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4"/>
  </p:notesMasterIdLst>
  <p:sldIdLst>
    <p:sldId id="265" r:id="rId5"/>
    <p:sldId id="2315" r:id="rId6"/>
    <p:sldId id="2300" r:id="rId7"/>
    <p:sldId id="2374" r:id="rId8"/>
    <p:sldId id="2321" r:id="rId9"/>
    <p:sldId id="2345" r:id="rId10"/>
    <p:sldId id="2318" r:id="rId11"/>
    <p:sldId id="2319" r:id="rId12"/>
    <p:sldId id="258" r:id="rId13"/>
    <p:sldId id="2346" r:id="rId14"/>
    <p:sldId id="365" r:id="rId15"/>
    <p:sldId id="2322" r:id="rId16"/>
    <p:sldId id="2323" r:id="rId17"/>
    <p:sldId id="2347" r:id="rId18"/>
    <p:sldId id="2349" r:id="rId19"/>
    <p:sldId id="2360" r:id="rId20"/>
    <p:sldId id="2361" r:id="rId21"/>
    <p:sldId id="2350" r:id="rId22"/>
    <p:sldId id="2351" r:id="rId23"/>
    <p:sldId id="2363" r:id="rId24"/>
    <p:sldId id="2364" r:id="rId25"/>
    <p:sldId id="2365" r:id="rId26"/>
    <p:sldId id="2353" r:id="rId27"/>
    <p:sldId id="2366" r:id="rId28"/>
    <p:sldId id="2367" r:id="rId29"/>
    <p:sldId id="2355" r:id="rId30"/>
    <p:sldId id="2368" r:id="rId31"/>
    <p:sldId id="2356" r:id="rId32"/>
    <p:sldId id="2357" r:id="rId33"/>
    <p:sldId id="2369" r:id="rId34"/>
    <p:sldId id="2375" r:id="rId35"/>
    <p:sldId id="2358" r:id="rId36"/>
    <p:sldId id="2348" r:id="rId37"/>
    <p:sldId id="2371" r:id="rId38"/>
    <p:sldId id="2373" r:id="rId39"/>
    <p:sldId id="2370" r:id="rId40"/>
    <p:sldId id="2339" r:id="rId41"/>
    <p:sldId id="377" r:id="rId42"/>
    <p:sldId id="2314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59AE11-35BA-4175-8B3C-14703F3604FC}" name="Sarah Huckins (She/Her/Hers)" initials="S(" userId="S::sarah.huckins@wri.org::fbd65ce4-4a6a-43c8-89c1-6ac450890843" providerId="AD"/>
  <p188:author id="{3948B015-3472-8FAA-2C3E-E029C9E85A41}" name="Mulubrhan Gebremikael" initials="MG" userId="S::mulu.gebremikael@wri.org::f894f7b3-aff9-4595-911d-ab470dfa03d9" providerId="AD"/>
  <p188:author id="{DD44C61A-3B7D-1576-828C-712FB3A11990}" name="Raychel Santo (She/Her/Hers)" initials="RS" userId="S::raychel.santo@wri.org::edb7ca03-daa5-44f3-8075-7ff08b49548f" providerId="AD"/>
  <p188:author id="{6448731B-8695-2A9A-0C9F-6E459ACFAF28}" name="Irene BermanVaporis" initials="IB" userId="S::irene.bermanvaporis@wri.org::36199d59-03a9-4ff3-92e7-a7185e674d4a" providerId="AD"/>
  <p188:author id="{8D73405F-49FA-74B5-1520-6DEB4906675F}" name="Rhys Gerholdt" initials="RG" userId="S::Rhys.Gerholdt@wri.org::979e7171-3d68-4af2-97e3-e71dccf0ca23" providerId="AD"/>
  <p188:author id="{42E6036D-7F2E-35A0-B84D-8B36E3969E50}" name="Brynne Wilcox" initials="BW" userId="S::Brynne.Wilcox@wri.org::9ea332a5-72b0-4aba-9eed-02b5d0137144" providerId="AD"/>
  <p188:author id="{BEB9636D-E138-15DB-E44C-B3F775D64D49}" name="Clea Schumer" initials="CS" userId="S::Clea.Schumer@wri.org::92c5ad77-7112-46b2-a2be-8b2aeb7f5622" providerId="AD"/>
  <p188:author id="{861BD4CC-BC21-6A20-074B-E63D90E6211A}" name="Cathline Nagel" initials="CN" userId="S::cathline.nagel@wri.org::72caa2c4-93e1-4b8d-aa79-61b11c76384c" providerId="AD"/>
  <p188:author id="{34BC25F7-5369-40C3-B388-EC0B79C0C542}" name="Kelly Levin" initials="KL" userId="S::kelly.levin_bezosearthfund.org#ext#@onewri.onmicrosoft.com::71902acb-04fe-46b6-8fba-659fc714f77f" providerId="AD"/>
  <p188:author id="{972784FD-9B13-AEB3-6EF2-6ECFAD508BD2}" name="Brynne Wilcox" initials="BW" userId="S::brynne.wilcox@wri.org::9ea332a5-72b0-4aba-9eed-02b5d01371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C53"/>
    <a:srgbClr val="64C9FF"/>
    <a:srgbClr val="1F3064"/>
    <a:srgbClr val="1F3065"/>
    <a:srgbClr val="AA75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EB1EBD-A0AF-82E9-0887-BB90E34A5663}" v="4" dt="2026-08-24T13:48:19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7985E-9249-4E58-A996-836018ACC8D5}" type="datetimeFigureOut"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BBE77-BD11-4F95-9A43-752D5283F5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08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green-trees-near-body-of-water-during-daytime-NpMl97aTmco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aerial-photography-of-body-of-water-w6X7XaolqA0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wetland-landscape-with-pools-of-water-and-scattered-trees-jyOh06o0Np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aerial-photograph-of-road-WLoJj7H7t-8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waterfalls-between-green-trees-tePtZeHXOu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a-group-of-people-standing-next-to-a-body-of-water-j8iAtOZB_-E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limatevisuals.org/asset/2325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green-water-hyacinths-floating-on-murky-water-C49mGHUd7-M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a-group-of-islands-in-a-body-of-water-9aEJb7Us-E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Photo by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Hoefler</a:t>
            </a:r>
            <a:r>
              <a:rPr lang="en-US"/>
              <a:t>/</a:t>
            </a:r>
            <a:r>
              <a:rPr lang="en-US" err="1"/>
              <a:t>Unsplash</a:t>
            </a:r>
            <a:r>
              <a:rPr lang="en-US"/>
              <a:t> </a:t>
            </a:r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37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BF606-0C00-EFDD-659B-5BCC9D46C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5EAB6-46A4-D4EF-E89F-830D36EEB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1BAA86-ED5F-4A70-9AA3-5385B1624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BDC05-C466-CF80-9203-725BE00303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3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12F73-6CA0-62F8-FFA3-9DCB91992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8234-895A-C5D5-BB71-9ACFA0C69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43A0D-A0CD-3AF0-D748-318FE66A2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207C5-6910-8605-104C-7F43C244E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770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 Meyers/Unsplash</a:t>
            </a:r>
            <a:r>
              <a:rPr lang="en-US"/>
              <a:t> 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41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18C72-ECE4-AD66-7402-655D3A155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F10328-A321-15EC-A6F0-D9CFBA828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41E0AA-C195-0988-ABF2-D68055EE7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BB084-4F9B-A03A-BE8A-3B7DACF95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87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A88CC-A85B-B3F8-E70C-907F5FFCE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1AE835-2184-40FA-35B0-093E82B38F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894029-8887-EA33-5624-7D6EA089D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72069-333C-D5C0-57E6-5951756566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77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4A9EB-FF4D-85C6-0D2D-01401B02C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E2160F-83D3-3326-EA50-8CABDDA0A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F15BFC-99E6-8AB2-935D-C6941804D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Harri P/Unsplash</a:t>
            </a:r>
            <a:endParaRPr lang="en-US">
              <a:ea typeface="Calibri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B7B2F-DABC-668C-A2EC-C8C44DD01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71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E5363-D7FA-252C-3074-A2581BABC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D050F3-D70A-BACE-23F8-6222B81912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5548D2-DF81-8A8A-57AF-0912CCDEED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51D68-AD78-31BB-7FF7-41D68DF61C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640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9AD5A-A4F4-8B95-8EA9-FCF3C78A2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7CF6A1-FCEE-FD4C-AB95-514045D86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1CE77A-355C-D524-74D1-C145D072F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C1532-567C-12A5-910E-DBB1CBC2AD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21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509BD-78B5-1D10-777C-43EF478D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AD519A-D698-66DE-8251-975EDABFD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EB30A7-F2E2-0EA1-0F5A-127030FEA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49E0A-430F-3B5E-896B-4FB78A1DB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335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CEB34-663A-C918-0DA7-68BCC04DA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7A218B-AE7B-150A-8BDA-5E99990BA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EDB261-0A66-4E49-21D5-3B0792D32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Aaron Burden/Unsplash</a:t>
            </a:r>
            <a:r>
              <a:rPr lang="en-US"/>
              <a:t>  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E2642-149B-9747-498C-E8349E9009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6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by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Nicole King</a:t>
            </a:r>
            <a:r>
              <a:rPr lang="en-US"/>
              <a:t>/</a:t>
            </a:r>
            <a:r>
              <a:rPr lang="en-US" err="1"/>
              <a:t>Unsplash</a:t>
            </a:r>
            <a:r>
              <a:rPr lang="en-US"/>
              <a:t> 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BBE77-BD11-4F95-9A43-752D5283F521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73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113A3-8175-2FAA-9ABD-EC813A27A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7538BC-396D-BA0E-79D9-EF9B3D4B6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75224-13C8-D332-447A-2E2B9E141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299FF-431B-B0D0-1976-E3EA0E4A5F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693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996E9-823A-2D70-C1F0-A26AFA153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354D7B-5775-5680-D359-E76F12216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EBAE07-BDCE-B652-5F8A-60B3F4641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7BD7B-1802-F034-4357-2FB1C65D8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812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E47F-5263-4EB0-2A0F-252068F83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5EA43E-B87D-1A02-A567-D5114A3E03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463BFC-2E9E-1805-68C7-B24070F67E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33299-3355-5CB5-83DF-20AFBD3037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77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092CD-6178-4885-56D1-18084B455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C562FA-B906-B882-C7FD-79C14BADD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61ADE-3F2E-4408-A94E-FD5A7376B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Bruce Hong/Unsplash</a:t>
            </a:r>
            <a:endParaRPr lang="en-US">
              <a:ea typeface="Calibri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01D0F-02CE-6081-CBFB-D69CDBF92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561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B5AC2-6395-62C0-57AB-8073721F0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C7DED1-1C66-8AE1-09B6-655EB658E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5E4CE-B26F-14DF-1193-7C925ED4B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2BC21-3213-6387-B677-28FDB2F60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701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F31C1-C7BB-E184-0545-925863FA4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2F50A9-81C6-3B11-F9A0-CF10005939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A2F79C-964F-D0BF-A87B-637525AB6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864C1-6AA0-72E1-475F-873EBA4A0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732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0DD29-7BFF-6A22-DBDB-889F8394C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94E4B-EEF6-185E-AEE5-FE0852B4F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DE7C47-6D4D-96A8-5275-F1B9E401A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by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Shibasish Saha</a:t>
            </a:r>
            <a:r>
              <a:rPr lang="en-US"/>
              <a:t> via 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Climate Visuals Countdown</a:t>
            </a:r>
            <a:r>
              <a:rPr lang="en-US"/>
              <a:t> 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4D14D-2E15-C315-997B-F1C799CFA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062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FED-7B9A-4684-8426-49AD891F2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167BEB-F553-6C7F-88C6-E51013669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3B4F1A-0C57-37F5-95B5-E43B0425E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D7D8F-25A7-EB2C-8E08-38F654783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177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BC1AE-6754-30E0-CA72-4666899D5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E8CDFD-0319-7FD6-3E9C-39B8DD293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3FB718-8CB3-7AF1-09B6-551A8AEC6E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CE797-4AF8-47C1-B5C5-CCD5CEB9F7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500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2B36A-65F8-7B6D-F22D-5490D7757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648862-1862-187C-1447-F9B84F663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E99CED-DF3A-561C-F4D8-1ACEB516A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8FBE3-1167-A01E-9A51-EE3E92B8D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39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9DE59-26C9-29AC-D574-39C64FAA5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5B272E-5593-CDE8-6EE1-A7B99996B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CDF5CC-6882-90CC-0350-6F5C95B19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4C85B-A9B2-3609-2AC0-C91C0E51A0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756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616F9-3399-F1EB-1841-4FF6E3BA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E66D7E-CC92-FF09-CE5A-D73C464C25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F4A891-C88D-A53F-50B4-E8FE7B56E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Duy Le Duc/Unsplash</a:t>
            </a:r>
            <a:endParaRPr lang="en-US">
              <a:ea typeface="Calibri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B5321-A155-4BAD-34B3-AE577B1630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252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29ABA-3854-D576-F273-F9131F19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E59968-9E59-7577-4587-BDCB30D45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91FBB9-22AF-7017-84EF-2E39A0466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Calibri"/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8575A-8686-4894-5622-28E14658C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9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CAFAD-282D-A111-4EF7-7A9FC724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278E0-8D78-4B68-515E-FE995FA08C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3CECD8-47FE-25DD-BB82-1A34B809F5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D36A2-83BA-5B14-DCAD-AAFD814D8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04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358DD-4EF8-8EF7-E80F-CAAC2F50F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9471D1-604D-C5A8-81EC-391FBFC7EB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FA38D1-4E3B-68F8-54CD-59954B7E4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FD38F-06E9-7158-20FF-78BB27EA3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52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6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5234D-CB91-277F-04A5-85387D7A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03736-85B5-5C52-6FDC-BB491575F4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74D00-CC94-5E25-CED9-0DF6300C9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37778-AC59-863C-8294-3441CF156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19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F4000-3FC6-7E9A-DAFE-061C8CE16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03A197-5841-42EA-31D5-22FADFFAD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F4B8EA-703C-4F28-CA64-B408EFABC6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Michail Dementiev/Unsplash</a:t>
            </a:r>
            <a:endParaRPr lang="en-US">
              <a:ea typeface="Calibri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A98C8-EEDD-9A0B-B29E-C1E407BC5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C836E-2CE9-3944-A5AC-3E8E3096BC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59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B2728-FBBC-4CD1-B8BA-E22134707F71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6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75A5FD80-CF87-D4C3-91C1-CC0FA86188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83BE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3A0CFAAF-6CAE-7976-BA96-84F3087D8B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3A3366EE-7E7F-F95E-F825-C17B1B1482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00364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D7109A8F-5131-19FA-2BD9-2B4524BDCD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F09F949-4F12-D968-2158-5EF2676608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2">
    <p:bg>
      <p:bgPr>
        <a:solidFill>
          <a:srgbClr val="0076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587465" y="6324600"/>
            <a:ext cx="11092667" cy="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3" y="6407149"/>
            <a:ext cx="10737851" cy="323851"/>
          </a:xfrm>
        </p:spPr>
        <p:txBody>
          <a:bodyPr lIns="0">
            <a:normAutofit/>
          </a:bodyPr>
          <a:lstStyle>
            <a:lvl1pPr marL="0" indent="0" algn="l">
              <a:buNone/>
              <a:defRPr sz="1200" b="0" cap="all" baseline="0">
                <a:solidFill>
                  <a:srgbClr val="FFFFFF"/>
                </a:solidFill>
              </a:defRPr>
            </a:lvl1pPr>
            <a:lvl2pPr marL="609555" indent="0">
              <a:buNone/>
              <a:defRPr/>
            </a:lvl2pPr>
            <a:lvl3pPr marL="1219110" indent="0">
              <a:buNone/>
              <a:defRPr/>
            </a:lvl3pPr>
            <a:lvl4pPr marL="1828664" indent="0">
              <a:buNone/>
              <a:defRPr/>
            </a:lvl4pPr>
            <a:lvl5pPr marL="2438218" indent="0">
              <a:buNone/>
              <a:defRPr/>
            </a:lvl5pPr>
          </a:lstStyle>
          <a:p>
            <a:pPr lvl="0"/>
            <a:r>
              <a:rPr lang="en-US"/>
              <a:t>Author names go here, author name, author name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464" y="2184401"/>
            <a:ext cx="10738821" cy="3234267"/>
          </a:xfrm>
        </p:spPr>
        <p:txBody>
          <a:bodyPr anchor="b" anchorCtr="0">
            <a:noAutofit/>
          </a:bodyPr>
          <a:lstStyle>
            <a:lvl1pPr algn="l">
              <a:defRPr sz="7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464" y="5503337"/>
            <a:ext cx="10738821" cy="718991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i="1" kern="1000" cap="none" spc="-67">
                <a:solidFill>
                  <a:srgbClr val="FFFFFF"/>
                </a:solidFill>
                <a:latin typeface="Georgia"/>
                <a:cs typeface="Georgia"/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Reversed-GoldBackground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65" y="-1"/>
            <a:ext cx="2840939" cy="133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0780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E3E12D-5729-4B37-BB57-D2334E212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474D-88C2-4480-811B-C58AF0BC27B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6EBED6-F4DA-4705-805E-6424FB53E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812F-0EA1-4F42-8C7C-EA5421A5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C6B66-E5D0-497F-B984-0CE0FD7EB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57884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7"/>
            <a:ext cx="10972800" cy="793915"/>
          </a:xfrm>
        </p:spPr>
        <p:txBody>
          <a:bodyPr anchor="t">
            <a:normAutofit/>
          </a:bodyPr>
          <a:lstStyle>
            <a:lvl1pPr algn="l">
              <a:defRPr sz="3733" b="1">
                <a:solidFill>
                  <a:srgbClr val="F0AB0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Gold-Black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0697" y="6458029"/>
            <a:ext cx="2739432" cy="2255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587465" y="6349719"/>
            <a:ext cx="11092667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5" y="6407151"/>
            <a:ext cx="6105877" cy="383119"/>
          </a:xfrm>
        </p:spPr>
        <p:txBody>
          <a:bodyPr lIns="0" anchor="ctr" anchorCtr="0">
            <a:noAutofit/>
          </a:bodyPr>
          <a:lstStyle>
            <a:lvl1pPr marL="0" indent="0" algn="l">
              <a:buNone/>
              <a:defRPr sz="1200" b="0" cap="none" baseline="0"/>
            </a:lvl1pPr>
            <a:lvl2pPr marL="609555" indent="0">
              <a:buNone/>
              <a:defRPr/>
            </a:lvl2pPr>
            <a:lvl3pPr marL="1219110" indent="0">
              <a:buNone/>
              <a:defRPr/>
            </a:lvl3pPr>
            <a:lvl4pPr marL="1828664" indent="0">
              <a:buNone/>
              <a:defRPr/>
            </a:lvl4pPr>
            <a:lvl5pPr marL="2438218" indent="0">
              <a:buNone/>
              <a:defRPr/>
            </a:lvl5pPr>
          </a:lstStyle>
          <a:p>
            <a:pPr lvl="0"/>
            <a:r>
              <a:rPr lang="en-US"/>
              <a:t>NOTES AND SOURCE go here</a:t>
            </a:r>
          </a:p>
        </p:txBody>
      </p:sp>
    </p:spTree>
    <p:extLst>
      <p:ext uri="{BB962C8B-B14F-4D97-AF65-F5344CB8AC3E}">
        <p14:creationId xmlns:p14="http://schemas.microsoft.com/office/powerpoint/2010/main" val="15822832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87463" y="6349719"/>
            <a:ext cx="11092667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4" y="6407149"/>
            <a:ext cx="6105877" cy="383119"/>
          </a:xfrm>
        </p:spPr>
        <p:txBody>
          <a:bodyPr lIns="0" anchor="ctr" anchorCtr="0">
            <a:noAutofit/>
          </a:bodyPr>
          <a:lstStyle>
            <a:lvl1pPr marL="0" indent="0" algn="l">
              <a:buNone/>
              <a:defRPr sz="1200" b="0" cap="none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NOTES AND SOURCE go here</a:t>
            </a:r>
          </a:p>
        </p:txBody>
      </p:sp>
      <p:pic>
        <p:nvPicPr>
          <p:cNvPr id="6" name="Picture 5" descr="Gold-Black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697" y="6458029"/>
            <a:ext cx="2739432" cy="22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0308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artners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E3049D1A-B43C-E846-22B5-4B325A863E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7811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rtners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97410"/>
            <a:ext cx="10847294" cy="646174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5EE53-D98A-40F0-93FA-7934439C34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5460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FE4DEA9-4FF8-BE3B-EB11-E42FFBDB6A2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278676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4A39EE8-477E-2C8F-41D1-A82664C4E9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40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BF1118C4-6CE4-A806-8F9B-DF2A157D46B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1AECB686-2DC0-E218-E5FF-A3241DB5AC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sunburst chart&#10;&#10;Description automatically generated">
            <a:extLst>
              <a:ext uri="{FF2B5EF4-FFF2-40B4-BE49-F238E27FC236}">
                <a16:creationId xmlns:a16="http://schemas.microsoft.com/office/drawing/2014/main" id="{77C0340D-92BF-A8F4-8D4E-3D914DD8A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7327" y="390052"/>
            <a:ext cx="10565998" cy="3038948"/>
          </a:xfrm>
        </p:spPr>
        <p:txBody>
          <a:bodyPr anchor="ctr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4628951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096F69-5003-9A66-FFF8-C3BE3A8F48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72826"/>
            <a:ext cx="367748" cy="3073400"/>
          </a:xfrm>
          <a:prstGeom prst="rect">
            <a:avLst/>
          </a:prstGeom>
        </p:spPr>
      </p:pic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48ED251-1964-209D-BF67-38D42B5DD3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768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6898B-912C-232B-2033-9BDCB562D1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3522" y="2217275"/>
            <a:ext cx="7119802" cy="2245396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3522" y="4715039"/>
            <a:ext cx="7119802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rgbClr val="64C9FF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2E244E-C8D7-98AC-D362-C07FC8D1A3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-1" y="0"/>
            <a:ext cx="3578087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582B229-0C43-7238-BAED-F87536FA89D3}"/>
              </a:ext>
            </a:extLst>
          </p:cNvPr>
          <p:cNvSpPr txBox="1">
            <a:spLocks/>
          </p:cNvSpPr>
          <p:nvPr userDrawn="1"/>
        </p:nvSpPr>
        <p:spPr>
          <a:xfrm>
            <a:off x="4323522" y="5758647"/>
            <a:ext cx="7119802" cy="630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>
                <a:solidFill>
                  <a:srgbClr val="83BEEB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CLICK TO EDIT MASTER TERTIARY TITLE STYLE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26960E69-5606-1A6F-40BD-D98FD03B95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29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88DEBD13-7AD5-A1A1-88CB-6AF1D7D7F9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3F40BD6A-7434-29F6-E6DA-AB213821C8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sunburst chart&#10;&#10;Description automatically generated">
            <a:extLst>
              <a:ext uri="{FF2B5EF4-FFF2-40B4-BE49-F238E27FC236}">
                <a16:creationId xmlns:a16="http://schemas.microsoft.com/office/drawing/2014/main" id="{77C0340D-92BF-A8F4-8D4E-3D914DD8A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7327" y="390052"/>
            <a:ext cx="10565998" cy="3038948"/>
          </a:xfrm>
        </p:spPr>
        <p:txBody>
          <a:bodyPr anchor="ctr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4628951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69684" y="5395823"/>
            <a:ext cx="2323070" cy="887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096F69-5003-9A66-FFF8-C3BE3A8F48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372826"/>
            <a:ext cx="367748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68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6898B-912C-232B-2033-9BDCB562D1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3522" y="2217275"/>
            <a:ext cx="7119802" cy="2245396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3522" y="4715039"/>
            <a:ext cx="7119802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rgbClr val="83BEEB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9684" y="664798"/>
            <a:ext cx="2323070" cy="88767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2E244E-C8D7-98AC-D362-C07FC8D1A3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-1" y="0"/>
            <a:ext cx="3578087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582B229-0C43-7238-BAED-F87536FA89D3}"/>
              </a:ext>
            </a:extLst>
          </p:cNvPr>
          <p:cNvSpPr txBox="1">
            <a:spLocks/>
          </p:cNvSpPr>
          <p:nvPr userDrawn="1"/>
        </p:nvSpPr>
        <p:spPr>
          <a:xfrm>
            <a:off x="4323522" y="5758647"/>
            <a:ext cx="7119802" cy="630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>
                <a:solidFill>
                  <a:srgbClr val="83BEEB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CLICK TO EDIT MASTER TERTIARY TITLE STYLE</a:t>
            </a:r>
          </a:p>
        </p:txBody>
      </p:sp>
      <p:pic>
        <p:nvPicPr>
          <p:cNvPr id="5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73BCC2ED-64C6-F13B-29B0-147B2D6D1B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29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2BF5BAC2-D5F5-2258-50A9-ED1FB01528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sunburst chart&#10;&#10;Description automatically generated">
            <a:extLst>
              <a:ext uri="{FF2B5EF4-FFF2-40B4-BE49-F238E27FC236}">
                <a16:creationId xmlns:a16="http://schemas.microsoft.com/office/drawing/2014/main" id="{77C0340D-92BF-A8F4-8D4E-3D914DD8A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7327" y="390052"/>
            <a:ext cx="10565998" cy="3038948"/>
          </a:xfrm>
        </p:spPr>
        <p:txBody>
          <a:bodyPr anchor="ctr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4628951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096F69-5003-9A66-FFF8-C3BE3A8F48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72826"/>
            <a:ext cx="367748" cy="3073400"/>
          </a:xfrm>
          <a:prstGeom prst="rect">
            <a:avLst/>
          </a:prstGeom>
        </p:spPr>
      </p:pic>
      <p:pic>
        <p:nvPicPr>
          <p:cNvPr id="4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E4FBA037-EFC7-00D7-486C-E2071DCCA6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768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riding a bicycle on a road in a hilly landscape&#10;&#10;Description automatically generated with medium confidence">
            <a:extLst>
              <a:ext uri="{FF2B5EF4-FFF2-40B4-BE49-F238E27FC236}">
                <a16:creationId xmlns:a16="http://schemas.microsoft.com/office/drawing/2014/main" id="{0025B5D2-24A7-9F6B-AAD3-05658A7DFF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902"/>
          <a:stretch/>
        </p:blipFill>
        <p:spPr>
          <a:xfrm>
            <a:off x="0" y="-1"/>
            <a:ext cx="12192000" cy="689131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0B3A704-A613-C16E-E15E-4E2063F8A7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729891-D941-A303-F34D-C1243B29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46179"/>
            <a:ext cx="10847294" cy="1179445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1C6211-F8F1-00F6-1399-BDB27C59F6A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5460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1A0FDC-306F-0241-04DF-20B4FDB9FB0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60638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54122C-A8B1-F15F-2056-68EA12EEF26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47623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1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F71263C-0FB8-FD41-D2D8-9451B7AC92E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590238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606937D-2B65-682B-ECD3-5EC5115C20C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45460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D48FD8-8B8D-0BDC-EFF2-47473C255F9D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0638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D636439-C54E-4816-05AD-C824747CE38A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1847623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2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CA44C92-3867-D5B2-109D-475EF8198E95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7590238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5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EEE428-8712-8D1E-9277-E4B22E5B991B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45460" y="5232956"/>
            <a:ext cx="963168" cy="972313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Number Icon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2A7661-2797-F1D9-012A-FE7DCEEC66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360638" y="5232956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996B726-04B4-49AA-7AC4-0FE4480E319D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847623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3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4F8C752-24B3-EB43-A0F0-7546C14E4E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7590238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6</a:t>
            </a:r>
          </a:p>
        </p:txBody>
      </p:sp>
      <p:pic>
        <p:nvPicPr>
          <p:cNvPr id="3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F50E149-1598-EC3A-18ED-60C5749697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214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258" y="769938"/>
            <a:ext cx="46901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7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5281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6506258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EB8FE-C77F-4D2B-54EF-7AFA5FFD68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91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59" y="769938"/>
            <a:ext cx="46901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741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382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982359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6A3C133-DCAE-9722-DBED-C863D87CD5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2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hart, sunburst chart&#10;&#10;Description automatically generated">
            <a:extLst>
              <a:ext uri="{FF2B5EF4-FFF2-40B4-BE49-F238E27FC236}">
                <a16:creationId xmlns:a16="http://schemas.microsoft.com/office/drawing/2014/main" id="{1A9A51EB-33F3-39B7-475D-0B188EA02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2022" y="2293937"/>
            <a:ext cx="4690145" cy="233986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add quote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1199" y="963168"/>
            <a:ext cx="5025073" cy="494995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12022" y="4887405"/>
            <a:ext cx="4711122" cy="2820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ATTRIBUTION NAME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8C96FDC-3A49-1022-7E34-03E262F746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0934" y="1370412"/>
            <a:ext cx="994410" cy="8537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B399C4-8BC4-6D6D-999D-6F42831505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71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, sunburst chart&#10;&#10;Description automatically generated">
            <a:extLst>
              <a:ext uri="{FF2B5EF4-FFF2-40B4-BE49-F238E27FC236}">
                <a16:creationId xmlns:a16="http://schemas.microsoft.com/office/drawing/2014/main" id="{BC3A889D-E040-90EE-182E-A07B218661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460" y="372826"/>
            <a:ext cx="10847294" cy="1237313"/>
          </a:xfrm>
        </p:spPr>
        <p:txBody>
          <a:bodyPr anchor="t"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867938" y="2357819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chemeClr val="accent4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867938" y="2772346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E0CD20-EC37-EDA3-18EC-612BF9E40F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72826"/>
            <a:ext cx="367748" cy="1237313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672397E-65C9-42AB-9B36-F6C93D075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460" y="2357819"/>
            <a:ext cx="4711122" cy="395249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F69816-97BE-BDAE-368E-0603F24CAE8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753908" y="2357819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448A340-AA29-A047-54F6-2E1BC4B7BFF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867938" y="3798213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chemeClr val="accent4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3B9E3E0-31F0-6F05-C8F8-F3786FA3B44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867938" y="4212740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6A7C5CB-0321-5EE7-8ECA-54D1B8E5C2F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753908" y="379821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1BC604-3D90-D53F-E3B6-CD572458E15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867938" y="5329618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chemeClr val="accent4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13E6183-DC20-4F3B-25C8-3BCA3967F56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867938" y="5744145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9DC19F-F5FB-A483-FC64-5E38FC136154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53908" y="5329618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B214B4-951A-60C8-DF54-1681ABE64A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25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1279F9-474D-747E-E4B3-45059727CE6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12575" y="0"/>
            <a:ext cx="4079426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59BA88-CAB3-80A8-C97F-0C1CEDE1700C}"/>
              </a:ext>
            </a:extLst>
          </p:cNvPr>
          <p:cNvSpPr/>
          <p:nvPr userDrawn="1"/>
        </p:nvSpPr>
        <p:spPr>
          <a:xfrm>
            <a:off x="5257800" y="675861"/>
            <a:ext cx="6234953" cy="55460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867938" y="1044469"/>
            <a:ext cx="4244009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867938" y="1458996"/>
            <a:ext cx="4244010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672397E-65C9-42AB-9B36-F6C93D075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460" y="2037523"/>
            <a:ext cx="4006053" cy="41843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F69816-97BE-BDAE-368E-0603F24CAE8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753908" y="1044469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448A340-AA29-A047-54F6-2E1BC4B7BFF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867939" y="2302500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3B9E3E0-31F0-6F05-C8F8-F3786FA3B44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867938" y="2717027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6A7C5CB-0321-5EE7-8ECA-54D1B8E5C2F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753908" y="2302500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1BC604-3D90-D53F-E3B6-CD572458E15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867939" y="4816537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13E6183-DC20-4F3B-25C8-3BCA3967F56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867938" y="5231064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9DC19F-F5FB-A483-FC64-5E38FC136154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53908" y="4816537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7287E8-E8FD-A35A-9B7C-6C0985239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75861"/>
            <a:ext cx="4006053" cy="94540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CAC66558-4D39-3AB2-6628-0171821DB090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867939" y="3564207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7D9488A-FFDC-AA2C-A780-2FEFF39AEAE0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6867938" y="3978734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6138BA4-27F9-1550-8A88-FDA397FBEE3C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753908" y="3564207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1831B1-491C-8C08-BF65-E09A3635A2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37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690688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8B2EB44-316E-FB74-0357-642539F8B4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821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484094"/>
            <a:ext cx="10847294" cy="1206594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A51C342-D511-A9D4-6A2E-60B8D7F6C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5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3C9DCC61-E821-0963-A7B6-1C532746A0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067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D943937-9576-FD0F-8F6E-7031DB59B85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BDCBD13-A1C9-6206-B5AB-7267479739B8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2D63F5-B00E-98DD-A549-6023B221D6AE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3461357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18BA2E-1DFE-3121-D69F-23EA98D96D7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2862544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9565AE6-7E78-6441-E129-D55FC1D5F3ED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862544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31371D-36EA-477A-460B-9EED49780FA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5647342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8758FAA-B0DA-9565-6CDD-5DAE01E0FE71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5048529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613C34B-4530-EFAA-F5CA-CA85D55EA9C5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5048529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A8166F5-C618-77F5-83C1-2B6C88F6C91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0019038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E1CE0FA-87B1-6211-2164-B97826C2CA59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9420225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CF22196-0C7A-2255-E94C-BEC8EDEFF549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420225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D3AE0F2-8519-BEE6-1E3B-C5D3004A8F0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7833048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ABFB428-066A-EF48-EAEF-F1841A6B4D70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7234235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EC4B54-8BA1-E488-38FA-9F3519805BC6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234235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0A4B779-26CF-5604-9E56-67DDD392E82A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1261084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38D63C9-95D1-CF87-E4E2-D53767039B20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662271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4BEE76E-E7DF-07CB-F467-F377FDF589FB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662271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5809D29-337A-BACA-CB8F-30F8EEE15A5D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3461357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A18D26E-7446-1DEF-1385-919C017EFD4F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2862544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C99CA8D-6ACE-9D90-AE9A-D8FB9C6A9385}"/>
              </a:ext>
            </a:extLst>
          </p:cNvPr>
          <p:cNvSpPr>
            <a:spLocks noGrp="1"/>
          </p:cNvSpPr>
          <p:nvPr>
            <p:ph type="body" sz="half" idx="41" hasCustomPrompt="1"/>
          </p:nvPr>
        </p:nvSpPr>
        <p:spPr>
          <a:xfrm>
            <a:off x="2862544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73153D9-8D67-E712-B0A1-196740216D99}"/>
              </a:ext>
            </a:extLst>
          </p:cNvPr>
          <p:cNvSpPr>
            <a:spLocks noGrp="1"/>
          </p:cNvSpPr>
          <p:nvPr>
            <p:ph idx="42" hasCustomPrompt="1"/>
          </p:nvPr>
        </p:nvSpPr>
        <p:spPr>
          <a:xfrm>
            <a:off x="5647342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221BF4E-BC80-42C7-4348-85517339FFBB}"/>
              </a:ext>
            </a:extLst>
          </p:cNvPr>
          <p:cNvSpPr>
            <a:spLocks noGrp="1"/>
          </p:cNvSpPr>
          <p:nvPr>
            <p:ph type="body" sz="half" idx="43" hasCustomPrompt="1"/>
          </p:nvPr>
        </p:nvSpPr>
        <p:spPr>
          <a:xfrm>
            <a:off x="5048529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31CC4AC-3936-5CEE-666A-98BB561E5CD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5048529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CD1AB32-AD4A-EC88-3B54-94B588C8D127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0019038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DDCE16D-EFE6-F092-81B2-D12F7A6D9C49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420225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3962AA3-ED79-EE93-A949-077921580598}"/>
              </a:ext>
            </a:extLst>
          </p:cNvPr>
          <p:cNvSpPr>
            <a:spLocks noGrp="1"/>
          </p:cNvSpPr>
          <p:nvPr>
            <p:ph type="body" sz="half" idx="47" hasCustomPrompt="1"/>
          </p:nvPr>
        </p:nvSpPr>
        <p:spPr>
          <a:xfrm>
            <a:off x="9420225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48F0C56A-B4BE-0B0F-D3AA-2606D0FAF605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7833048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7A34F38-FD7F-9D19-E73A-BA1668833A6A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7234235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13C4BE9-938F-8C1C-80FC-56258732DDC8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7234235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47E343-1E86-A204-2EE1-EBDF29F8F3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871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57212"/>
            <a:ext cx="10847294" cy="1133475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63E75-BC6E-1186-804E-7D77E0E36F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F1DD051-2A70-8B5A-3BEB-446E159966EC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46121EF-73DF-18ED-B884-CBC45DC3342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82CA47-051D-18FE-A2FE-77A28F28990B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121853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51A9DE-BC3D-1845-565C-28B0A4F2581A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523040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B6D3122-37BD-F55C-B8FF-FE8E55C105BB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3523040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B1B5DA-A13E-356A-7582-28DA4DEC20D0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843391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E118327-1FE6-E44A-D33E-90CB57CCAB8D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244578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E1C37C-CFEC-1813-8D07-22FC0B7048E7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244578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065147A-6BB8-1CA7-01D9-F59CD9966E9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982622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996D4F8-97DB-ADB6-31FA-491BC3D57BC0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6383809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CD7ECF9-0863-6E10-BDD7-32534DD69C30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6383809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1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2E81FE25-4E76-70C1-42E8-D4C3443C23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6898B-912C-232B-2033-9BDCB562D1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3522" y="2217275"/>
            <a:ext cx="7119802" cy="2245396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3522" y="4715039"/>
            <a:ext cx="7119802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rgbClr val="83BEEB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2E244E-C8D7-98AC-D362-C07FC8D1A3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-1" y="0"/>
            <a:ext cx="3578087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582B229-0C43-7238-BAED-F87536FA89D3}"/>
              </a:ext>
            </a:extLst>
          </p:cNvPr>
          <p:cNvSpPr txBox="1">
            <a:spLocks/>
          </p:cNvSpPr>
          <p:nvPr userDrawn="1"/>
        </p:nvSpPr>
        <p:spPr>
          <a:xfrm>
            <a:off x="4323522" y="5758647"/>
            <a:ext cx="7119802" cy="630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>
                <a:solidFill>
                  <a:srgbClr val="83BEEB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CLICK TO EDIT MASTER TERTIARY TITLE STYLE</a:t>
            </a:r>
          </a:p>
        </p:txBody>
      </p:sp>
      <p:pic>
        <p:nvPicPr>
          <p:cNvPr id="5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D137A7DF-4ED7-50ED-85CF-024D043A3F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29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-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14A37C-10D7-9274-E5DE-323005B353C4}"/>
              </a:ext>
            </a:extLst>
          </p:cNvPr>
          <p:cNvSpPr/>
          <p:nvPr userDrawn="1"/>
        </p:nvSpPr>
        <p:spPr>
          <a:xfrm>
            <a:off x="645460" y="2137719"/>
            <a:ext cx="10847294" cy="40392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484094"/>
            <a:ext cx="10847294" cy="12065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4753" y="2312894"/>
            <a:ext cx="10488706" cy="369345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chart/graph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FA2F25E3-EDAD-0D56-8BD1-DC109681C5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5554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s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0B3A704-A613-C16E-E15E-4E2063F8A7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452FF-4ED0-4F23-F53A-00EC3EDA162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938528" y="3428999"/>
            <a:ext cx="3888532" cy="27479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system attribute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729891-D941-A303-F34D-C1243B29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46179"/>
            <a:ext cx="10847294" cy="1179445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1C6211-F8F1-00F6-1399-BDB27C59F6A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5460" y="235610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System Icon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C1CCF0F-5487-81C8-1CCE-500603D8DA01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7590238" y="3428999"/>
            <a:ext cx="3888532" cy="27479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system attribute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1A0FDC-306F-0241-04DF-20B4FDB9FB0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60638" y="235610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System 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54122C-A8B1-F15F-2056-68EA12EEF26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38528" y="2330800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system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F71263C-0FB8-FD41-D2D8-9451B7AC92E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590238" y="2330800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system</a:t>
            </a:r>
          </a:p>
        </p:txBody>
      </p:sp>
      <p:pic>
        <p:nvPicPr>
          <p:cNvPr id="4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86295561-F448-147D-D49D-15E297DADA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9712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oad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2C55879C-91CB-4830-FC6B-F4D20D300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3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5ED9E5-082C-121B-5253-E900D5E949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96D5FA-BEDC-A4E8-B7B0-2AD872AB269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753907" y="3186875"/>
            <a:ext cx="5738845" cy="300028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753908" y="2357819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5461" y="1790902"/>
            <a:ext cx="4462986" cy="439626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753908" y="2772347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pic>
        <p:nvPicPr>
          <p:cNvPr id="10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6979BEA-B553-F0CA-1BF6-DA825A12CD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750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rgbClr val="0E1E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45461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3285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47DD2DF-E104-7969-5150-BC5C791BCF6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5500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75FD49D-5844-81DD-493F-08649164EE20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465500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F0C61A5-A239-54D5-B46D-44EBD9747B7E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285542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F910CE4-B024-A856-3D91-AD40E460EB5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2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01F5D21-924A-757E-169B-974049ADE61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349419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694E59F-5AEA-05C0-9F5C-196FD8CE6167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175553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ABD151B-8A86-FB3D-6C6F-1959626A8583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45460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B4053308-6A95-71A0-DE2E-CFC651B4CA5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460222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4194F56-4BC7-1365-99E4-940D4F7B47A1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274985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C2BA96-6D29-B602-6B44-85447E241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410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&#10;&#10;Description automatically generated">
            <a:extLst>
              <a:ext uri="{FF2B5EF4-FFF2-40B4-BE49-F238E27FC236}">
                <a16:creationId xmlns:a16="http://schemas.microsoft.com/office/drawing/2014/main" id="{97A330EE-121E-9BED-9DA4-011A88150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6"/>
            <a:ext cx="10847294" cy="1105472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EFBF9C5-2223-3B99-E322-D661F1037C0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45460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B79907-360E-710A-400F-0B58D3E9A8D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A15470-73C8-7A8B-B8C3-1B74052EB9D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465499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0AF5CA-19DE-C23E-B433-E4347FA324D1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285541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69156DC-0A48-885C-73A4-0DBA95147B4D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92394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999BAD1-269B-87D6-20E1-DDE336554FE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894BBC-9CAD-C5F8-42E2-75C02BD446C5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45460" y="1859281"/>
            <a:ext cx="3207212" cy="193452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878E4B6-0DD2-AC52-22FA-8AC48CBA565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465499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5801A93-B365-0E91-2CF3-569273DAE4DD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85541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BF233AA3-EA1A-76C2-F602-A6F6740125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1915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97410"/>
            <a:ext cx="10847294" cy="646174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5EE53-D98A-40F0-93FA-7934439C34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5460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FE4DEA9-4FF8-BE3B-EB11-E42FFBDB6A2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278676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4A9479B-2368-F90F-B9E7-9CAAD46CFA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412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6898B-912C-232B-2033-9BDCB562D1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3522" y="2217275"/>
            <a:ext cx="7119802" cy="2245396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3522" y="4715039"/>
            <a:ext cx="7119802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rgbClr val="64C9FF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9684" y="664798"/>
            <a:ext cx="2323070" cy="88767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2E244E-C8D7-98AC-D362-C07FC8D1A3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-1" y="0"/>
            <a:ext cx="3578087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582B229-0C43-7238-BAED-F87536FA89D3}"/>
              </a:ext>
            </a:extLst>
          </p:cNvPr>
          <p:cNvSpPr txBox="1">
            <a:spLocks/>
          </p:cNvSpPr>
          <p:nvPr userDrawn="1"/>
        </p:nvSpPr>
        <p:spPr>
          <a:xfrm>
            <a:off x="4323522" y="5758647"/>
            <a:ext cx="7119802" cy="630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>
                <a:solidFill>
                  <a:srgbClr val="83BEEB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CLICK TO EDIT MASTER TERTIARY TITLE STYLE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2A89B5C9-76A0-D6CB-CF73-FDF6B3C9EB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290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242071B3-EE73-A52D-9AA4-5BFC2B5F5B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83BE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FBA10001-4592-0683-EB5F-81102C905E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riding a bicycle on a road in a hilly landscape&#10;&#10;Description automatically generated with medium confidence">
            <a:extLst>
              <a:ext uri="{FF2B5EF4-FFF2-40B4-BE49-F238E27FC236}">
                <a16:creationId xmlns:a16="http://schemas.microsoft.com/office/drawing/2014/main" id="{0025B5D2-24A7-9F6B-AAD3-05658A7DFF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902"/>
          <a:stretch/>
        </p:blipFill>
        <p:spPr>
          <a:xfrm>
            <a:off x="0" y="-1"/>
            <a:ext cx="12192000" cy="689131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0B3A704-A613-C16E-E15E-4E2063F8A7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729891-D941-A303-F34D-C1243B29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46179"/>
            <a:ext cx="10847294" cy="1179445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1C6211-F8F1-00F6-1399-BDB27C59F6A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5460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1A0FDC-306F-0241-04DF-20B4FDB9FB0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60638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54122C-A8B1-F15F-2056-68EA12EEF26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47623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1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F71263C-0FB8-FD41-D2D8-9451B7AC92E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590238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606937D-2B65-682B-ECD3-5EC5115C20C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45460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D48FD8-8B8D-0BDC-EFF2-47473C255F9D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0638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D636439-C54E-4816-05AD-C824747CE38A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1847623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2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CA44C92-3867-D5B2-109D-475EF8198E95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7590238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5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EEE428-8712-8D1E-9277-E4B22E5B991B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45460" y="5232956"/>
            <a:ext cx="963168" cy="972313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Number Icon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2A7661-2797-F1D9-012A-FE7DCEEC66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360638" y="5232956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996B726-04B4-49AA-7AC4-0FE4480E319D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847623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3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4F8C752-24B3-EB43-A0F0-7546C14E4E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7590238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6</a:t>
            </a:r>
          </a:p>
        </p:txBody>
      </p:sp>
      <p:pic>
        <p:nvPicPr>
          <p:cNvPr id="3" name="Picture 2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ADBF38A9-DD41-CA99-AD90-E4645BE41A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21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AD998EC8-5041-B5FC-D184-38789C5190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258" y="769938"/>
            <a:ext cx="46901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7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5281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6506258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500FEB2-A3E2-A393-DF91-321397D62E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915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59" y="769938"/>
            <a:ext cx="46901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741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382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982359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EED574A-5852-596E-FB3D-189E12AD0D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28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258" y="769938"/>
            <a:ext cx="46901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7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5281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6506258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E1BBE41-8C66-4870-ABA8-B742D704F1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9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59" y="769938"/>
            <a:ext cx="46901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741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382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982359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A57927F-DA6B-481D-8F23-764346FD36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28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hart, sunburst chart&#10;&#10;Description automatically generated">
            <a:extLst>
              <a:ext uri="{FF2B5EF4-FFF2-40B4-BE49-F238E27FC236}">
                <a16:creationId xmlns:a16="http://schemas.microsoft.com/office/drawing/2014/main" id="{1A9A51EB-33F3-39B7-475D-0B188EA02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2022" y="2293937"/>
            <a:ext cx="4690145" cy="233986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add quote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1199" y="963168"/>
            <a:ext cx="5025073" cy="494995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12022" y="4887405"/>
            <a:ext cx="4711122" cy="2820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ATTRIBUTION NAME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8C96FDC-3A49-1022-7E34-03E262F746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0934" y="1370412"/>
            <a:ext cx="994410" cy="8537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70F5D-C1FF-0F5A-B1B4-6B11CC99E7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711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, sunburst chart&#10;&#10;Description automatically generated">
            <a:extLst>
              <a:ext uri="{FF2B5EF4-FFF2-40B4-BE49-F238E27FC236}">
                <a16:creationId xmlns:a16="http://schemas.microsoft.com/office/drawing/2014/main" id="{BC3A889D-E040-90EE-182E-A07B218661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460" y="372826"/>
            <a:ext cx="10847294" cy="1237313"/>
          </a:xfrm>
        </p:spPr>
        <p:txBody>
          <a:bodyPr anchor="t"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867938" y="2357819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chemeClr val="accent4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867938" y="2772346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E0CD20-EC37-EDA3-18EC-612BF9E40F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72826"/>
            <a:ext cx="367748" cy="1237313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672397E-65C9-42AB-9B36-F6C93D075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460" y="2357819"/>
            <a:ext cx="4711122" cy="395249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F69816-97BE-BDAE-368E-0603F24CAE8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753908" y="2357819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448A340-AA29-A047-54F6-2E1BC4B7BFF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867938" y="3798213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chemeClr val="accent4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3B9E3E0-31F0-6F05-C8F8-F3786FA3B44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867938" y="4212740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6A7C5CB-0321-5EE7-8ECA-54D1B8E5C2F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753908" y="379821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1BC604-3D90-D53F-E3B6-CD572458E15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867938" y="5329618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chemeClr val="accent4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13E6183-DC20-4F3B-25C8-3BCA3967F56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867938" y="5744145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9DC19F-F5FB-A483-FC64-5E38FC136154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53908" y="5329618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286695-5A4A-3112-3258-00D754C563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258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1279F9-474D-747E-E4B3-45059727CE6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12575" y="0"/>
            <a:ext cx="4079426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59BA88-CAB3-80A8-C97F-0C1CEDE1700C}"/>
              </a:ext>
            </a:extLst>
          </p:cNvPr>
          <p:cNvSpPr/>
          <p:nvPr userDrawn="1"/>
        </p:nvSpPr>
        <p:spPr>
          <a:xfrm>
            <a:off x="5257800" y="675861"/>
            <a:ext cx="6234953" cy="55460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867938" y="1044469"/>
            <a:ext cx="4244009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867938" y="1458996"/>
            <a:ext cx="4244010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672397E-65C9-42AB-9B36-F6C93D075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460" y="2037523"/>
            <a:ext cx="4006053" cy="41843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F69816-97BE-BDAE-368E-0603F24CAE8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753908" y="1044469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448A340-AA29-A047-54F6-2E1BC4B7BFF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867939" y="2302500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3B9E3E0-31F0-6F05-C8F8-F3786FA3B44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867938" y="2717027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6A7C5CB-0321-5EE7-8ECA-54D1B8E5C2F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753908" y="2302500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1BC604-3D90-D53F-E3B6-CD572458E15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867939" y="4816537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13E6183-DC20-4F3B-25C8-3BCA3967F56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867938" y="5231064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9DC19F-F5FB-A483-FC64-5E38FC136154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53908" y="4816537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7287E8-E8FD-A35A-9B7C-6C0985239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75861"/>
            <a:ext cx="4006053" cy="94540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CAC66558-4D39-3AB2-6628-0171821DB090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867939" y="3564207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7D9488A-FFDC-AA2C-A780-2FEFF39AEAE0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6867938" y="3978734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6138BA4-27F9-1550-8A88-FDA397FBEE3C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753908" y="3564207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C785D3-A3A1-377B-C2F9-7C23D0318F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379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690688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1974758-116B-97C6-2D99-1D66FA4B0D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821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690688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C1EF790-B8E7-6DB5-91B8-BB7A2FCEF9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82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484094"/>
            <a:ext cx="10847294" cy="1206594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A51C342-D511-A9D4-6A2E-60B8D7F6C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CBA5756-B767-39E2-D5F0-65FDFDBF9D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067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E0B9E11D-1FE4-FCAC-80FF-4E87FE35D3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 anchor="t"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D943937-9576-FD0F-8F6E-7031DB59B85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BDCBD13-A1C9-6206-B5AB-7267479739B8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2D63F5-B00E-98DD-A549-6023B221D6AE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3461357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18BA2E-1DFE-3121-D69F-23EA98D96D7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2862544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9565AE6-7E78-6441-E129-D55FC1D5F3ED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862544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31371D-36EA-477A-460B-9EED49780FA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5647342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8758FAA-B0DA-9565-6CDD-5DAE01E0FE71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5048529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613C34B-4530-EFAA-F5CA-CA85D55EA9C5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5048529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A8166F5-C618-77F5-83C1-2B6C88F6C91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0019038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E1CE0FA-87B1-6211-2164-B97826C2CA59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9420225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CF22196-0C7A-2255-E94C-BEC8EDEFF549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420225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D3AE0F2-8519-BEE6-1E3B-C5D3004A8F0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7833048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ABFB428-066A-EF48-EAEF-F1841A6B4D70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7234235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EC4B54-8BA1-E488-38FA-9F3519805BC6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234235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0A4B779-26CF-5604-9E56-67DDD392E82A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1261084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38D63C9-95D1-CF87-E4E2-D53767039B20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662271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4BEE76E-E7DF-07CB-F467-F377FDF589FB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662271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5809D29-337A-BACA-CB8F-30F8EEE15A5D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3461357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A18D26E-7446-1DEF-1385-919C017EFD4F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2862544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C99CA8D-6ACE-9D90-AE9A-D8FB9C6A9385}"/>
              </a:ext>
            </a:extLst>
          </p:cNvPr>
          <p:cNvSpPr>
            <a:spLocks noGrp="1"/>
          </p:cNvSpPr>
          <p:nvPr>
            <p:ph type="body" sz="half" idx="41" hasCustomPrompt="1"/>
          </p:nvPr>
        </p:nvSpPr>
        <p:spPr>
          <a:xfrm>
            <a:off x="2862544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73153D9-8D67-E712-B0A1-196740216D99}"/>
              </a:ext>
            </a:extLst>
          </p:cNvPr>
          <p:cNvSpPr>
            <a:spLocks noGrp="1"/>
          </p:cNvSpPr>
          <p:nvPr>
            <p:ph idx="42" hasCustomPrompt="1"/>
          </p:nvPr>
        </p:nvSpPr>
        <p:spPr>
          <a:xfrm>
            <a:off x="5647342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221BF4E-BC80-42C7-4348-85517339FFBB}"/>
              </a:ext>
            </a:extLst>
          </p:cNvPr>
          <p:cNvSpPr>
            <a:spLocks noGrp="1"/>
          </p:cNvSpPr>
          <p:nvPr>
            <p:ph type="body" sz="half" idx="43" hasCustomPrompt="1"/>
          </p:nvPr>
        </p:nvSpPr>
        <p:spPr>
          <a:xfrm>
            <a:off x="5048529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31CC4AC-3936-5CEE-666A-98BB561E5CD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5048529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CD1AB32-AD4A-EC88-3B54-94B588C8D127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0019038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DDCE16D-EFE6-F092-81B2-D12F7A6D9C49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420225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3962AA3-ED79-EE93-A949-077921580598}"/>
              </a:ext>
            </a:extLst>
          </p:cNvPr>
          <p:cNvSpPr>
            <a:spLocks noGrp="1"/>
          </p:cNvSpPr>
          <p:nvPr>
            <p:ph type="body" sz="half" idx="47" hasCustomPrompt="1"/>
          </p:nvPr>
        </p:nvSpPr>
        <p:spPr>
          <a:xfrm>
            <a:off x="9420225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48F0C56A-B4BE-0B0F-D3AA-2606D0FAF605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7833048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7A34F38-FD7F-9D19-E73A-BA1668833A6A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7234235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E1E50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13C4BE9-938F-8C1C-80FC-56258732DDC8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7234235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CEC43-2D7C-9B64-EE3D-42C44FD97B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871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57212"/>
            <a:ext cx="10847294" cy="1133475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63E75-BC6E-1186-804E-7D77E0E36F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F1DD051-2A70-8B5A-3BEB-446E159966EC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46121EF-73DF-18ED-B884-CBC45DC3342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82CA47-051D-18FE-A2FE-77A28F28990B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121853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51A9DE-BC3D-1845-565C-28B0A4F2581A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523040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B6D3122-37BD-F55C-B8FF-FE8E55C105BB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3523040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B1B5DA-A13E-356A-7582-28DA4DEC20D0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843391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E118327-1FE6-E44A-D33E-90CB57CCAB8D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244578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E1C37C-CFEC-1813-8D07-22FC0B7048E7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244578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065147A-6BB8-1CA7-01D9-F59CD9966E9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982622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996D4F8-97DB-ADB6-31FA-491BC3D57BC0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6383809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CD7ECF9-0863-6E10-BDD7-32534DD69C30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6383809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17" name="Picture 1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637F420A-0A06-3860-013F-C610614726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6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57212"/>
            <a:ext cx="10847294" cy="1133475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63E75-BC6E-1186-804E-7D77E0E36F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F1DD051-2A70-8B5A-3BEB-446E159966EC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46121EF-73DF-18ED-B884-CBC45DC3342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82CA47-051D-18FE-A2FE-77A28F28990B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121853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51A9DE-BC3D-1845-565C-28B0A4F2581A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523040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B6D3122-37BD-F55C-B8FF-FE8E55C105BB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3523040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B1B5DA-A13E-356A-7582-28DA4DEC20D0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843391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E118327-1FE6-E44A-D33E-90CB57CCAB8D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244578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E1C37C-CFEC-1813-8D07-22FC0B7048E7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244578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065147A-6BB8-1CA7-01D9-F59CD9966E9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982622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996D4F8-97DB-ADB6-31FA-491BC3D57BC0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6383809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CD7ECF9-0863-6E10-BDD7-32534DD69C30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6383809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17" name="Picture 1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0F6A9E3A-0392-FE1D-6691-9E813DBEEC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65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-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14A37C-10D7-9274-E5DE-323005B353C4}"/>
              </a:ext>
            </a:extLst>
          </p:cNvPr>
          <p:cNvSpPr/>
          <p:nvPr userDrawn="1"/>
        </p:nvSpPr>
        <p:spPr>
          <a:xfrm>
            <a:off x="645460" y="2137719"/>
            <a:ext cx="10847294" cy="40392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484094"/>
            <a:ext cx="10847294" cy="12065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4753" y="2312894"/>
            <a:ext cx="10488706" cy="369345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chart/graph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63601602-133E-D80F-71E1-8358843A7B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5554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s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0B3A704-A613-C16E-E15E-4E2063F8A7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452FF-4ED0-4F23-F53A-00EC3EDA162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938528" y="3428999"/>
            <a:ext cx="3888532" cy="27479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system attribute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729891-D941-A303-F34D-C1243B29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46179"/>
            <a:ext cx="10847294" cy="1179445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1C6211-F8F1-00F6-1399-BDB27C59F6A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5460" y="235610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System Icon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C1CCF0F-5487-81C8-1CCE-500603D8DA01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7590238" y="3428999"/>
            <a:ext cx="3888532" cy="27479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system attribute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1A0FDC-306F-0241-04DF-20B4FDB9FB0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60638" y="235610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System 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54122C-A8B1-F15F-2056-68EA12EEF26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38528" y="2330800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system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F71263C-0FB8-FD41-D2D8-9451B7AC92E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590238" y="2330800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system</a:t>
            </a:r>
          </a:p>
        </p:txBody>
      </p: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F4397CAD-EC0F-4D4C-F749-237202EDBC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9712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oad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2C55879C-91CB-4830-FC6B-F4D20D300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3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5ED9E5-082C-121B-5253-E900D5E949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96D5FA-BEDC-A4E8-B7B0-2AD872AB269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753907" y="3186875"/>
            <a:ext cx="5738845" cy="300028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753908" y="2357819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5461" y="1790902"/>
            <a:ext cx="4462986" cy="439626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753908" y="2772347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pic>
        <p:nvPicPr>
          <p:cNvPr id="10" name="Picture 9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9D33A0C-9AAC-7712-0FF2-7B779FCC84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750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45461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3285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47DD2DF-E104-7969-5150-BC5C791BCF6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5500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75FD49D-5844-81DD-493F-08649164EE20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465500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F0C61A5-A239-54D5-B46D-44EBD9747B7E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285542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F910CE4-B024-A856-3D91-AD40E460EB5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2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01F5D21-924A-757E-169B-974049ADE61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349419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694E59F-5AEA-05C0-9F5C-196FD8CE6167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175553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ABD151B-8A86-FB3D-6C6F-1959626A8583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45460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B4053308-6A95-71A0-DE2E-CFC651B4CA5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460222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4194F56-4BC7-1365-99E4-940D4F7B47A1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274985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917AC8-9406-FDDB-7340-94F51581AC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410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&#10;&#10;Description automatically generated">
            <a:extLst>
              <a:ext uri="{FF2B5EF4-FFF2-40B4-BE49-F238E27FC236}">
                <a16:creationId xmlns:a16="http://schemas.microsoft.com/office/drawing/2014/main" id="{97A330EE-121E-9BED-9DA4-011A88150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6"/>
            <a:ext cx="10847294" cy="1105472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EFBF9C5-2223-3B99-E322-D661F1037C0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45460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B79907-360E-710A-400F-0B58D3E9A8D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A15470-73C8-7A8B-B8C3-1B74052EB9D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465499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0AF5CA-19DE-C23E-B433-E4347FA324D1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285541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69156DC-0A48-885C-73A4-0DBA95147B4D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92394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999BAD1-269B-87D6-20E1-DDE336554FE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894BBC-9CAD-C5F8-42E2-75C02BD446C5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45460" y="1859281"/>
            <a:ext cx="3207212" cy="193452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878E4B6-0DD2-AC52-22FA-8AC48CBA565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465499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5801A93-B365-0E91-2CF3-569273DAE4DD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85541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D4D64E90-7B63-BFE9-92B9-785B850D1E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1915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97410"/>
            <a:ext cx="10847294" cy="646174"/>
          </a:xfrm>
        </p:spPr>
        <p:txBody>
          <a:bodyPr anchor="t"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5EE53-D98A-40F0-93FA-7934439C34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5460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rgbClr val="0E1E5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FE4DEA9-4FF8-BE3B-EB11-E42FFBDB6A2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278676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rgbClr val="0E1E5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BF109E-7379-6A1E-D8AF-50A8025B5E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412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17BDA460-109C-314D-998A-4333B32BD8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1D156C50-934F-D19D-CBF8-434BB8B33E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C4A9E2E7-97A1-B054-3F39-6EBAB2A033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oad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2C55879C-91CB-4830-FC6B-F4D20D300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3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5ED9E5-082C-121B-5253-E900D5E949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96D5FA-BEDC-A4E8-B7B0-2AD872AB269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753907" y="3186875"/>
            <a:ext cx="5738845" cy="300028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753908" y="2357819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5461" y="1790902"/>
            <a:ext cx="4462986" cy="439626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753908" y="2772347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pic>
        <p:nvPicPr>
          <p:cNvPr id="10" name="Picture 9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2C738BA8-BC9D-467B-4D78-DF1D051D8A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750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rgbClr val="0E1E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45461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3285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47DD2DF-E104-7969-5150-BC5C791BCF6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5500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75FD49D-5844-81DD-493F-08649164EE20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465500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F0C61A5-A239-54D5-B46D-44EBD9747B7E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285542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F910CE4-B024-A856-3D91-AD40E460EB5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2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01F5D21-924A-757E-169B-974049ADE61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349419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694E59F-5AEA-05C0-9F5C-196FD8CE6167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175553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ABD151B-8A86-FB3D-6C6F-1959626A8583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45460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B4053308-6A95-71A0-DE2E-CFC651B4CA5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460222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4194F56-4BC7-1365-99E4-940D4F7B47A1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274985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8084D2-DC86-A3A4-78D1-2E908721D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410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&#10;&#10;Description automatically generated">
            <a:extLst>
              <a:ext uri="{FF2B5EF4-FFF2-40B4-BE49-F238E27FC236}">
                <a16:creationId xmlns:a16="http://schemas.microsoft.com/office/drawing/2014/main" id="{97A330EE-121E-9BED-9DA4-011A88150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E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6"/>
            <a:ext cx="10847294" cy="1105472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EFBF9C5-2223-3B99-E322-D661F1037C0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45460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B79907-360E-710A-400F-0B58D3E9A8D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A15470-73C8-7A8B-B8C3-1B74052EB9D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465499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0AF5CA-19DE-C23E-B433-E4347FA324D1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285541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69156DC-0A48-885C-73A4-0DBA95147B4D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92394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999BAD1-269B-87D6-20E1-DDE336554FE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894BBC-9CAD-C5F8-42E2-75C02BD446C5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45460" y="1859281"/>
            <a:ext cx="3207212" cy="193452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878E4B6-0DD2-AC52-22FA-8AC48CBA565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465499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5801A93-B365-0E91-2CF3-569273DAE4DD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85541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FA710A1-2EA8-57DA-7D5A-BD4CF6AE48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1915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97410"/>
            <a:ext cx="10847294" cy="646174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5EE53-D98A-40F0-93FA-7934439C34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5460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FE4DEA9-4FF8-BE3B-EB11-E42FFBDB6A2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278676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4A39EE8-477E-2C8F-41D1-A82664C4E9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412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6898B-912C-232B-2033-9BDCB562D1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3522" y="2217275"/>
            <a:ext cx="7119802" cy="2245396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3522" y="4715039"/>
            <a:ext cx="7119802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rgbClr val="64C9FF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9684" y="664798"/>
            <a:ext cx="2323070" cy="88767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2E244E-C8D7-98AC-D362-C07FC8D1A3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-1" y="0"/>
            <a:ext cx="3578087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582B229-0C43-7238-BAED-F87536FA89D3}"/>
              </a:ext>
            </a:extLst>
          </p:cNvPr>
          <p:cNvSpPr txBox="1">
            <a:spLocks/>
          </p:cNvSpPr>
          <p:nvPr userDrawn="1"/>
        </p:nvSpPr>
        <p:spPr>
          <a:xfrm>
            <a:off x="4323522" y="5758647"/>
            <a:ext cx="7119802" cy="630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>
                <a:solidFill>
                  <a:srgbClr val="83BEEB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CLICK TO EDIT MASTER TERTIARY TITLE STYLE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2FD0DDCB-91B0-C486-56DD-B7839D6596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290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3DB50C40-E806-DD90-9217-AEAD33EAC7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8155C9B9-4335-9804-2179-434884BB42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riding a bicycle on a road in a hilly landscape&#10;&#10;Description automatically generated with medium confidence">
            <a:extLst>
              <a:ext uri="{FF2B5EF4-FFF2-40B4-BE49-F238E27FC236}">
                <a16:creationId xmlns:a16="http://schemas.microsoft.com/office/drawing/2014/main" id="{0025B5D2-24A7-9F6B-AAD3-05658A7DFF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902"/>
          <a:stretch/>
        </p:blipFill>
        <p:spPr>
          <a:xfrm>
            <a:off x="0" y="-1"/>
            <a:ext cx="12192000" cy="689131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0B3A704-A613-C16E-E15E-4E2063F8A7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729891-D941-A303-F34D-C1243B29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46179"/>
            <a:ext cx="10847294" cy="1179445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1C6211-F8F1-00F6-1399-BDB27C59F6A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5460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1A0FDC-306F-0241-04DF-20B4FDB9FB0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60638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54122C-A8B1-F15F-2056-68EA12EEF26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47623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1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F71263C-0FB8-FD41-D2D8-9451B7AC92E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590238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606937D-2B65-682B-ECD3-5EC5115C20C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45460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D48FD8-8B8D-0BDC-EFF2-47473C255F9D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0638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D636439-C54E-4816-05AD-C824747CE38A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1847623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2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CA44C92-3867-D5B2-109D-475EF8198E95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7590238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5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EEE428-8712-8D1E-9277-E4B22E5B991B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45460" y="5232956"/>
            <a:ext cx="963168" cy="972313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Number Icon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2A7661-2797-F1D9-012A-FE7DCEEC66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360638" y="5232956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996B726-04B4-49AA-7AC4-0FE4480E319D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847623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3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4F8C752-24B3-EB43-A0F0-7546C14E4E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7590238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6</a:t>
            </a:r>
          </a:p>
        </p:txBody>
      </p:sp>
      <p:pic>
        <p:nvPicPr>
          <p:cNvPr id="3" name="Picture 2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92438C4A-5AA9-05CC-8838-87C5A69B00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2149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4729891-D941-A303-F34D-C1243B29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46179"/>
            <a:ext cx="10847294" cy="1179445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1C6211-F8F1-00F6-1399-BDB27C59F6A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5460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1A0FDC-306F-0241-04DF-20B4FDB9FB0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60638" y="2343452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54122C-A8B1-F15F-2056-68EA12EEF26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47623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1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F71263C-0FB8-FD41-D2D8-9451B7AC92E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590238" y="2330801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606937D-2B65-682B-ECD3-5EC5115C20C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45460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D48FD8-8B8D-0BDC-EFF2-47473C255F9D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0638" y="3788204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D636439-C54E-4816-05AD-C824747CE38A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1847623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2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CA44C92-3867-D5B2-109D-475EF8198E95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7590238" y="3775553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5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EEE428-8712-8D1E-9277-E4B22E5B991B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45460" y="5232956"/>
            <a:ext cx="963168" cy="972313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Number Icon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2A7661-2797-F1D9-012A-FE7DCEEC66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360638" y="5232956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Number Icon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996B726-04B4-49AA-7AC4-0FE4480E319D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847623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3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4F8C752-24B3-EB43-A0F0-7546C14E4E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7590238" y="5220305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Agenda item 6</a:t>
            </a:r>
          </a:p>
        </p:txBody>
      </p:sp>
      <p:pic>
        <p:nvPicPr>
          <p:cNvPr id="3" name="Picture 2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92438C4A-5AA9-05CC-8838-87C5A69B00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20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sunburst chart&#10;&#10;Description automatically generated">
            <a:extLst>
              <a:ext uri="{FF2B5EF4-FFF2-40B4-BE49-F238E27FC236}">
                <a16:creationId xmlns:a16="http://schemas.microsoft.com/office/drawing/2014/main" id="{77C0340D-92BF-A8F4-8D4E-3D914DD8A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7327" y="390052"/>
            <a:ext cx="10565998" cy="3038948"/>
          </a:xfrm>
        </p:spPr>
        <p:txBody>
          <a:bodyPr anchor="ctr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4628951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096F69-5003-9A66-FFF8-C3BE3A8F48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72826"/>
            <a:ext cx="367748" cy="3073400"/>
          </a:xfrm>
          <a:prstGeom prst="rect">
            <a:avLst/>
          </a:prstGeom>
        </p:spPr>
      </p:pic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0617B12A-D005-D0CF-D784-199B167DE2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7681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258" y="769938"/>
            <a:ext cx="4690145" cy="1600200"/>
          </a:xfrm>
        </p:spPr>
        <p:txBody>
          <a:bodyPr anchor="b"/>
          <a:lstStyle>
            <a:lvl1pPr>
              <a:defRPr sz="3200"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7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5281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6506258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B6D0A-D064-F4B3-8732-FB85C1BA5A97}"/>
              </a:ext>
            </a:extLst>
          </p:cNvPr>
          <p:cNvSpPr txBox="1">
            <a:spLocks/>
          </p:cNvSpPr>
          <p:nvPr userDrawn="1"/>
        </p:nvSpPr>
        <p:spPr>
          <a:xfrm>
            <a:off x="11645154" y="6462712"/>
            <a:ext cx="699246" cy="54768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B32154-6A15-4C43-8B0E-1EB1D7A6337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80B11E-6311-4DD7-DA4A-FAFC448CD7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915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59" y="769938"/>
            <a:ext cx="4690145" cy="1600200"/>
          </a:xfrm>
        </p:spPr>
        <p:txBody>
          <a:bodyPr anchor="b"/>
          <a:lstStyle>
            <a:lvl1pPr>
              <a:defRPr sz="3200"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741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382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982359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74CDED1-2788-5010-594F-C0B6839917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28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258" y="769938"/>
            <a:ext cx="4690145" cy="1600200"/>
          </a:xfrm>
        </p:spPr>
        <p:txBody>
          <a:bodyPr anchor="b"/>
          <a:lstStyle>
            <a:lvl1pPr>
              <a:defRPr sz="3200"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7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5281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6506258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B6D0A-D064-F4B3-8732-FB85C1BA5A97}"/>
              </a:ext>
            </a:extLst>
          </p:cNvPr>
          <p:cNvSpPr txBox="1">
            <a:spLocks/>
          </p:cNvSpPr>
          <p:nvPr userDrawn="1"/>
        </p:nvSpPr>
        <p:spPr>
          <a:xfrm>
            <a:off x="11645154" y="6462712"/>
            <a:ext cx="699246" cy="54768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B32154-6A15-4C43-8B0E-1EB1D7A6337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2BB2C2-37AB-FB0E-655B-0F663D92F9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915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Objec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59" y="769938"/>
            <a:ext cx="4690145" cy="1600200"/>
          </a:xfrm>
        </p:spPr>
        <p:txBody>
          <a:bodyPr anchor="b"/>
          <a:lstStyle>
            <a:lvl1pPr>
              <a:defRPr sz="3200"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741" y="0"/>
            <a:ext cx="5510662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382" y="3046412"/>
            <a:ext cx="4711122" cy="30416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51D035-3737-D993-68B5-9CDFF768C835}"/>
              </a:ext>
            </a:extLst>
          </p:cNvPr>
          <p:cNvCxnSpPr>
            <a:cxnSpLocks/>
          </p:cNvCxnSpPr>
          <p:nvPr userDrawn="1"/>
        </p:nvCxnSpPr>
        <p:spPr>
          <a:xfrm>
            <a:off x="982359" y="2551300"/>
            <a:ext cx="4711122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16C1D22-A2F5-B626-7171-318E555B7E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28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hart, sunburst chart&#10;&#10;Description automatically generated">
            <a:extLst>
              <a:ext uri="{FF2B5EF4-FFF2-40B4-BE49-F238E27FC236}">
                <a16:creationId xmlns:a16="http://schemas.microsoft.com/office/drawing/2014/main" id="{1A9A51EB-33F3-39B7-475D-0B188EA02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CCB9D1-6F77-7316-11ED-C3FD4944D7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2022" y="2293937"/>
            <a:ext cx="4690145" cy="2339865"/>
          </a:xfrm>
        </p:spPr>
        <p:txBody>
          <a:bodyPr anchor="t">
            <a:normAutofit/>
          </a:bodyPr>
          <a:lstStyle>
            <a:lvl1pPr>
              <a:defRPr sz="2800"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add quote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E1EA4-F710-7FDC-D757-1B2896A72E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1199" y="963168"/>
            <a:ext cx="5025073" cy="494995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EF828-4584-03E4-B768-11796EAA4CA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12022" y="4887405"/>
            <a:ext cx="4711122" cy="2820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ATTRIBUTION NAME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8C96FDC-3A49-1022-7E34-03E262F746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0934" y="1370412"/>
            <a:ext cx="994410" cy="8537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C38399-8134-F882-72B7-0945A29C41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711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BAE685-1D4E-0055-67AD-A0C49A8FD17D}"/>
              </a:ext>
            </a:extLst>
          </p:cNvPr>
          <p:cNvSpPr/>
          <p:nvPr userDrawn="1"/>
        </p:nvSpPr>
        <p:spPr>
          <a:xfrm>
            <a:off x="0" y="372826"/>
            <a:ext cx="350982" cy="1237313"/>
          </a:xfrm>
          <a:prstGeom prst="rect">
            <a:avLst/>
          </a:prstGeom>
          <a:solidFill>
            <a:srgbClr val="AA75D3"/>
          </a:solidFill>
          <a:ln>
            <a:solidFill>
              <a:srgbClr val="AA7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Chart, sunburst chart&#10;&#10;Description automatically generated">
            <a:extLst>
              <a:ext uri="{FF2B5EF4-FFF2-40B4-BE49-F238E27FC236}">
                <a16:creationId xmlns:a16="http://schemas.microsoft.com/office/drawing/2014/main" id="{BC3A889D-E040-90EE-182E-A07B218661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460" y="372826"/>
            <a:ext cx="10847294" cy="1237313"/>
          </a:xfrm>
        </p:spPr>
        <p:txBody>
          <a:bodyPr anchor="t"/>
          <a:lstStyle>
            <a:lvl1pPr>
              <a:defRPr>
                <a:solidFill>
                  <a:srgbClr val="AA75D3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867938" y="2357819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AA75D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867938" y="2772346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672397E-65C9-42AB-9B36-F6C93D075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460" y="2357819"/>
            <a:ext cx="4711122" cy="395249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F69816-97BE-BDAE-368E-0603F24CAE8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753908" y="2357819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448A340-AA29-A047-54F6-2E1BC4B7BFF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867938" y="3798213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AA75D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3B9E3E0-31F0-6F05-C8F8-F3786FA3B44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867938" y="4212740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6A7C5CB-0321-5EE7-8ECA-54D1B8E5C2F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753908" y="379821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1BC604-3D90-D53F-E3B6-CD572458E15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867938" y="5329618"/>
            <a:ext cx="4624815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AA75D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13E6183-DC20-4F3B-25C8-3BCA3967F56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867938" y="5744145"/>
            <a:ext cx="4624816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9DC19F-F5FB-A483-FC64-5E38FC136154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53908" y="5329618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8B5B65-3257-13F5-58DE-0A65FC2FB2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258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1279F9-474D-747E-E4B3-45059727CE6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12575" y="0"/>
            <a:ext cx="4079426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59BA88-CAB3-80A8-C97F-0C1CEDE1700C}"/>
              </a:ext>
            </a:extLst>
          </p:cNvPr>
          <p:cNvSpPr/>
          <p:nvPr userDrawn="1"/>
        </p:nvSpPr>
        <p:spPr>
          <a:xfrm>
            <a:off x="5257800" y="675861"/>
            <a:ext cx="6234953" cy="55460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867938" y="1044469"/>
            <a:ext cx="4244009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867938" y="1458996"/>
            <a:ext cx="4244010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672397E-65C9-42AB-9B36-F6C93D075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460" y="2037523"/>
            <a:ext cx="4006053" cy="41843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4F69816-97BE-BDAE-368E-0603F24CAE8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753908" y="1044469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448A340-AA29-A047-54F6-2E1BC4B7BFF4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867939" y="2302500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3B9E3E0-31F0-6F05-C8F8-F3786FA3B44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867938" y="2717027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6A7C5CB-0321-5EE7-8ECA-54D1B8E5C2F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753908" y="2302500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F1BC604-3D90-D53F-E3B6-CD572458E15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867939" y="4816537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13E6183-DC20-4F3B-25C8-3BCA3967F56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867938" y="5231064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9DC19F-F5FB-A483-FC64-5E38FC136154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53908" y="4816537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7287E8-E8FD-A35A-9B7C-6C0985239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75861"/>
            <a:ext cx="4006053" cy="945409"/>
          </a:xfrm>
        </p:spPr>
        <p:txBody>
          <a:bodyPr anchor="t">
            <a:normAutofit/>
          </a:bodyPr>
          <a:lstStyle>
            <a:lvl1pPr>
              <a:defRPr sz="3200"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CAC66558-4D39-3AB2-6628-0171821DB090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867939" y="3564207"/>
            <a:ext cx="4244008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0" i="0">
                <a:solidFill>
                  <a:srgbClr val="0E1E5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7D9488A-FFDC-AA2C-A780-2FEFF39AEAE0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6867938" y="3978734"/>
            <a:ext cx="4244009" cy="557785"/>
          </a:xfrm>
        </p:spPr>
        <p:txBody>
          <a:bodyPr anchor="t">
            <a:noAutofit/>
          </a:bodyPr>
          <a:lstStyle>
            <a:lvl1pPr marL="0" indent="0"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description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6138BA4-27F9-1550-8A88-FDA397FBEE3C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753908" y="3564207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Icon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4CDB-0732-0197-D276-CA0A37F78A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379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690688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6191733-7EB5-A481-5A9F-45718EC83D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821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690688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7D5711E-31E5-C949-AF62-0E66E5CBB2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821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484094"/>
            <a:ext cx="10847294" cy="1206594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A51C342-D511-A9D4-6A2E-60B8D7F6C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60" y="2137719"/>
            <a:ext cx="10847294" cy="403924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CCAFE532-D0B1-F0D0-FEF9-D151DD94E9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06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6898B-912C-232B-2033-9BDCB562D1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3522" y="2217275"/>
            <a:ext cx="7119802" cy="2245396"/>
          </a:xfrm>
        </p:spPr>
        <p:txBody>
          <a:bodyPr anchor="b">
            <a:normAutofit/>
          </a:bodyPr>
          <a:lstStyle>
            <a:lvl1pPr algn="l">
              <a:defRPr sz="5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3522" y="4715039"/>
            <a:ext cx="7119802" cy="630197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 i="0" spc="0">
                <a:solidFill>
                  <a:srgbClr val="64C9FF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2E244E-C8D7-98AC-D362-C07FC8D1A34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-1" y="0"/>
            <a:ext cx="3578087" cy="6858000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582B229-0C43-7238-BAED-F87536FA89D3}"/>
              </a:ext>
            </a:extLst>
          </p:cNvPr>
          <p:cNvSpPr txBox="1">
            <a:spLocks/>
          </p:cNvSpPr>
          <p:nvPr userDrawn="1"/>
        </p:nvSpPr>
        <p:spPr>
          <a:xfrm>
            <a:off x="4323522" y="5758647"/>
            <a:ext cx="7119802" cy="630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>
                <a:solidFill>
                  <a:srgbClr val="83BEEB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CLICK TO EDIT MASTER TERTIARY TITLE STYLE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E9BC90D2-E8ED-86F9-46BF-8CD0820068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290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1105470"/>
          </a:xfrm>
        </p:spPr>
        <p:txBody>
          <a:bodyPr anchor="t"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D943937-9576-FD0F-8F6E-7031DB59B85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BDCBD13-A1C9-6206-B5AB-7267479739B8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2D63F5-B00E-98DD-A549-6023B221D6AE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3461357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18BA2E-1DFE-3121-D69F-23EA98D96D7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2862544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9565AE6-7E78-6441-E129-D55FC1D5F3ED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2862544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31371D-36EA-477A-460B-9EED49780FA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5647342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8758FAA-B0DA-9565-6CDD-5DAE01E0FE71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5048529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613C34B-4530-EFAA-F5CA-CA85D55EA9C5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5048529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A8166F5-C618-77F5-83C1-2B6C88F6C91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0019038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E1CE0FA-87B1-6211-2164-B97826C2CA59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9420225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CF22196-0C7A-2255-E94C-BEC8EDEFF549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420225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D3AE0F2-8519-BEE6-1E3B-C5D3004A8F0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7833048" y="2027686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ABFB428-066A-EF48-EAEF-F1841A6B4D70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7234235" y="3075132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3EC4B54-8BA1-E488-38FA-9F3519805BC6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234235" y="3491945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0A4B779-26CF-5604-9E56-67DDD392E82A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1261084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38D63C9-95D1-CF87-E4E2-D53767039B20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662271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4BEE76E-E7DF-07CB-F467-F377FDF589FB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662271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5809D29-337A-BACA-CB8F-30F8EEE15A5D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3461357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4A18D26E-7446-1DEF-1385-919C017EFD4F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2862544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C99CA8D-6ACE-9D90-AE9A-D8FB9C6A9385}"/>
              </a:ext>
            </a:extLst>
          </p:cNvPr>
          <p:cNvSpPr>
            <a:spLocks noGrp="1"/>
          </p:cNvSpPr>
          <p:nvPr>
            <p:ph type="body" sz="half" idx="41" hasCustomPrompt="1"/>
          </p:nvPr>
        </p:nvSpPr>
        <p:spPr>
          <a:xfrm>
            <a:off x="2862544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73153D9-8D67-E712-B0A1-196740216D99}"/>
              </a:ext>
            </a:extLst>
          </p:cNvPr>
          <p:cNvSpPr>
            <a:spLocks noGrp="1"/>
          </p:cNvSpPr>
          <p:nvPr>
            <p:ph idx="42" hasCustomPrompt="1"/>
          </p:nvPr>
        </p:nvSpPr>
        <p:spPr>
          <a:xfrm>
            <a:off x="5647342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221BF4E-BC80-42C7-4348-85517339FFBB}"/>
              </a:ext>
            </a:extLst>
          </p:cNvPr>
          <p:cNvSpPr>
            <a:spLocks noGrp="1"/>
          </p:cNvSpPr>
          <p:nvPr>
            <p:ph type="body" sz="half" idx="43" hasCustomPrompt="1"/>
          </p:nvPr>
        </p:nvSpPr>
        <p:spPr>
          <a:xfrm>
            <a:off x="5048529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31CC4AC-3936-5CEE-666A-98BB561E5CD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5048529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CD1AB32-AD4A-EC88-3B54-94B588C8D127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0019038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DDCE16D-EFE6-F092-81B2-D12F7A6D9C49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420225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3962AA3-ED79-EE93-A949-077921580598}"/>
              </a:ext>
            </a:extLst>
          </p:cNvPr>
          <p:cNvSpPr>
            <a:spLocks noGrp="1"/>
          </p:cNvSpPr>
          <p:nvPr>
            <p:ph type="body" sz="half" idx="47" hasCustomPrompt="1"/>
          </p:nvPr>
        </p:nvSpPr>
        <p:spPr>
          <a:xfrm>
            <a:off x="9420225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48F0C56A-B4BE-0B0F-D3AA-2606D0FAF605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7833048" y="4227961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7A34F38-FD7F-9D19-E73A-BA1668833A6A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7234235" y="5275407"/>
            <a:ext cx="2109505" cy="390142"/>
          </a:xfrm>
        </p:spPr>
        <p:txBody>
          <a:bodyPr anchor="t">
            <a:noAutofit/>
          </a:bodyPr>
          <a:lstStyle>
            <a:lvl1pPr marL="0" indent="0" algn="ctr">
              <a:buNone/>
              <a:defRPr sz="2400" b="1" i="0">
                <a:solidFill>
                  <a:srgbClr val="0C1C53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13C4BE9-938F-8C1C-80FC-56258732DDC8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7234235" y="5692220"/>
            <a:ext cx="2109505" cy="552451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9DB6E8-470F-C487-BA6A-54E36D549C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871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57212"/>
            <a:ext cx="10847294" cy="1133475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63E75-BC6E-1186-804E-7D77E0E36F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F1DD051-2A70-8B5A-3BEB-446E159966EC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46121EF-73DF-18ED-B884-CBC45DC3342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82CA47-051D-18FE-A2FE-77A28F28990B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121853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51A9DE-BC3D-1845-565C-28B0A4F2581A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523040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B6D3122-37BD-F55C-B8FF-FE8E55C105BB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3523040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B1B5DA-A13E-356A-7582-28DA4DEC20D0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843391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E118327-1FE6-E44A-D33E-90CB57CCAB8D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244578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E1C37C-CFEC-1813-8D07-22FC0B7048E7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244578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065147A-6BB8-1CA7-01D9-F59CD9966E9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982622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996D4F8-97DB-ADB6-31FA-491BC3D57BC0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6383809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CD7ECF9-0863-6E10-BDD7-32534DD69C30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6383809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17" name="Picture 1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3DAB2068-6E21-3D2A-B172-FA7C09A03B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65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57212"/>
            <a:ext cx="10847294" cy="1133475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63E75-BC6E-1186-804E-7D77E0E36F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1084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F1DD051-2A70-8B5A-3BEB-446E159966EC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62271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46121EF-73DF-18ED-B884-CBC45DC3342F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62271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82CA47-051D-18FE-A2FE-77A28F28990B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121853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51A9DE-BC3D-1845-565C-28B0A4F2581A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3523040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B6D3122-37BD-F55C-B8FF-FE8E55C105BB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3523040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B1B5DA-A13E-356A-7582-28DA4DEC20D0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843391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E118327-1FE6-E44A-D33E-90CB57CCAB8D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244578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E1C37C-CFEC-1813-8D07-22FC0B7048E7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9244578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065147A-6BB8-1CA7-01D9-F59CD9966E9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982622" y="3570737"/>
            <a:ext cx="911878" cy="9055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996D4F8-97DB-ADB6-31FA-491BC3D57BC0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6383809" y="2689369"/>
            <a:ext cx="2109505" cy="739631"/>
          </a:xfrm>
        </p:spPr>
        <p:txBody>
          <a:bodyPr anchor="t">
            <a:noAutofit/>
          </a:bodyPr>
          <a:lstStyle>
            <a:lvl1pPr marL="0" indent="0" algn="ctr">
              <a:buNone/>
              <a:defRPr sz="54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CD7ECF9-0863-6E10-BDD7-32534DD69C30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6383809" y="4617993"/>
            <a:ext cx="2109505" cy="1231995"/>
          </a:xfrm>
        </p:spPr>
        <p:txBody>
          <a:bodyPr anchor="t">
            <a:noAutofit/>
          </a:bodyPr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short description</a:t>
            </a:r>
          </a:p>
        </p:txBody>
      </p:sp>
      <p:pic>
        <p:nvPicPr>
          <p:cNvPr id="17" name="Picture 1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195637FE-AF98-6248-C475-2F3673E456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65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-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14A37C-10D7-9274-E5DE-323005B353C4}"/>
              </a:ext>
            </a:extLst>
          </p:cNvPr>
          <p:cNvSpPr/>
          <p:nvPr userDrawn="1"/>
        </p:nvSpPr>
        <p:spPr>
          <a:xfrm>
            <a:off x="645460" y="2137719"/>
            <a:ext cx="10847294" cy="40392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484094"/>
            <a:ext cx="10847294" cy="12065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DAB6E-54EB-74B0-BA01-631954A38F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4753" y="2312894"/>
            <a:ext cx="10488706" cy="369345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chart/graph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99B44669-0FD4-E76E-C8E0-F357E3627E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5554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s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0B3A704-A613-C16E-E15E-4E2063F8A7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452FF-4ED0-4F23-F53A-00EC3EDA162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938528" y="3428999"/>
            <a:ext cx="3888532" cy="27479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system attribute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729891-D941-A303-F34D-C1243B29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646179"/>
            <a:ext cx="10847294" cy="1179445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1C6211-F8F1-00F6-1399-BDB27C59F6A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5460" y="235610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System Icon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C1CCF0F-5487-81C8-1CCE-500603D8DA01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7590238" y="3428999"/>
            <a:ext cx="3888532" cy="27479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system attribute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51A0FDC-306F-0241-04DF-20B4FDB9FB05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60638" y="2356103"/>
            <a:ext cx="963168" cy="9723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System Icon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54122C-A8B1-F15F-2056-68EA12EEF26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38528" y="2330800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system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F71263C-0FB8-FD41-D2D8-9451B7AC92E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590238" y="2330800"/>
            <a:ext cx="3888532" cy="997615"/>
          </a:xfrm>
        </p:spPr>
        <p:txBody>
          <a:bodyPr anchor="ctr">
            <a:noAutofit/>
          </a:bodyPr>
          <a:lstStyle>
            <a:lvl1pPr marL="0" indent="0">
              <a:buNone/>
              <a:defRPr sz="25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system</a:t>
            </a:r>
          </a:p>
        </p:txBody>
      </p: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B633DCC-11F1-3018-F5B2-96F6996740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9712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oad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2C55879C-91CB-4830-FC6B-F4D20D300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3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5ED9E5-082C-121B-5253-E900D5E949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96D5FA-BEDC-A4E8-B7B0-2AD872AB269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753907" y="3186875"/>
            <a:ext cx="5738845" cy="300028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753908" y="2357819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5461" y="1790902"/>
            <a:ext cx="4462986" cy="439626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753908" y="2772347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pic>
        <p:nvPicPr>
          <p:cNvPr id="10" name="Picture 9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EBB9FCC7-DD88-5987-3ACA-E9C91D92A9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750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45461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3285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47DD2DF-E104-7969-5150-BC5C791BCF6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5500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75FD49D-5844-81DD-493F-08649164EE20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465500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F0C61A5-A239-54D5-B46D-44EBD9747B7E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285542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F910CE4-B024-A856-3D91-AD40E460EB5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2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01F5D21-924A-757E-169B-974049ADE61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349419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694E59F-5AEA-05C0-9F5C-196FD8CE6167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175553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ABD151B-8A86-FB3D-6C6F-1959626A8583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45460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B4053308-6A95-71A0-DE2E-CFC651B4CA5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460222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4194F56-4BC7-1365-99E4-940D4F7B47A1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274985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1D0710-DC78-BD56-63AD-80EDDC22FB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6520934"/>
            <a:ext cx="1963083" cy="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410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&#10;&#10;Description automatically generated">
            <a:extLst>
              <a:ext uri="{FF2B5EF4-FFF2-40B4-BE49-F238E27FC236}">
                <a16:creationId xmlns:a16="http://schemas.microsoft.com/office/drawing/2014/main" id="{97A330EE-121E-9BED-9DA4-011A88150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6"/>
            <a:ext cx="10847294" cy="1105472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EFBF9C5-2223-3B99-E322-D661F1037C0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45460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B79907-360E-710A-400F-0B58D3E9A8D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A15470-73C8-7A8B-B8C3-1B74052EB9D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465499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0AF5CA-19DE-C23E-B433-E4347FA324D1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285541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69156DC-0A48-885C-73A4-0DBA95147B4D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92394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999BAD1-269B-87D6-20E1-DDE336554FE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894BBC-9CAD-C5F8-42E2-75C02BD446C5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45460" y="1859281"/>
            <a:ext cx="3207212" cy="193452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878E4B6-0DD2-AC52-22FA-8AC48CBA565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465499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5801A93-B365-0E91-2CF3-569273DAE4DD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85541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47B04BB-A2F1-DA7C-EAE7-026A378AD7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1915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97410"/>
            <a:ext cx="10847294" cy="646174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5EE53-D98A-40F0-93FA-7934439C34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5460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FE4DEA9-4FF8-BE3B-EB11-E42FFBDB6A2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278676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07B87C8-16B1-8CAD-1354-ED0CE1A546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412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tners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97410"/>
            <a:ext cx="10847294" cy="646174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5EE53-D98A-40F0-93FA-7934439C34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5460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FE4DEA9-4FF8-BE3B-EB11-E42FFBDB6A2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278676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963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ky, water, outdoor, nature&#10;&#10;Description automatically generated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44" t="30883" r="1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41877"/>
            <a:ext cx="10565998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615427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565998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E3AC2A79-358F-4859-D606-52E44E90CB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38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14B8310D-9F4D-4C8A-4439-0930774081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4C216694-6C48-FFB9-5CFD-ADC940A6E0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83BE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83BE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1691F707-8F3A-0ACA-F915-68C589FEBF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CB2DDA-81C5-A367-BED8-12535B85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126" r="16358" b="295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DA6C38-BA4B-BF44-2996-1E2382899E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C9F1DA-A73D-A9AF-DF9F-71B6BD7139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6756" y="2741877"/>
            <a:ext cx="10095471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EB0FE-CF60-6669-60E6-A6E4B9835A8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327" y="5653304"/>
            <a:ext cx="10144899" cy="63019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CE99BE-5B2A-9E00-1DC1-E6A1D31AF3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757" y="700165"/>
            <a:ext cx="2323070" cy="88767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08E8F3-6EBD-BC52-A027-E823D30AF124}"/>
              </a:ext>
            </a:extLst>
          </p:cNvPr>
          <p:cNvCxnSpPr>
            <a:cxnSpLocks/>
          </p:cNvCxnSpPr>
          <p:nvPr userDrawn="1"/>
        </p:nvCxnSpPr>
        <p:spPr>
          <a:xfrm>
            <a:off x="926756" y="5274147"/>
            <a:ext cx="10095471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9426BC75-3CAE-5E42-A6B4-5F6AC6EBF1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016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oad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2C55879C-91CB-4830-FC6B-F4D20D300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3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5ED9E5-082C-121B-5253-E900D5E949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96D5FA-BEDC-A4E8-B7B0-2AD872AB269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5753907" y="3186875"/>
            <a:ext cx="5738845" cy="300028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753908" y="2357819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5461" y="1790902"/>
            <a:ext cx="4462986" cy="439626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753908" y="2772347"/>
            <a:ext cx="5738846" cy="390142"/>
          </a:xfrm>
        </p:spPr>
        <p:txBody>
          <a:bodyPr anchor="ctr">
            <a:no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pic>
        <p:nvPicPr>
          <p:cNvPr id="10" name="Picture 9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8B2479CD-24DE-30B6-1580-D67A97C642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750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he Team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8"/>
            <a:ext cx="10847294" cy="776285"/>
          </a:xfrm>
        </p:spPr>
        <p:txBody>
          <a:bodyPr anchor="t"/>
          <a:lstStyle>
            <a:lvl1pPr>
              <a:defRPr>
                <a:solidFill>
                  <a:srgbClr val="0C1C5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3206ECA-F7CC-57B7-1F25-D93000104EF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45461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14771B-AD93-9DA4-A5EF-286D664409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3285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5FC84E1-68D5-13E3-D84F-4B245B3ACEE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47DD2DF-E104-7969-5150-BC5C791BCF6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5500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75FD49D-5844-81DD-493F-08649164EE20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465500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F0C61A5-A239-54D5-B46D-44EBD9747B7E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285542" y="3502533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F910CE4-B024-A856-3D91-AD40E460EB5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2" y="3917061"/>
            <a:ext cx="3207212" cy="390142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 i="0">
                <a:solidFill>
                  <a:srgbClr val="0C1C53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01F5D21-924A-757E-169B-974049ADE61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349419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694E59F-5AEA-05C0-9F5C-196FD8CE6167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175553" y="1834276"/>
            <a:ext cx="1439371" cy="14178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E1E5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Portrait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ABD151B-8A86-FB3D-6C6F-1959626A8583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645460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B4053308-6A95-71A0-DE2E-CFC651B4CA5F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460222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C4194F56-4BC7-1365-99E4-940D4F7B47A1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274985" y="4333874"/>
            <a:ext cx="3207212" cy="1938907"/>
          </a:xfrm>
        </p:spPr>
        <p:txBody>
          <a:bodyPr anchor="t">
            <a:noAutofit/>
          </a:bodyPr>
          <a:lstStyle>
            <a:lvl1pPr marL="0" indent="0" algn="ctr">
              <a:buNone/>
              <a:defRPr sz="1500" b="0" i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bio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4962AE-5558-02E2-C8FA-EAB9AEAE7E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754" y="6310312"/>
            <a:ext cx="699246" cy="547687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AFB32154-6A15-4C43-8B0E-1EB1D7A633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410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&#10;&#10;Description automatically generated">
            <a:extLst>
              <a:ext uri="{FF2B5EF4-FFF2-40B4-BE49-F238E27FC236}">
                <a16:creationId xmlns:a16="http://schemas.microsoft.com/office/drawing/2014/main" id="{97A330EE-121E-9BED-9DA4-011A88150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B0CA23-23DC-3339-112E-0CF098CEAE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C5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85216"/>
            <a:ext cx="10847294" cy="1105472"/>
          </a:xfrm>
        </p:spPr>
        <p:txBody>
          <a:bodyPr anchor="t"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EFBF9C5-2223-3B99-E322-D661F1037C0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45460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B79907-360E-710A-400F-0B58D3E9A8D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4546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A15470-73C8-7A8B-B8C3-1B74052EB9D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465499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0AF5CA-19DE-C23E-B433-E4347FA324D1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285541" y="4974336"/>
            <a:ext cx="3207212" cy="130321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statistic explanation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69156DC-0A48-885C-73A4-0DBA95147B4D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92394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999BAD1-269B-87D6-20E1-DDE336554FE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85541" y="3827521"/>
            <a:ext cx="3207212" cy="1137478"/>
          </a:xfrm>
        </p:spPr>
        <p:txBody>
          <a:bodyPr anchor="b">
            <a:noAutofit/>
          </a:bodyPr>
          <a:lstStyle>
            <a:lvl1pPr marL="0" indent="0" algn="ctr">
              <a:buNone/>
              <a:defRPr sz="6000" b="1" i="0">
                <a:solidFill>
                  <a:srgbClr val="64C9FF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894BBC-9CAD-C5F8-42E2-75C02BD446C5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45460" y="1859281"/>
            <a:ext cx="3207212" cy="193452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878E4B6-0DD2-AC52-22FA-8AC48CBA565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465499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5801A93-B365-0E91-2CF3-569273DAE4DD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85541" y="1859280"/>
            <a:ext cx="3207212" cy="194385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infographic</a:t>
            </a:r>
          </a:p>
        </p:txBody>
      </p:sp>
      <p:pic>
        <p:nvPicPr>
          <p:cNvPr id="7" name="Picture 6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D316B15D-B9DC-6790-C779-56E44C2B10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1915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bg>
      <p:bgPr>
        <a:solidFill>
          <a:srgbClr val="0C1C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BA4-DE6A-B060-5AE0-DD030B43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97410"/>
            <a:ext cx="10847294" cy="646174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5D4816-0480-3D28-589B-C3776C045DCA}"/>
              </a:ext>
            </a:extLst>
          </p:cNvPr>
          <p:cNvCxnSpPr>
            <a:cxnSpLocks/>
          </p:cNvCxnSpPr>
          <p:nvPr userDrawn="1"/>
        </p:nvCxnSpPr>
        <p:spPr>
          <a:xfrm>
            <a:off x="645460" y="1361504"/>
            <a:ext cx="10847294" cy="0"/>
          </a:xfrm>
          <a:prstGeom prst="line">
            <a:avLst/>
          </a:prstGeom>
          <a:ln w="6350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5EE53-D98A-40F0-93FA-7934439C34F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5460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FE4DEA9-4FF8-BE3B-EB11-E42FFBDB6A2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278676" y="1938532"/>
            <a:ext cx="2914604" cy="636040"/>
          </a:xfrm>
        </p:spPr>
        <p:txBody>
          <a:bodyPr anchor="b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05A5D240-AC8A-B3A2-9A4D-B34F835F2D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28" y="6520719"/>
            <a:ext cx="1895097" cy="17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4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theme" Target="../theme/theme1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886C8B-0D15-1882-5870-C31EE136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365125"/>
            <a:ext cx="10847294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C5C68-2100-9F9E-D0CE-B555EFA6D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460" y="2137719"/>
            <a:ext cx="10847294" cy="4039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742019-2254-4D71-21BC-1DEF96286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9554" y="631031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Poppins" pitchFamily="2" charset="77"/>
                <a:cs typeface="Poppins" pitchFamily="2" charset="77"/>
              </a:defRPr>
            </a:lvl1pPr>
          </a:lstStyle>
          <a:p>
            <a:fld id="{AFB32154-6A15-4C43-8B0E-1EB1D7A633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0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809" r:id="rId5"/>
    <p:sldLayoutId id="2147483779" r:id="rId6"/>
    <p:sldLayoutId id="2147483780" r:id="rId7"/>
    <p:sldLayoutId id="2147483781" r:id="rId8"/>
    <p:sldLayoutId id="2147483810" r:id="rId9"/>
    <p:sldLayoutId id="2147483782" r:id="rId10"/>
    <p:sldLayoutId id="2147483740" r:id="rId11"/>
    <p:sldLayoutId id="2147483649" r:id="rId12"/>
    <p:sldLayoutId id="2147483672" r:id="rId13"/>
    <p:sldLayoutId id="2147483673" r:id="rId14"/>
    <p:sldLayoutId id="2147483741" r:id="rId15"/>
    <p:sldLayoutId id="2147483696" r:id="rId16"/>
    <p:sldLayoutId id="2147483708" r:id="rId17"/>
    <p:sldLayoutId id="2147483758" r:id="rId18"/>
    <p:sldLayoutId id="2147483759" r:id="rId19"/>
    <p:sldLayoutId id="2147483760" r:id="rId20"/>
    <p:sldLayoutId id="2147483761" r:id="rId21"/>
    <p:sldLayoutId id="2147483762" r:id="rId22"/>
    <p:sldLayoutId id="2147483763" r:id="rId23"/>
    <p:sldLayoutId id="2147483764" r:id="rId24"/>
    <p:sldLayoutId id="2147483765" r:id="rId25"/>
    <p:sldLayoutId id="2147483766" r:id="rId26"/>
    <p:sldLayoutId id="2147483767" r:id="rId27"/>
    <p:sldLayoutId id="2147483768" r:id="rId28"/>
    <p:sldLayoutId id="2147483769" r:id="rId29"/>
    <p:sldLayoutId id="2147483770" r:id="rId30"/>
    <p:sldLayoutId id="2147483771" r:id="rId31"/>
    <p:sldLayoutId id="2147483772" r:id="rId32"/>
    <p:sldLayoutId id="2147483773" r:id="rId33"/>
    <p:sldLayoutId id="2147483774" r:id="rId34"/>
    <p:sldLayoutId id="2147483775" r:id="rId35"/>
    <p:sldLayoutId id="2147483784" r:id="rId36"/>
    <p:sldLayoutId id="2147483811" r:id="rId37"/>
    <p:sldLayoutId id="2147483785" r:id="rId38"/>
    <p:sldLayoutId id="2147483786" r:id="rId39"/>
    <p:sldLayoutId id="2147483812" r:id="rId40"/>
    <p:sldLayoutId id="2147483813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814" r:id="rId47"/>
    <p:sldLayoutId id="2147483792" r:id="rId48"/>
    <p:sldLayoutId id="2147483793" r:id="rId49"/>
    <p:sldLayoutId id="2147483794" r:id="rId50"/>
    <p:sldLayoutId id="2147483815" r:id="rId51"/>
    <p:sldLayoutId id="2147483795" r:id="rId52"/>
    <p:sldLayoutId id="2147483796" r:id="rId53"/>
    <p:sldLayoutId id="2147483797" r:id="rId54"/>
    <p:sldLayoutId id="2147483816" r:id="rId55"/>
    <p:sldLayoutId id="2147483817" r:id="rId56"/>
    <p:sldLayoutId id="2147483818" r:id="rId57"/>
    <p:sldLayoutId id="2147483819" r:id="rId58"/>
    <p:sldLayoutId id="2147483820" r:id="rId59"/>
    <p:sldLayoutId id="2147483821" r:id="rId60"/>
    <p:sldLayoutId id="2147483798" r:id="rId61"/>
    <p:sldLayoutId id="2147483799" r:id="rId62"/>
    <p:sldLayoutId id="2147483800" r:id="rId63"/>
    <p:sldLayoutId id="2147483801" r:id="rId64"/>
    <p:sldLayoutId id="2147483709" r:id="rId65"/>
    <p:sldLayoutId id="2147483742" r:id="rId66"/>
    <p:sldLayoutId id="2147483710" r:id="rId67"/>
    <p:sldLayoutId id="2147483665" r:id="rId68"/>
    <p:sldLayoutId id="2147483823" r:id="rId69"/>
    <p:sldLayoutId id="2147483743" r:id="rId70"/>
    <p:sldLayoutId id="2147483744" r:id="rId71"/>
    <p:sldLayoutId id="2147483656" r:id="rId72"/>
    <p:sldLayoutId id="2147483660" r:id="rId73"/>
    <p:sldLayoutId id="2147483663" r:id="rId74"/>
    <p:sldLayoutId id="2147483674" r:id="rId75"/>
    <p:sldLayoutId id="2147483675" r:id="rId76"/>
    <p:sldLayoutId id="2147483745" r:id="rId77"/>
    <p:sldLayoutId id="2147483650" r:id="rId78"/>
    <p:sldLayoutId id="2147483662" r:id="rId79"/>
    <p:sldLayoutId id="2147483670" r:id="rId80"/>
    <p:sldLayoutId id="2147483746" r:id="rId81"/>
    <p:sldLayoutId id="2147483671" r:id="rId82"/>
    <p:sldLayoutId id="2147483661" r:id="rId83"/>
    <p:sldLayoutId id="2147483652" r:id="rId84"/>
    <p:sldLayoutId id="2147483747" r:id="rId85"/>
    <p:sldLayoutId id="2147483748" r:id="rId86"/>
    <p:sldLayoutId id="2147483749" r:id="rId87"/>
    <p:sldLayoutId id="2147483750" r:id="rId88"/>
    <p:sldLayoutId id="2147483753" r:id="rId89"/>
    <p:sldLayoutId id="2147483776" r:id="rId90"/>
    <p:sldLayoutId id="2147483777" r:id="rId91"/>
    <p:sldLayoutId id="2147483802" r:id="rId92"/>
    <p:sldLayoutId id="2147483803" r:id="rId93"/>
    <p:sldLayoutId id="2147483751" r:id="rId94"/>
    <p:sldLayoutId id="2147483752" r:id="rId95"/>
    <p:sldLayoutId id="2147483666" r:id="rId96"/>
    <p:sldLayoutId id="2147483667" r:id="rId97"/>
    <p:sldLayoutId id="2147483668" r:id="rId98"/>
    <p:sldLayoutId id="2147483664" r:id="rId99"/>
    <p:sldLayoutId id="2147483822" r:id="rId100"/>
    <p:sldLayoutId id="2147483669" r:id="rId101"/>
    <p:sldLayoutId id="2147483711" r:id="rId102"/>
    <p:sldLayoutId id="2147483697" r:id="rId103"/>
    <p:sldLayoutId id="2147483698" r:id="rId104"/>
    <p:sldLayoutId id="2147483676" r:id="rId105"/>
    <p:sldLayoutId id="2147483695" r:id="rId106"/>
    <p:sldLayoutId id="2147483824" r:id="rId107"/>
    <p:sldLayoutId id="2147483825" r:id="rId10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E1E50"/>
          </a:solidFill>
          <a:latin typeface="Poppins Medium" pitchFamily="2" charset="77"/>
          <a:ea typeface="+mj-ea"/>
          <a:cs typeface="Poppi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3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27D59F-02B6-5231-4D72-B575A5973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870201"/>
            <a:ext cx="10565998" cy="2387600"/>
          </a:xfrm>
        </p:spPr>
        <p:txBody>
          <a:bodyPr/>
          <a:lstStyle/>
          <a:p>
            <a:r>
              <a:rPr lang="en-US">
                <a:latin typeface="Poppins"/>
                <a:cs typeface="Poppins"/>
              </a:rPr>
              <a:t>Freshwater</a:t>
            </a:r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73AB74-C0B5-796A-A3FA-DD47630587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 spc="200">
                <a:latin typeface="Poppins"/>
                <a:cs typeface="Poppins"/>
              </a:rPr>
              <a:t>Last updated August 2026 | systemschangelab.org/freshwater</a:t>
            </a:r>
            <a:endParaRPr lang="en-US" sz="1600" spc="20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BE84968-C34D-9179-C92C-625D94E0D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68" y="831122"/>
            <a:ext cx="2283125" cy="88254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A923C0B-1E05-8CAD-16FF-A841915DE355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63542BF-3F28-82F4-740A-775ABBD84709}"/>
              </a:ext>
            </a:extLst>
          </p:cNvPr>
          <p:cNvSpPr txBox="1"/>
          <p:nvPr/>
        </p:nvSpPr>
        <p:spPr>
          <a:xfrm>
            <a:off x="8705432" y="6462136"/>
            <a:ext cx="28855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Calibri"/>
                <a:cs typeface="Poppins"/>
              </a:rPr>
              <a:t>Photo by David Hoefler/</a:t>
            </a:r>
            <a:r>
              <a:rPr lang="en-US" sz="1000" err="1">
                <a:solidFill>
                  <a:schemeClr val="tx1">
                    <a:lumMod val="95000"/>
                    <a:lumOff val="5000"/>
                  </a:schemeClr>
                </a:solidFill>
                <a:latin typeface="Poppins"/>
                <a:ea typeface="Calibri"/>
                <a:cs typeface="Poppins"/>
              </a:rPr>
              <a:t>Unsplash</a:t>
            </a:r>
            <a:endParaRPr lang="en-US" sz="1000">
              <a:solidFill>
                <a:schemeClr val="tx1">
                  <a:lumMod val="95000"/>
                  <a:lumOff val="5000"/>
                </a:schemeClr>
              </a:solidFill>
              <a:latin typeface="Poppins"/>
              <a:ea typeface="Calibri"/>
              <a:cs typeface="Poppins"/>
            </a:endParaRPr>
          </a:p>
          <a:p>
            <a:pPr algn="r"/>
            <a:endParaRPr lang="en-US" sz="1000">
              <a:solidFill>
                <a:schemeClr val="tx1">
                  <a:lumMod val="95000"/>
                  <a:lumOff val="5000"/>
                </a:schemeClr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465932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CD09F-4AA1-E49B-1352-2399A4E59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514EF1-8B16-364D-377E-1FE0BCF25A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" t="3762" r="-132" b="16144"/>
          <a:stretch>
            <a:fillRect/>
          </a:stretch>
        </p:blipFill>
        <p:spPr>
          <a:xfrm>
            <a:off x="-5490" y="0"/>
            <a:ext cx="12293871" cy="7405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4CDB20-B367-AD60-8FDD-838C73E44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13122"/>
            <a:ext cx="10565998" cy="2387600"/>
          </a:xfrm>
        </p:spPr>
        <p:txBody>
          <a:bodyPr>
            <a:normAutofit/>
          </a:bodyPr>
          <a:lstStyle/>
          <a:p>
            <a:r>
              <a:rPr lang="en-US">
                <a:latin typeface="Poppins"/>
                <a:cs typeface="Poppins"/>
              </a:rPr>
              <a:t>Minimize</a:t>
            </a:r>
            <a:r>
              <a:rPr lang="en-US" b="1">
                <a:latin typeface="Poppins"/>
                <a:cs typeface="Poppins"/>
              </a:rPr>
              <a:t> </a:t>
            </a:r>
            <a:r>
              <a:rPr lang="en-US" b="0">
                <a:latin typeface="Poppins"/>
                <a:cs typeface="Poppins"/>
              </a:rPr>
              <a:t>disruptions to the water cycle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80944A0-6A17-3658-3A49-985A4DA2D223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>
            <a:solidFill>
              <a:srgbClr val="64C9FF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2B16DA31-F7F4-DC4F-89E6-388778864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56" y="1055841"/>
            <a:ext cx="10615427" cy="630197"/>
          </a:xfrm>
        </p:spPr>
        <p:txBody>
          <a:bodyPr>
            <a:normAutofit/>
          </a:bodyPr>
          <a:lstStyle/>
          <a:p>
            <a:r>
              <a:rPr lang="en-US" sz="2800"/>
              <a:t>SHIFT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029105-5EC4-5796-71F7-18943B7B1569}"/>
              </a:ext>
            </a:extLst>
          </p:cNvPr>
          <p:cNvSpPr txBox="1"/>
          <p:nvPr/>
        </p:nvSpPr>
        <p:spPr>
          <a:xfrm>
            <a:off x="8652848" y="6462136"/>
            <a:ext cx="28855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Photo by Michail Dementiev/</a:t>
            </a:r>
            <a:r>
              <a:rPr lang="en-US" sz="1000" err="1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Unsplash</a:t>
            </a:r>
            <a:endParaRPr lang="en-US" sz="1000">
              <a:solidFill>
                <a:schemeClr val="bg1">
                  <a:lumMod val="65000"/>
                </a:schemeClr>
              </a:solidFill>
              <a:latin typeface="Poppins"/>
              <a:ea typeface="Calibri"/>
              <a:cs typeface="Poppins"/>
            </a:endParaRPr>
          </a:p>
          <a:p>
            <a:pPr algn="r"/>
            <a:endParaRPr lang="en-US" sz="1000">
              <a:solidFill>
                <a:schemeClr val="bg1">
                  <a:lumMod val="65000"/>
                </a:schemeClr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380320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E34C045-E209-1D7A-ECBA-D97F55C814F6}"/>
              </a:ext>
            </a:extLst>
          </p:cNvPr>
          <p:cNvSpPr txBox="1"/>
          <p:nvPr/>
        </p:nvSpPr>
        <p:spPr>
          <a:xfrm>
            <a:off x="763178" y="2458842"/>
            <a:ext cx="4424114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Continental drying </a:t>
            </a:r>
            <a:b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</a:b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patterns are accelerating</a:t>
            </a: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, with mega-drying regions replacing freshwater reserves at alarming rates. </a:t>
            </a:r>
            <a:endParaRPr lang="en-US">
              <a:cs typeface="Poppins"/>
            </a:endParaRPr>
          </a:p>
        </p:txBody>
      </p:sp>
      <p:pic>
        <p:nvPicPr>
          <p:cNvPr id="4" name="Picture 3" descr="A graph on a computer screen&#10;&#10;AI-generated content may be incorrect.">
            <a:extLst>
              <a:ext uri="{FF2B5EF4-FFF2-40B4-BE49-F238E27FC236}">
                <a16:creationId xmlns:a16="http://schemas.microsoft.com/office/drawing/2014/main" id="{0459D6CE-3A79-5616-175B-1570230F4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131" y="619125"/>
            <a:ext cx="5445451" cy="561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67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44993-F95B-1F4D-FB9F-07D259DF3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654EB6B-A11A-71CE-6CB3-ACF39FA5434F}"/>
              </a:ext>
            </a:extLst>
          </p:cNvPr>
          <p:cNvSpPr txBox="1"/>
          <p:nvPr/>
        </p:nvSpPr>
        <p:spPr>
          <a:xfrm>
            <a:off x="872068" y="1166842"/>
            <a:ext cx="4424114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Global demand for freshwater has more than doubled since 1960 and continues to exceed what’s available. </a:t>
            </a:r>
          </a:p>
          <a:p>
            <a:br>
              <a:rPr lang="en-US" sz="2400"/>
            </a:b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In 2021,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31% of the global population</a:t>
            </a: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 lived in countries facing medium, high and critical water-stress, with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8% facing critical levels</a:t>
            </a:r>
            <a:r>
              <a:rPr lang="en-US" sz="24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.</a:t>
            </a:r>
            <a:endParaRPr lang="en-US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13E1D5D-1AD0-B536-1287-5F232B565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981" y="571501"/>
            <a:ext cx="5347332" cy="571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54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DA846-8E4F-AEBD-D4BC-8F20BBFF1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71223CB-5812-A601-356D-4ADA0810AA62}"/>
              </a:ext>
            </a:extLst>
          </p:cNvPr>
          <p:cNvSpPr txBox="1"/>
          <p:nvPr/>
        </p:nvSpPr>
        <p:spPr>
          <a:xfrm>
            <a:off x="749204" y="2462788"/>
            <a:ext cx="4424114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Approximately,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1.4 billion people</a:t>
            </a: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 were estimated to be living in a flood zone in 2025, up from 1 billion in 2000.</a:t>
            </a:r>
            <a:endParaRPr lang="en-US">
              <a:ea typeface="Calibri" panose="020F0502020204030204"/>
              <a:cs typeface="Poppi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471190-3068-FA52-4522-BEF6B4D65A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160"/>
          <a:stretch>
            <a:fillRect/>
          </a:stretch>
        </p:blipFill>
        <p:spPr>
          <a:xfrm>
            <a:off x="5773342" y="532209"/>
            <a:ext cx="5425678" cy="578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01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A305F9-827D-0FF7-C9F8-06399C7CA7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" t="22008" r="-209" b="3300"/>
          <a:stretch>
            <a:fillRect/>
          </a:stretch>
        </p:blipFill>
        <p:spPr>
          <a:xfrm>
            <a:off x="-419" y="-478"/>
            <a:ext cx="12262222" cy="68694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D24446-4275-4F50-3F64-2AA22BAEA6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13122"/>
            <a:ext cx="10565998" cy="2387600"/>
          </a:xfrm>
        </p:spPr>
        <p:txBody>
          <a:bodyPr>
            <a:normAutofit/>
          </a:bodyPr>
          <a:lstStyle/>
          <a:p>
            <a:r>
              <a:rPr lang="en-US">
                <a:latin typeface="Poppins"/>
                <a:cs typeface="Poppins"/>
              </a:rPr>
              <a:t>Effectively</a:t>
            </a:r>
            <a:r>
              <a:rPr lang="en-US" b="1">
                <a:latin typeface="Poppins"/>
                <a:cs typeface="Poppins"/>
              </a:rPr>
              <a:t> </a:t>
            </a:r>
            <a:r>
              <a:rPr lang="en-US" b="0">
                <a:latin typeface="Poppins"/>
                <a:cs typeface="Poppins"/>
              </a:rPr>
              <a:t>halt conversion and degradation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D8F2A6-2C6D-CD6F-5CDC-E668F04D2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56" y="1055841"/>
            <a:ext cx="10615427" cy="630197"/>
          </a:xfrm>
        </p:spPr>
        <p:txBody>
          <a:bodyPr>
            <a:normAutofit/>
          </a:bodyPr>
          <a:lstStyle/>
          <a:p>
            <a:r>
              <a:rPr lang="en-US" sz="2800"/>
              <a:t>SHIFT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B81CE3-0C6F-43C2-7D7C-17DA86B8796A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>
            <a:solidFill>
              <a:srgbClr val="64C9FF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36B8FEF-2656-CDE8-173E-AE21E688F516}"/>
              </a:ext>
            </a:extLst>
          </p:cNvPr>
          <p:cNvSpPr txBox="1"/>
          <p:nvPr/>
        </p:nvSpPr>
        <p:spPr>
          <a:xfrm>
            <a:off x="8652848" y="6462136"/>
            <a:ext cx="28855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Photo by Dan Myers/</a:t>
            </a:r>
            <a:r>
              <a:rPr lang="en-US" sz="1000" err="1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Unsplash</a:t>
            </a:r>
          </a:p>
          <a:p>
            <a:pPr algn="r"/>
            <a:endParaRPr lang="en-US" sz="1000">
              <a:solidFill>
                <a:schemeClr val="bg1">
                  <a:lumMod val="65000"/>
                </a:schemeClr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249819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pie chart&#10;&#10;AI-generated content may be incorrect.">
            <a:extLst>
              <a:ext uri="{FF2B5EF4-FFF2-40B4-BE49-F238E27FC236}">
                <a16:creationId xmlns:a16="http://schemas.microsoft.com/office/drawing/2014/main" id="{8E118233-D1F3-246B-04E1-7379F78F9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" y="263"/>
            <a:ext cx="12192000" cy="685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50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0C42B-C06B-1304-1ECA-369C3D409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92102CA-8D5F-C1A4-2247-3960048FF6F2}"/>
              </a:ext>
            </a:extLst>
          </p:cNvPr>
          <p:cNvSpPr txBox="1"/>
          <p:nvPr/>
        </p:nvSpPr>
        <p:spPr>
          <a:xfrm>
            <a:off x="987329" y="1540054"/>
            <a:ext cx="412645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Global estimates show that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~0.06 </a:t>
            </a:r>
            <a:r>
              <a:rPr lang="en-US" sz="2400" err="1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Mha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 of organic soils were drained each year</a:t>
            </a: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 for crop cultivation and grazing between 1993 and 2018. </a:t>
            </a:r>
            <a:endParaRPr lang="en-US">
              <a:solidFill>
                <a:srgbClr val="000000"/>
              </a:solidFill>
              <a:latin typeface="Calibri" panose="020F0502020204030204"/>
              <a:ea typeface="+mn-lt"/>
              <a:cs typeface="Calibri" panose="020F0502020204030204"/>
            </a:endParaRPr>
          </a:p>
          <a:p>
            <a:pPr>
              <a:defRPr/>
            </a:pPr>
            <a:endParaRPr lang="en-US" sz="2400">
              <a:solidFill>
                <a:srgbClr val="FFFFFF"/>
              </a:solidFill>
              <a:latin typeface="Poppins"/>
              <a:ea typeface="+mn-lt"/>
              <a:cs typeface="Poppins"/>
            </a:endParaRPr>
          </a:p>
          <a:p>
            <a:pPr>
              <a:defRPr/>
            </a:pP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In total,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57 </a:t>
            </a:r>
            <a:r>
              <a:rPr lang="en-US" sz="2400" err="1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Mha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 of peatlands</a:t>
            </a: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24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are currently degrading.</a:t>
            </a:r>
            <a:endParaRPr lang="en-US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76C485-B1AD-BB7A-3E01-7678188EC8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06" b="103"/>
          <a:stretch>
            <a:fillRect/>
          </a:stretch>
        </p:blipFill>
        <p:spPr>
          <a:xfrm>
            <a:off x="5782865" y="529828"/>
            <a:ext cx="5644760" cy="580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65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404BB-9FB2-1103-933E-E812598DC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593A160-9B6B-48E6-8B02-A8BE432EDA31}"/>
              </a:ext>
            </a:extLst>
          </p:cNvPr>
          <p:cNvSpPr txBox="1"/>
          <p:nvPr/>
        </p:nvSpPr>
        <p:spPr>
          <a:xfrm>
            <a:off x="987329" y="1718648"/>
            <a:ext cx="4126458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The world’s shorelines have lost a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total of</a:t>
            </a: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560,000 hectares of mangroves</a:t>
            </a:r>
            <a:r>
              <a:rPr lang="en-US" sz="240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 since 2000, and between 2008 to 2019, these losses </a:t>
            </a:r>
            <a:r>
              <a:rPr lang="en-US" sz="2400">
                <a:solidFill>
                  <a:srgbClr val="64C9FF"/>
                </a:solidFill>
                <a:latin typeface="Poppins"/>
                <a:ea typeface="+mn-lt"/>
                <a:cs typeface="Poppins"/>
              </a:rPr>
              <a:t>increased at an average annual rate of almost 950 ha per yr</a:t>
            </a:r>
            <a:r>
              <a:rPr lang="en-US" sz="24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.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0E6C8A-E492-F39C-21AA-45A3E13B7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358" y="523875"/>
            <a:ext cx="5647768" cy="58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7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E63FF-0D35-0869-6316-BA8F07C71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F08545-055E-7026-E3B0-2C3FD0B34DA1}"/>
              </a:ext>
            </a:extLst>
          </p:cNvPr>
          <p:cNvSpPr/>
          <p:nvPr/>
        </p:nvSpPr>
        <p:spPr>
          <a:xfrm>
            <a:off x="9049858" y="6218025"/>
            <a:ext cx="3137122" cy="635537"/>
          </a:xfrm>
          <a:prstGeom prst="rect">
            <a:avLst/>
          </a:prstGeom>
          <a:solidFill>
            <a:srgbClr val="0E1E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BF659D-5D26-C485-C1CD-8ED20C32B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134" y="754279"/>
            <a:ext cx="5630298" cy="53560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910132-B28D-38F8-23C9-36F808DB1A71}"/>
              </a:ext>
            </a:extLst>
          </p:cNvPr>
          <p:cNvSpPr txBox="1"/>
          <p:nvPr/>
        </p:nvSpPr>
        <p:spPr>
          <a:xfrm>
            <a:off x="967424" y="1720840"/>
            <a:ext cx="412645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Only 16% of wetlands and 15% of large rivers are currently protected, leaving many critical freshwater ecosystems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vulnerable to continued conversion and degradation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. 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799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EDB07-EC2C-8C7B-EBB1-F064593BE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4B8472-E651-A995-B984-0F8A6762B5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12" t="-183" r="26819" b="12980"/>
          <a:stretch>
            <a:fillRect/>
          </a:stretch>
        </p:blipFill>
        <p:spPr>
          <a:xfrm>
            <a:off x="-233588" y="-388935"/>
            <a:ext cx="12427508" cy="76548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4FCC22-CCF0-1818-6769-E901ABA3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13122"/>
            <a:ext cx="10565998" cy="2387600"/>
          </a:xfrm>
        </p:spPr>
        <p:txBody>
          <a:bodyPr>
            <a:normAutofit/>
          </a:bodyPr>
          <a:lstStyle/>
          <a:p>
            <a:r>
              <a:rPr lang="en-US">
                <a:latin typeface="Poppins"/>
                <a:cs typeface="Poppins"/>
              </a:rPr>
              <a:t>Restore</a:t>
            </a:r>
            <a:r>
              <a:rPr lang="en-US" b="1">
                <a:latin typeface="Poppins"/>
                <a:cs typeface="Poppins"/>
              </a:rPr>
              <a:t> </a:t>
            </a:r>
            <a:r>
              <a:rPr lang="en-US" b="0">
                <a:latin typeface="Poppins"/>
                <a:cs typeface="Poppins"/>
              </a:rPr>
              <a:t>freshwater ecosystems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BE78B0-3116-2349-A4A9-536A3574B7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56" y="1055841"/>
            <a:ext cx="10615427" cy="630197"/>
          </a:xfrm>
        </p:spPr>
        <p:txBody>
          <a:bodyPr>
            <a:normAutofit/>
          </a:bodyPr>
          <a:lstStyle/>
          <a:p>
            <a:r>
              <a:rPr lang="en-US" sz="2800"/>
              <a:t>SHIFT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A3B1061-3AFA-B220-3B69-6817572F3E4E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>
            <a:solidFill>
              <a:srgbClr val="64C9FF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6452195-0735-A383-A751-A043B06A8BA7}"/>
              </a:ext>
            </a:extLst>
          </p:cNvPr>
          <p:cNvSpPr txBox="1"/>
          <p:nvPr/>
        </p:nvSpPr>
        <p:spPr>
          <a:xfrm>
            <a:off x="-231176" y="6462136"/>
            <a:ext cx="28855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bg1">
                    <a:lumMod val="95000"/>
                  </a:schemeClr>
                </a:solidFill>
                <a:latin typeface="Poppins"/>
                <a:ea typeface="Calibri"/>
                <a:cs typeface="Poppins"/>
              </a:rPr>
              <a:t>Photo by Harri P/</a:t>
            </a:r>
            <a:r>
              <a:rPr lang="en-US" sz="1000" err="1">
                <a:solidFill>
                  <a:schemeClr val="bg1">
                    <a:lumMod val="95000"/>
                  </a:schemeClr>
                </a:solidFill>
                <a:latin typeface="Poppins"/>
                <a:ea typeface="Calibri"/>
                <a:cs typeface="Poppins"/>
              </a:rPr>
              <a:t>Unsplash</a:t>
            </a:r>
            <a:endParaRPr lang="en-US" sz="1000">
              <a:solidFill>
                <a:schemeClr val="bg1">
                  <a:lumMod val="95000"/>
                </a:schemeClr>
              </a:solidFill>
              <a:latin typeface="Poppins"/>
              <a:ea typeface="Calibri"/>
              <a:cs typeface="Poppins"/>
            </a:endParaRPr>
          </a:p>
          <a:p>
            <a:pPr algn="r"/>
            <a:endParaRPr lang="en-US" sz="1000">
              <a:solidFill>
                <a:schemeClr val="bg1">
                  <a:lumMod val="95000"/>
                </a:schemeClr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646260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251956EB-1C26-12B2-2239-6EA8223EE015}"/>
              </a:ext>
            </a:extLst>
          </p:cNvPr>
          <p:cNvSpPr txBox="1">
            <a:spLocks/>
          </p:cNvSpPr>
          <p:nvPr/>
        </p:nvSpPr>
        <p:spPr>
          <a:xfrm>
            <a:off x="729228" y="1073395"/>
            <a:ext cx="5217916" cy="195468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0C1C53"/>
                </a:solidFill>
                <a:latin typeface="Poppins Medium"/>
              </a:rPr>
              <a:t>Systems Change Lab</a:t>
            </a:r>
            <a:endParaRPr lang="en-US">
              <a:solidFill>
                <a:srgbClr val="0C1C53"/>
              </a:solidFill>
            </a:endParaRPr>
          </a:p>
          <a:p>
            <a:r>
              <a:rPr lang="en-US" sz="1800" b="1">
                <a:solidFill>
                  <a:srgbClr val="0C1C53"/>
                </a:solidFill>
                <a:latin typeface="Poppins Medium"/>
              </a:rPr>
              <a:t>    </a:t>
            </a:r>
            <a:endParaRPr lang="en-US">
              <a:solidFill>
                <a:srgbClr val="0C1C53"/>
              </a:solidFill>
              <a:latin typeface="Calibri Light" panose="020F0302020204030204"/>
              <a:cs typeface="Calibri Light" panose="020F0302020204030204"/>
            </a:endParaRPr>
          </a:p>
          <a:p>
            <a:r>
              <a:rPr lang="en-US" sz="600" b="1">
                <a:solidFill>
                  <a:srgbClr val="0C1C53"/>
                </a:solidFill>
                <a:latin typeface="Poppins Medium"/>
              </a:rPr>
              <a:t>  </a:t>
            </a:r>
            <a:r>
              <a:rPr lang="en-US" sz="1200">
                <a:solidFill>
                  <a:srgbClr val="0C1C53"/>
                </a:solidFill>
                <a:latin typeface="Poppins Medium"/>
              </a:rPr>
              <a:t> </a:t>
            </a:r>
            <a:br>
              <a:rPr lang="en-US" sz="2400">
                <a:solidFill>
                  <a:srgbClr val="0C1C53"/>
                </a:solidFill>
                <a:latin typeface="Poppins Medium"/>
              </a:rPr>
            </a:br>
            <a:r>
              <a:rPr lang="en-US" sz="2400">
                <a:solidFill>
                  <a:srgbClr val="0C1C53"/>
                </a:solidFill>
                <a:latin typeface="Poppins Medium"/>
              </a:rPr>
              <a:t>It’s time to change the way we think about changing the world.</a:t>
            </a:r>
            <a:endParaRPr lang="en-US">
              <a:solidFill>
                <a:srgbClr val="0C1C53"/>
              </a:solidFill>
              <a:cs typeface="Calibri Light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C12CA405-E4AB-B117-0A0E-A920D9E05805}"/>
              </a:ext>
            </a:extLst>
          </p:cNvPr>
          <p:cNvSpPr txBox="1"/>
          <p:nvPr/>
        </p:nvSpPr>
        <p:spPr>
          <a:xfrm>
            <a:off x="730791" y="2996143"/>
            <a:ext cx="5070894" cy="2554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C1C53"/>
                </a:solidFill>
                <a:latin typeface="Poppins"/>
                <a:ea typeface="+mn-lt"/>
                <a:cs typeface="+mn-lt"/>
              </a:rPr>
              <a:t>Systems Change Lab monitors, learns from and mobilizes action toward the transformational shifts needed to protect both people and the planet.</a:t>
            </a:r>
          </a:p>
          <a:p>
            <a:pPr marL="285750" indent="-285750">
              <a:buFont typeface="Arial"/>
              <a:buChar char="•"/>
            </a:pPr>
            <a:endParaRPr lang="en-US" sz="1600">
              <a:solidFill>
                <a:srgbClr val="0C1C53"/>
              </a:solidFill>
              <a:latin typeface="Poppins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C1C53"/>
                </a:solidFill>
                <a:latin typeface="Poppins"/>
                <a:cs typeface="Calibri"/>
              </a:rPr>
              <a:t>The data platform identifies and tracks key shifts in our global systems that, when achieved together, can spur transformational change.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0093DB-ED4E-5FB4-6BB9-EDC03A76F438}"/>
              </a:ext>
            </a:extLst>
          </p:cNvPr>
          <p:cNvSpPr/>
          <p:nvPr/>
        </p:nvSpPr>
        <p:spPr>
          <a:xfrm>
            <a:off x="782489" y="1753675"/>
            <a:ext cx="4962091" cy="53060"/>
          </a:xfrm>
          <a:prstGeom prst="rect">
            <a:avLst/>
          </a:prstGeom>
          <a:solidFill>
            <a:srgbClr val="64C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waterfall in the woods&#10;&#10;AI-generated content may be incorrect.">
            <a:extLst>
              <a:ext uri="{FF2B5EF4-FFF2-40B4-BE49-F238E27FC236}">
                <a16:creationId xmlns:a16="http://schemas.microsoft.com/office/drawing/2014/main" id="{C3B1A87E-AC60-4877-F3F3-21C86E1F01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110" r="103" b="6301"/>
          <a:stretch>
            <a:fillRect/>
          </a:stretch>
        </p:blipFill>
        <p:spPr>
          <a:xfrm>
            <a:off x="6578603" y="727"/>
            <a:ext cx="5740817" cy="68669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DC418E-7E28-DFC3-23B3-D778C9F69508}"/>
              </a:ext>
            </a:extLst>
          </p:cNvPr>
          <p:cNvSpPr txBox="1"/>
          <p:nvPr/>
        </p:nvSpPr>
        <p:spPr>
          <a:xfrm>
            <a:off x="9448800" y="6388100"/>
            <a:ext cx="25908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b="0" i="0" u="none" strike="noStrike">
                <a:latin typeface="Poppins"/>
                <a:cs typeface="Poppins"/>
              </a:rPr>
              <a:t>Photo by</a:t>
            </a:r>
            <a:r>
              <a:rPr lang="en-US" sz="1050" b="0" i="0" strike="noStrike">
                <a:latin typeface="Poppins"/>
                <a:cs typeface="Poppins"/>
              </a:rPr>
              <a:t> </a:t>
            </a:r>
            <a:r>
              <a:rPr lang="en-US" sz="1050" b="0" i="0" strike="noStrike">
                <a:latin typeface="Poppins"/>
                <a:ea typeface="Calibri"/>
                <a:cs typeface="Poppins"/>
              </a:rPr>
              <a:t>Nicole King</a:t>
            </a:r>
            <a:r>
              <a:rPr lang="en-US" sz="1050" b="0" i="0" strike="noStrike">
                <a:solidFill>
                  <a:srgbClr val="000000"/>
                </a:solidFill>
                <a:latin typeface="Poppins"/>
                <a:cs typeface="Poppins"/>
              </a:rPr>
              <a:t>/</a:t>
            </a:r>
            <a:r>
              <a:rPr lang="en-US" sz="1050" b="0" i="0" u="none" strike="noStrike" err="1">
                <a:solidFill>
                  <a:srgbClr val="000000"/>
                </a:solidFill>
                <a:latin typeface="Poppins"/>
                <a:cs typeface="Poppins"/>
              </a:rPr>
              <a:t>Unsplash</a:t>
            </a:r>
            <a:r>
              <a:rPr lang="en-US" sz="1050" b="0" i="0" u="none" strike="noStrike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sz="1050" b="0" i="0">
                <a:solidFill>
                  <a:srgbClr val="000000"/>
                </a:solidFill>
                <a:latin typeface="Poppins"/>
                <a:ea typeface="Calibri"/>
                <a:cs typeface="Poppins"/>
              </a:rPr>
              <a:t>​</a:t>
            </a:r>
            <a:endParaRPr lang="en-US" sz="105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619596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685F5-060B-3604-8ACB-34D78BED6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4395771-7C91-171B-B4A8-49C2E29EAA53}"/>
              </a:ext>
            </a:extLst>
          </p:cNvPr>
          <p:cNvSpPr txBox="1"/>
          <p:nvPr/>
        </p:nvSpPr>
        <p:spPr>
          <a:xfrm>
            <a:off x="980927" y="2269337"/>
            <a:ext cx="426393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Restoring 240,000 hectares of mangrove forests by 2030 will require restoration efforts to accelerate 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more than tenfold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.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476839-2106-2C3A-63B2-47018ADE1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215" y="525076"/>
            <a:ext cx="5536950" cy="573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56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0CFDD-0C97-7C02-41F3-0311B1AAB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E032CE0-4629-2933-EF8F-B6861D436D5C}"/>
              </a:ext>
            </a:extLst>
          </p:cNvPr>
          <p:cNvSpPr txBox="1"/>
          <p:nvPr/>
        </p:nvSpPr>
        <p:spPr>
          <a:xfrm>
            <a:off x="680419" y="492047"/>
            <a:ext cx="1071507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Global data is too limited</a:t>
            </a:r>
            <a:r>
              <a:rPr lang="en-US" sz="28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8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to assess restoration progress</a:t>
            </a:r>
            <a:r>
              <a:rPr lang="en-US" sz="28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across many freshwater ecosystems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A2159A-49E8-26A5-6744-FB927A577346}"/>
              </a:ext>
            </a:extLst>
          </p:cNvPr>
          <p:cNvGrpSpPr/>
          <p:nvPr/>
        </p:nvGrpSpPr>
        <p:grpSpPr>
          <a:xfrm>
            <a:off x="1868690" y="1971688"/>
            <a:ext cx="8451715" cy="3615436"/>
            <a:chOff x="1962334" y="2551000"/>
            <a:chExt cx="8035497" cy="347456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C4E8FC-5B46-06F5-1A71-73402771D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2334" y="2551002"/>
              <a:ext cx="1956081" cy="341053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7C14BF-48FE-D2FD-3E5B-523A5D475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4217" y="2551000"/>
              <a:ext cx="3963614" cy="340806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9152617-1D6B-3452-D960-52E415922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74541" y="2599764"/>
              <a:ext cx="2001742" cy="3425799"/>
            </a:xfrm>
            <a:prstGeom prst="rect">
              <a:avLst/>
            </a:prstGeom>
          </p:spPr>
        </p:pic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E25DE08-F3AC-C50B-14E1-1A6E41AFC13E}"/>
              </a:ext>
            </a:extLst>
          </p:cNvPr>
          <p:cNvCxnSpPr>
            <a:cxnSpLocks/>
          </p:cNvCxnSpPr>
          <p:nvPr/>
        </p:nvCxnSpPr>
        <p:spPr>
          <a:xfrm>
            <a:off x="697794" y="1546918"/>
            <a:ext cx="10793508" cy="0"/>
          </a:xfrm>
          <a:prstGeom prst="line">
            <a:avLst/>
          </a:prstGeom>
          <a:ln w="50800">
            <a:solidFill>
              <a:srgbClr val="83BEEB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26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E1648-3F49-3A91-9863-705529315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BB0E78B-7032-DBCB-F7DA-75EDECB9E1CF}"/>
              </a:ext>
            </a:extLst>
          </p:cNvPr>
          <p:cNvSpPr txBox="1"/>
          <p:nvPr/>
        </p:nvSpPr>
        <p:spPr>
          <a:xfrm>
            <a:off x="891279" y="1353656"/>
            <a:ext cx="4126458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Successfully scaling up freshwater restoration will require coordinated international action. </a:t>
            </a:r>
            <a:endParaRPr lang="en-US">
              <a:solidFill>
                <a:schemeClr val="bg1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endParaRPr lang="en-US" sz="24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Only 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54% of countries and territories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 have at least one documented legal or policy instrument focused on freshwater 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ecosystem 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restoration.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62873C-DA49-0F2D-D7FC-97679110E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086" y="954100"/>
            <a:ext cx="5535206" cy="512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75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E74FD-4DD3-52EC-C1AE-E185D8401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ABBC5F-0F67-2A27-FAD4-89593249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" t="8477" r="75" b="16465"/>
          <a:stretch>
            <a:fillRect/>
          </a:stretch>
        </p:blipFill>
        <p:spPr>
          <a:xfrm rot="10800000">
            <a:off x="6002" y="-21521"/>
            <a:ext cx="12198369" cy="68970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D03D06-36FF-7731-383A-23135416C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13122"/>
            <a:ext cx="10565998" cy="23876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Poppins"/>
                <a:cs typeface="Poppins"/>
              </a:rPr>
              <a:t>Sharply reduce </a:t>
            </a:r>
            <a:r>
              <a:rPr lang="en-US" b="0">
                <a:latin typeface="Poppins"/>
                <a:cs typeface="Poppins"/>
              </a:rPr>
              <a:t>water pollution and improve water quality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64D978-6443-7CF8-E747-AF77B5951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56" y="1055841"/>
            <a:ext cx="10615427" cy="630197"/>
          </a:xfrm>
        </p:spPr>
        <p:txBody>
          <a:bodyPr>
            <a:normAutofit/>
          </a:bodyPr>
          <a:lstStyle/>
          <a:p>
            <a:r>
              <a:rPr lang="en-US" sz="2800"/>
              <a:t>SHIFT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BEE810F-6661-1576-F471-F4B6993B7933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>
            <a:solidFill>
              <a:srgbClr val="64C9FF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23B197C-ED42-9B2F-7B0E-D4B04311CC69}"/>
              </a:ext>
            </a:extLst>
          </p:cNvPr>
          <p:cNvSpPr txBox="1"/>
          <p:nvPr/>
        </p:nvSpPr>
        <p:spPr>
          <a:xfrm>
            <a:off x="8652848" y="6462136"/>
            <a:ext cx="28855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Photo by Aaron Burden/</a:t>
            </a:r>
            <a:r>
              <a:rPr lang="en-US" sz="1000" err="1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Unsplash</a:t>
            </a:r>
          </a:p>
          <a:p>
            <a:pPr algn="r"/>
            <a:endParaRPr lang="en-US" sz="1000">
              <a:solidFill>
                <a:schemeClr val="bg1">
                  <a:lumMod val="65000"/>
                </a:schemeClr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316891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D6199-C5E2-8151-843F-60CA15785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3897FAC-30D4-6633-BE70-9BDDEA4F5F51}"/>
              </a:ext>
            </a:extLst>
          </p:cNvPr>
          <p:cNvSpPr txBox="1"/>
          <p:nvPr/>
        </p:nvSpPr>
        <p:spPr>
          <a:xfrm>
            <a:off x="879373" y="2091843"/>
            <a:ext cx="412645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As of 2023, only 52% of assessed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surface water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bodies 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were classified as having good ambient water quality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. 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Greater efforts are needed to improve surface water quality globally.</a:t>
            </a:r>
          </a:p>
        </p:txBody>
      </p:sp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A6F47D9F-AB78-AC5B-98FB-DFBE4873E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003" y="955040"/>
            <a:ext cx="4942599" cy="512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49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A66CE-A6CF-9775-921B-CEB0F9F81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C48EE9-2E30-8D8A-B6CC-58B6B0C341E0}"/>
              </a:ext>
            </a:extLst>
          </p:cNvPr>
          <p:cNvSpPr txBox="1"/>
          <p:nvPr/>
        </p:nvSpPr>
        <p:spPr>
          <a:xfrm>
            <a:off x="897582" y="2358483"/>
            <a:ext cx="412645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In 2023, 80% of assessed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groundwater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bodies were classified as having good</a:t>
            </a:r>
          </a:p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ambient water quality,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although progress has largely stalled since 2020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8F771C-F27C-6658-8FA0-90B4659A8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838" y="955040"/>
            <a:ext cx="4940853" cy="51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66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56EA13-DBD8-686F-A0CC-D22397B65171}"/>
              </a:ext>
            </a:extLst>
          </p:cNvPr>
          <p:cNvSpPr/>
          <p:nvPr/>
        </p:nvSpPr>
        <p:spPr>
          <a:xfrm>
            <a:off x="6091505" y="-93128"/>
            <a:ext cx="6104439" cy="6955654"/>
          </a:xfrm>
          <a:prstGeom prst="rect">
            <a:avLst/>
          </a:prstGeom>
          <a:solidFill>
            <a:srgbClr val="0C1B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194F56-E446-5850-F459-687F24ABE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712" y="8965"/>
            <a:ext cx="548542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0F1382-98E7-47BB-B536-2DDBA00BE70F}"/>
              </a:ext>
            </a:extLst>
          </p:cNvPr>
          <p:cNvSpPr txBox="1"/>
          <p:nvPr/>
        </p:nvSpPr>
        <p:spPr>
          <a:xfrm>
            <a:off x="932688" y="2195442"/>
            <a:ext cx="4239791" cy="23908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>
                <a:solidFill>
                  <a:srgbClr val="0E1E50"/>
                </a:solidFill>
                <a:latin typeface="Poppins"/>
                <a:cs typeface="Poppins"/>
              </a:rPr>
              <a:t>The global mass </a:t>
            </a:r>
            <a:endParaRPr lang="en-US" sz="30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en-US" sz="3000">
                <a:solidFill>
                  <a:srgbClr val="0E1E50"/>
                </a:solidFill>
                <a:latin typeface="Poppins"/>
                <a:cs typeface="Poppins"/>
              </a:rPr>
              <a:t>of </a:t>
            </a:r>
            <a:r>
              <a:rPr lang="en-US" sz="3000">
                <a:solidFill>
                  <a:srgbClr val="64C9FF"/>
                </a:solidFill>
                <a:latin typeface="Poppins"/>
                <a:cs typeface="Poppins"/>
              </a:rPr>
              <a:t>produced plastic</a:t>
            </a:r>
            <a:r>
              <a:rPr lang="en-US" sz="3000">
                <a:solidFill>
                  <a:srgbClr val="0E1E50"/>
                </a:solidFill>
                <a:latin typeface="Poppins"/>
                <a:cs typeface="Poppins"/>
              </a:rPr>
              <a:t> is already greater than global </a:t>
            </a:r>
            <a:br>
              <a:rPr lang="en-US" sz="3000">
                <a:latin typeface="Poppins"/>
                <a:cs typeface="Poppins"/>
              </a:rPr>
            </a:br>
            <a:r>
              <a:rPr lang="en-US" sz="3000">
                <a:solidFill>
                  <a:srgbClr val="0E1E50"/>
                </a:solidFill>
                <a:latin typeface="Poppins"/>
                <a:cs typeface="Poppins"/>
              </a:rPr>
              <a:t>living biomass</a:t>
            </a:r>
            <a:endParaRPr lang="en-US" sz="3000">
              <a:ea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6FDB04-D540-DBEA-58CB-3283DBEFC0E1}"/>
              </a:ext>
            </a:extLst>
          </p:cNvPr>
          <p:cNvSpPr/>
          <p:nvPr/>
        </p:nvSpPr>
        <p:spPr>
          <a:xfrm>
            <a:off x="1019727" y="4608495"/>
            <a:ext cx="3845538" cy="43915"/>
          </a:xfrm>
          <a:prstGeom prst="rect">
            <a:avLst/>
          </a:prstGeom>
          <a:solidFill>
            <a:srgbClr val="64C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66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6450A-1B60-0550-85E8-851ED4B8A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153F77D-140A-95E6-F316-4DE70A10DB73}"/>
              </a:ext>
            </a:extLst>
          </p:cNvPr>
          <p:cNvSpPr txBox="1"/>
          <p:nvPr/>
        </p:nvSpPr>
        <p:spPr>
          <a:xfrm>
            <a:off x="724692" y="1801391"/>
            <a:ext cx="4369785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Only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67% of parties are signatories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to all five major conventions safeguarding freshwater from hazardous waste and toxic chemicals, leaving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a third of the world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without full commitments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to the frameworks meant to protect water sources.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29204B-852E-429B-FB51-480A0A7F5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064" y="928488"/>
            <a:ext cx="4945738" cy="499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14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4D4ED-F986-6EA3-32ED-D6808EF72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99FD9B-EAE4-2490-A191-B0A70FA87D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77" t="209" r="7136" b="471"/>
          <a:stretch>
            <a:fillRect/>
          </a:stretch>
        </p:blipFill>
        <p:spPr>
          <a:xfrm rot="5400000">
            <a:off x="2605298" y="-2679715"/>
            <a:ext cx="6971848" cy="122025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9D0D7C-450C-CAB6-C660-BB67CEE5E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13122"/>
            <a:ext cx="10565998" cy="23876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Poppins"/>
                <a:cs typeface="Poppins"/>
              </a:rPr>
              <a:t>Ensure </a:t>
            </a:r>
            <a:r>
              <a:rPr lang="en-US" b="0">
                <a:latin typeface="Poppins"/>
                <a:cs typeface="Poppins"/>
              </a:rPr>
              <a:t>equitable access to safe and affordable drinking water, sanitation and hygiene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CDADAB-FF18-7FDC-1079-076CD511F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56" y="1055841"/>
            <a:ext cx="10615427" cy="630197"/>
          </a:xfrm>
        </p:spPr>
        <p:txBody>
          <a:bodyPr>
            <a:normAutofit/>
          </a:bodyPr>
          <a:lstStyle/>
          <a:p>
            <a:r>
              <a:rPr lang="en-US" sz="2800"/>
              <a:t>SHIFT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5133ED0-8791-0B3D-8532-3B3C3A043DD0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>
            <a:solidFill>
              <a:srgbClr val="64C9FF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FDFC386-390F-138D-B6CC-C017F8CF9DD6}"/>
              </a:ext>
            </a:extLst>
          </p:cNvPr>
          <p:cNvSpPr txBox="1"/>
          <p:nvPr/>
        </p:nvSpPr>
        <p:spPr>
          <a:xfrm>
            <a:off x="8652848" y="6238018"/>
            <a:ext cx="28855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Photo by Bruce Hong/</a:t>
            </a:r>
            <a:r>
              <a:rPr lang="en-US" sz="1000" err="1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Unsplash</a:t>
            </a:r>
          </a:p>
          <a:p>
            <a:pPr algn="r"/>
            <a:endParaRPr lang="en-US" sz="10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153252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B96EC-380D-A0BE-BCCB-CEA596B7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DC1D2A-A319-F6CC-FF12-66EA28641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83"/>
            <a:ext cx="12192000" cy="685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05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1C5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AE9E7F-84AC-7D10-0A24-84D67251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92527-09CB-9D0D-EF3A-29348FA26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0" y="573745"/>
            <a:ext cx="10847294" cy="120659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solidFill>
                  <a:srgbClr val="FFFFFF"/>
                </a:solidFill>
                <a:latin typeface="Poppins Medium"/>
                <a:cs typeface="Poppins Medium"/>
              </a:rPr>
              <a:t>Interconnected systems </a:t>
            </a:r>
            <a:br>
              <a:rPr lang="en-US" sz="4000">
                <a:latin typeface="Poppins Medium"/>
                <a:cs typeface="Poppins Medium"/>
              </a:rPr>
            </a:br>
            <a:r>
              <a:rPr lang="en-US" sz="4000">
                <a:latin typeface="Poppins Medium"/>
                <a:cs typeface="Poppins Medium"/>
              </a:rPr>
              <a:t>  </a:t>
            </a:r>
            <a:endParaRPr lang="en-US" sz="40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0CF3BC2-AC29-9316-8211-713D4103A7FC}"/>
              </a:ext>
            </a:extLst>
          </p:cNvPr>
          <p:cNvGrpSpPr/>
          <p:nvPr/>
        </p:nvGrpSpPr>
        <p:grpSpPr>
          <a:xfrm>
            <a:off x="858515" y="3140669"/>
            <a:ext cx="10348506" cy="2402941"/>
            <a:chOff x="229397" y="3104301"/>
            <a:chExt cx="10348506" cy="2402941"/>
          </a:xfrm>
        </p:grpSpPr>
        <p:sp>
          <p:nvSpPr>
            <p:cNvPr id="4" name="TextBox 1">
              <a:extLst>
                <a:ext uri="{FF2B5EF4-FFF2-40B4-BE49-F238E27FC236}">
                  <a16:creationId xmlns:a16="http://schemas.microsoft.com/office/drawing/2014/main" id="{FC8776D9-6EB1-0E9D-CE08-C884309BEF5D}"/>
                </a:ext>
              </a:extLst>
            </p:cNvPr>
            <p:cNvSpPr txBox="1"/>
            <p:nvPr/>
          </p:nvSpPr>
          <p:spPr>
            <a:xfrm>
              <a:off x="1858205" y="3104301"/>
              <a:ext cx="10291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Industry</a:t>
              </a:r>
            </a:p>
          </p:txBody>
        </p:sp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6DAC96E7-27E8-E26D-F2D0-5B5B82EE2056}"/>
                </a:ext>
              </a:extLst>
            </p:cNvPr>
            <p:cNvSpPr txBox="1"/>
            <p:nvPr/>
          </p:nvSpPr>
          <p:spPr>
            <a:xfrm>
              <a:off x="3367209" y="3104301"/>
              <a:ext cx="10291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Transport</a:t>
              </a:r>
            </a:p>
          </p:txBody>
        </p:sp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7E69A2AF-FFC4-29B1-E6DF-5A0EFA75BB62}"/>
                </a:ext>
              </a:extLst>
            </p:cNvPr>
            <p:cNvSpPr txBox="1"/>
            <p:nvPr/>
          </p:nvSpPr>
          <p:spPr>
            <a:xfrm>
              <a:off x="4975953" y="3104301"/>
              <a:ext cx="1029193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/>
                  <a:cs typeface="Poppins"/>
                </a:rPr>
                <a:t>Cities </a:t>
              </a:r>
            </a:p>
          </p:txBody>
        </p:sp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FF02CF7-548E-BCFA-8F98-B2771CD9CC88}"/>
                </a:ext>
              </a:extLst>
            </p:cNvPr>
            <p:cNvSpPr txBox="1"/>
            <p:nvPr/>
          </p:nvSpPr>
          <p:spPr>
            <a:xfrm>
              <a:off x="9547447" y="3104301"/>
              <a:ext cx="10291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Forests &amp; Land</a:t>
              </a:r>
            </a:p>
          </p:txBody>
        </p:sp>
        <p:sp>
          <p:nvSpPr>
            <p:cNvPr id="38" name="TextBox 6">
              <a:extLst>
                <a:ext uri="{FF2B5EF4-FFF2-40B4-BE49-F238E27FC236}">
                  <a16:creationId xmlns:a16="http://schemas.microsoft.com/office/drawing/2014/main" id="{0C5BE04A-D18E-0814-1AF0-ACE298FF9DAC}"/>
                </a:ext>
              </a:extLst>
            </p:cNvPr>
            <p:cNvSpPr txBox="1"/>
            <p:nvPr/>
          </p:nvSpPr>
          <p:spPr>
            <a:xfrm>
              <a:off x="229397" y="5098473"/>
              <a:ext cx="1164559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Ocean</a:t>
              </a:r>
            </a:p>
          </p:txBody>
        </p:sp>
        <p:sp>
          <p:nvSpPr>
            <p:cNvPr id="39" name="TextBox 7">
              <a:extLst>
                <a:ext uri="{FF2B5EF4-FFF2-40B4-BE49-F238E27FC236}">
                  <a16:creationId xmlns:a16="http://schemas.microsoft.com/office/drawing/2014/main" id="{C750E0FE-5A04-42AA-9E67-2C73442D743A}"/>
                </a:ext>
              </a:extLst>
            </p:cNvPr>
            <p:cNvSpPr txBox="1"/>
            <p:nvPr/>
          </p:nvSpPr>
          <p:spPr>
            <a:xfrm>
              <a:off x="1837219" y="5107132"/>
              <a:ext cx="10291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rgbClr val="64C9FF"/>
                  </a:solidFill>
                  <a:latin typeface="Poppins" pitchFamily="2" charset="77"/>
                  <a:cs typeface="Poppins" pitchFamily="2" charset="77"/>
                </a:rPr>
                <a:t>Freshwater</a:t>
              </a:r>
            </a:p>
          </p:txBody>
        </p:sp>
        <p:sp>
          <p:nvSpPr>
            <p:cNvPr id="40" name="TextBox 8">
              <a:extLst>
                <a:ext uri="{FF2B5EF4-FFF2-40B4-BE49-F238E27FC236}">
                  <a16:creationId xmlns:a16="http://schemas.microsoft.com/office/drawing/2014/main" id="{E349B768-7086-A5A4-BBE5-32CF443C1392}"/>
                </a:ext>
              </a:extLst>
            </p:cNvPr>
            <p:cNvSpPr txBox="1"/>
            <p:nvPr/>
          </p:nvSpPr>
          <p:spPr>
            <a:xfrm>
              <a:off x="3372247" y="5107132"/>
              <a:ext cx="10291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Food &amp; Agriculture</a:t>
              </a:r>
            </a:p>
          </p:txBody>
        </p:sp>
        <p:sp>
          <p:nvSpPr>
            <p:cNvPr id="41" name="TextBox 9">
              <a:extLst>
                <a:ext uri="{FF2B5EF4-FFF2-40B4-BE49-F238E27FC236}">
                  <a16:creationId xmlns:a16="http://schemas.microsoft.com/office/drawing/2014/main" id="{E9DC4789-3660-1A6A-5860-50A64F9395E2}"/>
                </a:ext>
              </a:extLst>
            </p:cNvPr>
            <p:cNvSpPr txBox="1"/>
            <p:nvPr/>
          </p:nvSpPr>
          <p:spPr>
            <a:xfrm>
              <a:off x="4924115" y="5107132"/>
              <a:ext cx="10291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Finance</a:t>
              </a:r>
            </a:p>
          </p:txBody>
        </p:sp>
        <p:sp>
          <p:nvSpPr>
            <p:cNvPr id="42" name="TextBox 10">
              <a:extLst>
                <a:ext uri="{FF2B5EF4-FFF2-40B4-BE49-F238E27FC236}">
                  <a16:creationId xmlns:a16="http://schemas.microsoft.com/office/drawing/2014/main" id="{7B5C8865-6298-84D1-55DA-D834D7A7CFE2}"/>
                </a:ext>
              </a:extLst>
            </p:cNvPr>
            <p:cNvSpPr txBox="1"/>
            <p:nvPr/>
          </p:nvSpPr>
          <p:spPr>
            <a:xfrm>
              <a:off x="6387408" y="5107132"/>
              <a:ext cx="11607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Circular</a:t>
              </a:r>
            </a:p>
            <a:p>
              <a:pPr algn="ctr"/>
              <a:r>
                <a:rPr lang="en-US" sz="1000" b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Economy</a:t>
              </a:r>
              <a:endParaRPr lang="en-US" sz="1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xtBox 11">
              <a:extLst>
                <a:ext uri="{FF2B5EF4-FFF2-40B4-BE49-F238E27FC236}">
                  <a16:creationId xmlns:a16="http://schemas.microsoft.com/office/drawing/2014/main" id="{8022F0C8-FA5D-AFD6-9C39-D87C6FDCB7E3}"/>
                </a:ext>
              </a:extLst>
            </p:cNvPr>
            <p:cNvSpPr txBox="1"/>
            <p:nvPr/>
          </p:nvSpPr>
          <p:spPr>
            <a:xfrm>
              <a:off x="7995859" y="5118785"/>
              <a:ext cx="1029193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chemeClr val="bg1"/>
                  </a:solidFill>
                  <a:latin typeface="Poppins"/>
                  <a:cs typeface="Poppins"/>
                </a:rPr>
                <a:t>Governance</a:t>
              </a:r>
              <a:endParaRPr lang="en-US" sz="1000" b="1" i="0">
                <a:solidFill>
                  <a:schemeClr val="bg1"/>
                </a:solidFill>
                <a:latin typeface="Poppins"/>
                <a:cs typeface="Poppins"/>
              </a:endParaRPr>
            </a:p>
          </p:txBody>
        </p:sp>
        <p:sp>
          <p:nvSpPr>
            <p:cNvPr id="45" name="TextBox 13">
              <a:extLst>
                <a:ext uri="{FF2B5EF4-FFF2-40B4-BE49-F238E27FC236}">
                  <a16:creationId xmlns:a16="http://schemas.microsoft.com/office/drawing/2014/main" id="{0DC6DA10-CCAD-920E-CD0F-0F1329450160}"/>
                </a:ext>
              </a:extLst>
            </p:cNvPr>
            <p:cNvSpPr txBox="1"/>
            <p:nvPr/>
          </p:nvSpPr>
          <p:spPr>
            <a:xfrm>
              <a:off x="9548710" y="5107132"/>
              <a:ext cx="10291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Economics</a:t>
              </a:r>
              <a:endParaRPr lang="en-US" sz="1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81" name="TextBox 3">
              <a:extLst>
                <a:ext uri="{FF2B5EF4-FFF2-40B4-BE49-F238E27FC236}">
                  <a16:creationId xmlns:a16="http://schemas.microsoft.com/office/drawing/2014/main" id="{40319A38-6055-BB32-3301-33ACC70C9D75}"/>
                </a:ext>
              </a:extLst>
            </p:cNvPr>
            <p:cNvSpPr txBox="1"/>
            <p:nvPr/>
          </p:nvSpPr>
          <p:spPr>
            <a:xfrm>
              <a:off x="6447341" y="3104301"/>
              <a:ext cx="1029193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>
                  <a:solidFill>
                    <a:schemeClr val="bg1"/>
                  </a:solidFill>
                  <a:latin typeface="Poppins"/>
                  <a:cs typeface="Poppins"/>
                </a:rPr>
                <a:t>Buildings</a:t>
              </a:r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TextBox 1">
              <a:extLst>
                <a:ext uri="{FF2B5EF4-FFF2-40B4-BE49-F238E27FC236}">
                  <a16:creationId xmlns:a16="http://schemas.microsoft.com/office/drawing/2014/main" id="{7FA426DB-5114-AB8E-E774-E2E02E5EE538}"/>
                </a:ext>
              </a:extLst>
            </p:cNvPr>
            <p:cNvSpPr txBox="1"/>
            <p:nvPr/>
          </p:nvSpPr>
          <p:spPr>
            <a:xfrm>
              <a:off x="291898" y="3104301"/>
              <a:ext cx="1029193" cy="25391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/>
                  <a:cs typeface="Poppins"/>
                </a:rPr>
                <a:t>Power</a:t>
              </a:r>
            </a:p>
          </p:txBody>
        </p:sp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3928EB50-F8AA-9EF0-830B-D9E093230FAF}"/>
                </a:ext>
              </a:extLst>
            </p:cNvPr>
            <p:cNvSpPr txBox="1"/>
            <p:nvPr/>
          </p:nvSpPr>
          <p:spPr>
            <a:xfrm>
              <a:off x="7996175" y="3104301"/>
              <a:ext cx="1029193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="1" i="0">
                  <a:solidFill>
                    <a:schemeClr val="bg1"/>
                  </a:solidFill>
                  <a:latin typeface="Poppins"/>
                  <a:cs typeface="Poppins"/>
                </a:rPr>
                <a:t>Carbon </a:t>
              </a:r>
              <a:r>
                <a:rPr lang="en-US" sz="1000" b="1">
                  <a:solidFill>
                    <a:schemeClr val="bg1"/>
                  </a:solidFill>
                  <a:latin typeface="Poppins"/>
                  <a:cs typeface="Poppins"/>
                </a:rPr>
                <a:t>Removal</a:t>
              </a:r>
              <a:endParaRPr lang="en-US" sz="1000" b="1" i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CDE3C7-F984-1173-DF02-B8273B959319}"/>
              </a:ext>
            </a:extLst>
          </p:cNvPr>
          <p:cNvCxnSpPr>
            <a:cxnSpLocks/>
          </p:cNvCxnSpPr>
          <p:nvPr/>
        </p:nvCxnSpPr>
        <p:spPr>
          <a:xfrm>
            <a:off x="718073" y="1322633"/>
            <a:ext cx="10793508" cy="0"/>
          </a:xfrm>
          <a:prstGeom prst="line">
            <a:avLst/>
          </a:prstGeom>
          <a:ln w="50800">
            <a:solidFill>
              <a:srgbClr val="83BEEB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8" name="Picture 17" descr="A blue building with windows in a white circle&#10;&#10;AI-generated content may be incorrect.">
            <a:extLst>
              <a:ext uri="{FF2B5EF4-FFF2-40B4-BE49-F238E27FC236}">
                <a16:creationId xmlns:a16="http://schemas.microsoft.com/office/drawing/2014/main" id="{FA223551-7F9D-0587-D8BD-4D53AC51A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0410" y="2207901"/>
            <a:ext cx="853785" cy="853785"/>
          </a:xfrm>
          <a:prstGeom prst="rect">
            <a:avLst/>
          </a:prstGeom>
        </p:spPr>
      </p:pic>
      <p:pic>
        <p:nvPicPr>
          <p:cNvPr id="32" name="Picture 31" descr="A blue and white cloud with arrow pointing to the center&#10;&#10;AI-generated content may be incorrect.">
            <a:extLst>
              <a:ext uri="{FF2B5EF4-FFF2-40B4-BE49-F238E27FC236}">
                <a16:creationId xmlns:a16="http://schemas.microsoft.com/office/drawing/2014/main" id="{7962C8E9-1F1F-B49D-EC4D-667C4BCDC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393" y="2192483"/>
            <a:ext cx="853785" cy="853785"/>
          </a:xfrm>
          <a:prstGeom prst="rect">
            <a:avLst/>
          </a:prstGeom>
        </p:spPr>
      </p:pic>
      <p:pic>
        <p:nvPicPr>
          <p:cNvPr id="35" name="Picture 34" descr="A logo of a globe&#10;&#10;AI-generated content may be incorrect.">
            <a:extLst>
              <a:ext uri="{FF2B5EF4-FFF2-40B4-BE49-F238E27FC236}">
                <a16:creationId xmlns:a16="http://schemas.microsoft.com/office/drawing/2014/main" id="{FFD56EF3-C6A8-9346-EE46-E32BB4428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4063" y="4180752"/>
            <a:ext cx="853785" cy="85378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0BECD62-B24A-4CDB-321E-8B4711F66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2716" y="2202921"/>
            <a:ext cx="853785" cy="853785"/>
          </a:xfrm>
          <a:prstGeom prst="rect">
            <a:avLst/>
          </a:prstGeom>
        </p:spPr>
      </p:pic>
      <p:pic>
        <p:nvPicPr>
          <p:cNvPr id="44" name="Picture 43" descr="A logo of money and coins&#10;&#10;AI-generated content may be incorrect.">
            <a:extLst>
              <a:ext uri="{FF2B5EF4-FFF2-40B4-BE49-F238E27FC236}">
                <a16:creationId xmlns:a16="http://schemas.microsoft.com/office/drawing/2014/main" id="{41662F4E-6DF4-910F-20D6-3EBEE92CE6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6977" y="4180752"/>
            <a:ext cx="826942" cy="853785"/>
          </a:xfrm>
          <a:prstGeom prst="rect">
            <a:avLst/>
          </a:prstGeom>
        </p:spPr>
      </p:pic>
      <p:pic>
        <p:nvPicPr>
          <p:cNvPr id="46" name="Picture 45" descr="A blue bowl with steam in it&#10;&#10;AI-generated content may be incorrect.">
            <a:extLst>
              <a:ext uri="{FF2B5EF4-FFF2-40B4-BE49-F238E27FC236}">
                <a16:creationId xmlns:a16="http://schemas.microsoft.com/office/drawing/2014/main" id="{85140CF3-0762-1861-F4B3-C14666AB34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9421" y="4180752"/>
            <a:ext cx="853785" cy="853785"/>
          </a:xfrm>
          <a:prstGeom prst="rect">
            <a:avLst/>
          </a:prstGeom>
        </p:spPr>
      </p:pic>
      <p:pic>
        <p:nvPicPr>
          <p:cNvPr id="47" name="Picture 46" descr="A blue drop of water in a white circle&#10;&#10;AI-generated content may be incorrect.">
            <a:extLst>
              <a:ext uri="{FF2B5EF4-FFF2-40B4-BE49-F238E27FC236}">
                <a16:creationId xmlns:a16="http://schemas.microsoft.com/office/drawing/2014/main" id="{582A92F0-F369-6ACA-BE49-E942FFEC80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0362" y="4180752"/>
            <a:ext cx="853785" cy="853785"/>
          </a:xfrm>
          <a:prstGeom prst="rect">
            <a:avLst/>
          </a:prstGeom>
        </p:spPr>
      </p:pic>
      <p:pic>
        <p:nvPicPr>
          <p:cNvPr id="48" name="Picture 47" descr="A blue and white building with columns&#10;&#10;AI-generated content may be incorrect.">
            <a:extLst>
              <a:ext uri="{FF2B5EF4-FFF2-40B4-BE49-F238E27FC236}">
                <a16:creationId xmlns:a16="http://schemas.microsoft.com/office/drawing/2014/main" id="{FD781F54-9F84-EA56-3AE1-B1CC1C2BBD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16465" y="4177193"/>
            <a:ext cx="826942" cy="853785"/>
          </a:xfrm>
          <a:prstGeom prst="rect">
            <a:avLst/>
          </a:prstGeom>
        </p:spPr>
      </p:pic>
      <p:pic>
        <p:nvPicPr>
          <p:cNvPr id="49" name="Picture 48" descr="A blue factory with smoke coming out of it&#10;&#10;AI-generated content may be incorrect.">
            <a:extLst>
              <a:ext uri="{FF2B5EF4-FFF2-40B4-BE49-F238E27FC236}">
                <a16:creationId xmlns:a16="http://schemas.microsoft.com/office/drawing/2014/main" id="{D833699A-1111-0F4B-5A93-7EFAB4480C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7229" b="-585"/>
          <a:stretch>
            <a:fillRect/>
          </a:stretch>
        </p:blipFill>
        <p:spPr>
          <a:xfrm>
            <a:off x="2563509" y="2202921"/>
            <a:ext cx="886721" cy="858778"/>
          </a:xfrm>
          <a:prstGeom prst="rect">
            <a:avLst/>
          </a:prstGeom>
        </p:spPr>
      </p:pic>
      <p:pic>
        <p:nvPicPr>
          <p:cNvPr id="50" name="Picture 49" descr="A logo of a tree&#10;&#10;AI-generated content may be incorrect.">
            <a:extLst>
              <a:ext uri="{FF2B5EF4-FFF2-40B4-BE49-F238E27FC236}">
                <a16:creationId xmlns:a16="http://schemas.microsoft.com/office/drawing/2014/main" id="{8FA6DE6B-9DBF-DF31-14C6-9F2FEC7315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60823" y="2197463"/>
            <a:ext cx="863310" cy="853785"/>
          </a:xfrm>
          <a:prstGeom prst="rect">
            <a:avLst/>
          </a:prstGeom>
        </p:spPr>
      </p:pic>
      <p:pic>
        <p:nvPicPr>
          <p:cNvPr id="51" name="Picture 50" descr="A blue and white hand holding a screwdriver&#10;&#10;AI-generated content may be incorrect.">
            <a:extLst>
              <a:ext uri="{FF2B5EF4-FFF2-40B4-BE49-F238E27FC236}">
                <a16:creationId xmlns:a16="http://schemas.microsoft.com/office/drawing/2014/main" id="{B57E214E-6EBE-A68D-6F52-BAC31B1A21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61906" y="4177193"/>
            <a:ext cx="853785" cy="853785"/>
          </a:xfrm>
          <a:prstGeom prst="rect">
            <a:avLst/>
          </a:prstGeom>
        </p:spPr>
      </p:pic>
      <p:pic>
        <p:nvPicPr>
          <p:cNvPr id="52" name="Picture 51" descr="A blue fish in a white circle&#10;&#10;AI-generated content may be incorrect.">
            <a:extLst>
              <a:ext uri="{FF2B5EF4-FFF2-40B4-BE49-F238E27FC236}">
                <a16:creationId xmlns:a16="http://schemas.microsoft.com/office/drawing/2014/main" id="{1FC8053C-ADED-6370-4A16-28A79380E0A3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-5202" r="-1156" b="756"/>
          <a:stretch>
            <a:fillRect/>
          </a:stretch>
        </p:blipFill>
        <p:spPr>
          <a:xfrm>
            <a:off x="984737" y="4166755"/>
            <a:ext cx="918210" cy="847324"/>
          </a:xfrm>
          <a:prstGeom prst="rect">
            <a:avLst/>
          </a:prstGeom>
        </p:spPr>
      </p:pic>
      <p:pic>
        <p:nvPicPr>
          <p:cNvPr id="53" name="Picture 52" descr="A blue lightning bolt in a white circle&#10;&#10;AI-generated content may be incorrect.">
            <a:extLst>
              <a:ext uri="{FF2B5EF4-FFF2-40B4-BE49-F238E27FC236}">
                <a16:creationId xmlns:a16="http://schemas.microsoft.com/office/drawing/2014/main" id="{DD3969FD-3D53-7E41-2C23-1E10E605EC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9482" y="2192483"/>
            <a:ext cx="853785" cy="853785"/>
          </a:xfrm>
          <a:prstGeom prst="rect">
            <a:avLst/>
          </a:prstGeom>
        </p:spPr>
      </p:pic>
      <p:pic>
        <p:nvPicPr>
          <p:cNvPr id="54" name="Picture 53" descr="A blue and white train&#10;&#10;AI-generated content may be incorrect.">
            <a:extLst>
              <a:ext uri="{FF2B5EF4-FFF2-40B4-BE49-F238E27FC236}">
                <a16:creationId xmlns:a16="http://schemas.microsoft.com/office/drawing/2014/main" id="{82AF4C5E-FDA2-3898-F515-E509BCE0B5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98498" y="2202921"/>
            <a:ext cx="853785" cy="85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50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EB4F8-E3C2-C0E1-EEF6-16C21B9EE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6787D1A-5AA9-5798-4964-1209A5B96D96}"/>
              </a:ext>
            </a:extLst>
          </p:cNvPr>
          <p:cNvSpPr txBox="1"/>
          <p:nvPr/>
        </p:nvSpPr>
        <p:spPr>
          <a:xfrm>
            <a:off x="836836" y="1530645"/>
            <a:ext cx="4369785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Rapid urban growth is increasing pressure on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already stressed water systems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. </a:t>
            </a:r>
          </a:p>
          <a:p>
            <a:pPr>
              <a:defRPr/>
            </a:pPr>
            <a:endParaRPr lang="en-US" sz="24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In 2025,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2.9 billion people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were estimated to live in cities within water-stressed basins, up from 2 billion in 2000.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899C9A-3E56-D73B-8045-A4E945407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649" y="1146401"/>
            <a:ext cx="4945896" cy="455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065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6463B-10C3-87DA-0D97-D72140A8C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5C078A-7183-3E03-A9DF-2A93EB96ECEC}"/>
              </a:ext>
            </a:extLst>
          </p:cNvPr>
          <p:cNvSpPr txBox="1"/>
          <p:nvPr/>
        </p:nvSpPr>
        <p:spPr>
          <a:xfrm>
            <a:off x="905846" y="982176"/>
            <a:ext cx="4369785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In 2021, nearly one-third of reporting countries disclosed high levels of user and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community participation in water resources planning and management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. Yet local communities often dispute these figures, citing discrepancies between formal reporting, lived experiences, and the quality of engagement. 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4C7D9F-7F66-BF38-1227-3B6CD4BAE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871" y="706499"/>
            <a:ext cx="5677835" cy="526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52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776C3-F86D-9A95-AB83-82DBDC7CB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F3FF42-1DCA-7D6D-E1CC-D54DF1F61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" y="-1309076"/>
            <a:ext cx="12253548" cy="8167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F138FE-D327-4449-8A3D-546A4744E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13122"/>
            <a:ext cx="10565998" cy="2387600"/>
          </a:xfrm>
        </p:spPr>
        <p:txBody>
          <a:bodyPr>
            <a:normAutofit/>
          </a:bodyPr>
          <a:lstStyle/>
          <a:p>
            <a:r>
              <a:rPr lang="en-US">
                <a:latin typeface="Poppins"/>
                <a:cs typeface="Poppins"/>
              </a:rPr>
              <a:t>Halt </a:t>
            </a:r>
            <a:r>
              <a:rPr lang="en-US" b="0">
                <a:latin typeface="Poppins"/>
                <a:cs typeface="Poppins"/>
              </a:rPr>
              <a:t>the overexploitation of freshwater species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836576-F4F9-5971-6C4F-0B6779465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56" y="1055841"/>
            <a:ext cx="10615427" cy="630197"/>
          </a:xfrm>
        </p:spPr>
        <p:txBody>
          <a:bodyPr>
            <a:normAutofit/>
          </a:bodyPr>
          <a:lstStyle/>
          <a:p>
            <a:r>
              <a:rPr lang="en-US" sz="2800"/>
              <a:t>SHIFT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0FF37FA-AAB5-8CF4-BD86-F5CFE2548BBB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>
            <a:solidFill>
              <a:srgbClr val="64C9FF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1092FAF-55F4-75E2-BBC3-F8B89D7262F2}"/>
              </a:ext>
            </a:extLst>
          </p:cNvPr>
          <p:cNvSpPr txBox="1"/>
          <p:nvPr/>
        </p:nvSpPr>
        <p:spPr>
          <a:xfrm>
            <a:off x="7774307" y="6462136"/>
            <a:ext cx="377301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Photo by </a:t>
            </a:r>
            <a:r>
              <a:rPr lang="en-US" sz="1000" err="1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Shibasish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Poppins"/>
                <a:ea typeface="Calibri"/>
                <a:cs typeface="Poppins"/>
              </a:rPr>
              <a:t> Saha/Climate Visuals Countdown </a:t>
            </a:r>
          </a:p>
          <a:p>
            <a:pPr algn="r"/>
            <a:endParaRPr lang="en-US" sz="1000">
              <a:solidFill>
                <a:schemeClr val="bg1">
                  <a:lumMod val="65000"/>
                </a:schemeClr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527901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A0428-7CB6-6705-C199-CC552F2E7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F3EA84-417C-3162-E29D-58C3B94FC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525" y="2011268"/>
            <a:ext cx="4775349" cy="2832974"/>
          </a:xfrm>
        </p:spPr>
        <p:txBody>
          <a:bodyPr>
            <a:noAutofit/>
          </a:bodyPr>
          <a:lstStyle/>
          <a:p>
            <a:r>
              <a:rPr lang="en-US" sz="4000">
                <a:latin typeface="Poppins Medium"/>
                <a:ea typeface="Calibri Light"/>
                <a:cs typeface="Poppins Medium"/>
              </a:rPr>
              <a:t>20% of </a:t>
            </a:r>
            <a:br>
              <a:rPr lang="en-US" sz="4000">
                <a:latin typeface="Poppins Medium"/>
                <a:ea typeface="Calibri Light"/>
                <a:cs typeface="Poppins Medium"/>
              </a:rPr>
            </a:br>
            <a:r>
              <a:rPr lang="en-US" sz="4000">
                <a:solidFill>
                  <a:srgbClr val="64C9FF"/>
                </a:solidFill>
                <a:latin typeface="Poppins Medium"/>
                <a:ea typeface="Calibri Light"/>
                <a:cs typeface="Poppins Medium"/>
              </a:rPr>
              <a:t>freshwater species</a:t>
            </a:r>
            <a:r>
              <a:rPr lang="en-US" sz="4000">
                <a:solidFill>
                  <a:srgbClr val="5C87FE"/>
                </a:solidFill>
                <a:latin typeface="Poppins Medium"/>
                <a:ea typeface="Calibri Light"/>
                <a:cs typeface="Poppins Medium"/>
              </a:rPr>
              <a:t> </a:t>
            </a:r>
            <a:r>
              <a:rPr lang="en-US" sz="4000">
                <a:latin typeface="Poppins Medium"/>
                <a:ea typeface="Calibri Light"/>
                <a:cs typeface="Poppins Medium"/>
              </a:rPr>
              <a:t>are threatened </a:t>
            </a:r>
            <a:br>
              <a:rPr lang="en-US" sz="4000">
                <a:latin typeface="Poppins Medium"/>
                <a:ea typeface="Calibri Light"/>
                <a:cs typeface="Poppins Medium"/>
              </a:rPr>
            </a:br>
            <a:r>
              <a:rPr lang="en-US" sz="4000">
                <a:latin typeface="Poppins Medium"/>
                <a:ea typeface="Calibri Light"/>
                <a:cs typeface="Poppins Medium"/>
              </a:rPr>
              <a:t>with extinction</a:t>
            </a:r>
            <a:endParaRPr lang="en-US" sz="4000">
              <a:latin typeface="Poppins Medium"/>
              <a:cs typeface="Poppins Medium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3D756D-69EC-61CB-8461-5331F1B218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456" r="137"/>
          <a:stretch>
            <a:fillRect/>
          </a:stretch>
        </p:blipFill>
        <p:spPr>
          <a:xfrm>
            <a:off x="5923424" y="426204"/>
            <a:ext cx="6265751" cy="64317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F8A03B-9450-2E7B-DED6-733AC5DD3877}"/>
              </a:ext>
            </a:extLst>
          </p:cNvPr>
          <p:cNvSpPr/>
          <p:nvPr/>
        </p:nvSpPr>
        <p:spPr>
          <a:xfrm flipV="1">
            <a:off x="1194828" y="4921160"/>
            <a:ext cx="3861819" cy="44008"/>
          </a:xfrm>
          <a:prstGeom prst="rect">
            <a:avLst/>
          </a:prstGeom>
          <a:solidFill>
            <a:srgbClr val="64C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95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7DD9D-512B-2500-CB45-590FAB646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7AE5B6C-C7AE-9CC2-413E-3DF46ACFA94A}"/>
              </a:ext>
            </a:extLst>
          </p:cNvPr>
          <p:cNvSpPr txBox="1"/>
          <p:nvPr/>
        </p:nvSpPr>
        <p:spPr>
          <a:xfrm>
            <a:off x="724692" y="1168709"/>
            <a:ext cx="4369785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The proportion of assessed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freshwater species threatened with extinction due to overexploitation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rose from 24% in 2012 to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63% in 2025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. The true figure is likely higher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, as many freshwater species have not yet been assessed by the IUCN Red List and many others remain unknown to science.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5B3D62-F6C3-394F-70DF-DA3D2B86D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206" y="768403"/>
            <a:ext cx="4956681" cy="532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97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19EAE-9482-0FA1-6725-3103C8D22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22720A0-5C4E-EB92-BC8E-149F14ACF54A}"/>
              </a:ext>
            </a:extLst>
          </p:cNvPr>
          <p:cNvSpPr txBox="1"/>
          <p:nvPr/>
        </p:nvSpPr>
        <p:spPr>
          <a:xfrm>
            <a:off x="692675" y="1354406"/>
            <a:ext cx="4369785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Fishing pressure on major inland water basins has eased since 2022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.</a:t>
            </a:r>
            <a:r>
              <a:rPr lang="en-US" sz="2400">
                <a:solidFill>
                  <a:srgbClr val="64C9FF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Among basins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crucial to inland fisheries, the share facing high fishing pressure 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fell 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from 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17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% in 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2022 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to 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13</a:t>
            </a:r>
            <a:r>
              <a:rPr lang="en-US" sz="2400">
                <a:solidFill>
                  <a:srgbClr val="FFFFFF"/>
                </a:solidFill>
                <a:latin typeface="Poppins"/>
                <a:ea typeface="Calibri"/>
                <a:cs typeface="Poppins"/>
              </a:rPr>
              <a:t>% in </a:t>
            </a:r>
            <a:r>
              <a:rPr lang="en-US" sz="24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2024, while those facing moderate pressure dropped from 55% to 40% over the same period.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F98521-EBE1-9B93-4C6B-ACE20D50B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189" y="768403"/>
            <a:ext cx="4956681" cy="532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50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61000" b="-6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A05D45-E706-7352-9514-FCC487910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30AD8E-D768-0AE5-69C2-1BEE5500B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36880"/>
            <a:ext cx="12943840" cy="7315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43F4A3-7046-EBAE-90CC-5A764FDDAFB1}"/>
              </a:ext>
            </a:extLst>
          </p:cNvPr>
          <p:cNvSpPr/>
          <p:nvPr/>
        </p:nvSpPr>
        <p:spPr>
          <a:xfrm>
            <a:off x="-3226" y="-432136"/>
            <a:ext cx="12949396" cy="7307485"/>
          </a:xfrm>
          <a:prstGeom prst="rect">
            <a:avLst/>
          </a:prstGeom>
          <a:solidFill>
            <a:srgbClr val="0C1C53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5B9F4-1237-AC41-8988-0EE00D1DF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6" y="2713122"/>
            <a:ext cx="10565998" cy="23876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Poppins"/>
                <a:cs typeface="Poppins"/>
              </a:rPr>
              <a:t>Dramatically slow</a:t>
            </a:r>
            <a:r>
              <a:rPr lang="en-US" b="0">
                <a:latin typeface="Poppins"/>
                <a:cs typeface="Poppins"/>
              </a:rPr>
              <a:t> the spread of invasive, alien freshwater species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D93083-A1EF-E56A-1BA6-764C26358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6916" y="476721"/>
            <a:ext cx="10615427" cy="6301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>
                <a:latin typeface="Poppins"/>
                <a:cs typeface="Poppins"/>
              </a:rPr>
              <a:t>COMING SOON</a:t>
            </a:r>
            <a:endParaRPr lang="en-US" b="1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18506A9-4DF2-A55A-5E3C-B3D191859537}"/>
              </a:ext>
            </a:extLst>
          </p:cNvPr>
          <p:cNvCxnSpPr/>
          <p:nvPr/>
        </p:nvCxnSpPr>
        <p:spPr>
          <a:xfrm>
            <a:off x="879895" y="5257801"/>
            <a:ext cx="10590358" cy="8626"/>
          </a:xfrm>
          <a:prstGeom prst="straightConnector1">
            <a:avLst/>
          </a:prstGeom>
          <a:ln w="57150">
            <a:solidFill>
              <a:srgbClr val="64C9FF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29E7DDB-D67D-98A2-567E-C6DCCF0DD144}"/>
              </a:ext>
            </a:extLst>
          </p:cNvPr>
          <p:cNvSpPr txBox="1"/>
          <p:nvPr/>
        </p:nvSpPr>
        <p:spPr>
          <a:xfrm>
            <a:off x="7774307" y="6462136"/>
            <a:ext cx="377301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Photo by Dey Le Duc/</a:t>
            </a:r>
            <a:r>
              <a:rPr lang="en-US" sz="1000" err="1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Unsplash</a:t>
            </a:r>
            <a:r>
              <a:rPr lang="en-US" sz="1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  </a:t>
            </a:r>
          </a:p>
          <a:p>
            <a:pPr algn="r"/>
            <a:endParaRPr lang="en-US" sz="10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46931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27C1727-C944-31FC-BCE0-114556BA146D}"/>
              </a:ext>
            </a:extLst>
          </p:cNvPr>
          <p:cNvSpPr/>
          <p:nvPr/>
        </p:nvSpPr>
        <p:spPr>
          <a:xfrm>
            <a:off x="0" y="3719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967A7DE-B73A-5D6F-1176-94C9CAECF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587" y="2341932"/>
            <a:ext cx="4442456" cy="940024"/>
          </a:xfrm>
        </p:spPr>
        <p:txBody>
          <a:bodyPr>
            <a:noAutofit/>
          </a:bodyPr>
          <a:lstStyle/>
          <a:p>
            <a:r>
              <a:rPr lang="en-US" sz="4800" b="0">
                <a:solidFill>
                  <a:srgbClr val="64C9FF"/>
                </a:solidFill>
                <a:latin typeface="Poppins"/>
                <a:cs typeface="Poppins"/>
              </a:rPr>
              <a:t>QUICK TIPS</a:t>
            </a:r>
            <a:endParaRPr lang="en-US" sz="4800" b="0">
              <a:solidFill>
                <a:srgbClr val="64C9FF"/>
              </a:solidFill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32B5223-5879-4744-00E1-A99F95E4C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577" y="3362986"/>
            <a:ext cx="4551931" cy="108590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spc="0">
                <a:latin typeface="Poppins"/>
                <a:cs typeface="Poppins"/>
              </a:rPr>
              <a:t>LEARN HOW TO USE THE SYSTEMS CHANGE LAB DATA PLATFORM TO </a:t>
            </a:r>
            <a:br>
              <a:rPr lang="en-US"/>
            </a:br>
            <a:r>
              <a:rPr lang="en-US" sz="2000" spc="0">
                <a:latin typeface="Poppins"/>
                <a:cs typeface="Poppins"/>
              </a:rPr>
              <a:t>FIND AND HIGHLIGHT INDICATORS</a:t>
            </a:r>
            <a:endParaRPr lang="en-US" sz="2000" spc="0">
              <a:solidFill>
                <a:srgbClr val="000000"/>
              </a:solidFill>
              <a:latin typeface="Poppins"/>
              <a:cs typeface="Poppin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765C7D-4C18-7F87-5B72-67787847BBAC}"/>
              </a:ext>
            </a:extLst>
          </p:cNvPr>
          <p:cNvCxnSpPr>
            <a:cxnSpLocks/>
          </p:cNvCxnSpPr>
          <p:nvPr/>
        </p:nvCxnSpPr>
        <p:spPr>
          <a:xfrm>
            <a:off x="812301" y="4508024"/>
            <a:ext cx="4561875" cy="1211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ircular chart with colorful lines and text&#10;&#10;AI-generated content may be incorrect.">
            <a:extLst>
              <a:ext uri="{FF2B5EF4-FFF2-40B4-BE49-F238E27FC236}">
                <a16:creationId xmlns:a16="http://schemas.microsoft.com/office/drawing/2014/main" id="{68B93081-0A15-93C7-8F86-B31170EF9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13" t="702" r="5968" b="542"/>
          <a:stretch/>
        </p:blipFill>
        <p:spPr>
          <a:xfrm>
            <a:off x="6128824" y="0"/>
            <a:ext cx="6063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651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15D63-335E-28CD-86F9-18DB19296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L System Quick Tips">
            <a:hlinkClick r:id="" action="ppaction://media"/>
            <a:extLst>
              <a:ext uri="{FF2B5EF4-FFF2-40B4-BE49-F238E27FC236}">
                <a16:creationId xmlns:a16="http://schemas.microsoft.com/office/drawing/2014/main" id="{1B7BC7D4-E18C-5920-260B-23D910856D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530" y="-1852"/>
            <a:ext cx="12191315" cy="685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9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775C7-BEA5-4A0B-4AC9-587690BE8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C0350A-85E1-722B-B5FD-622F143FB0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B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6B81FEE-D14D-BA3C-6B9A-1D8E515D3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517" y="4252814"/>
            <a:ext cx="5616693" cy="63019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Poppins"/>
                <a:cs typeface="Poppins"/>
              </a:rPr>
              <a:t>SYSTEMSCHANGELAB.ORG/FRESHWATER</a:t>
            </a:r>
            <a:endParaRPr lang="en-US"/>
          </a:p>
          <a:p>
            <a:pPr>
              <a:lnSpc>
                <a:spcPct val="120000"/>
              </a:lnSpc>
            </a:pPr>
            <a:r>
              <a:rPr lang="en-US">
                <a:latin typeface="Poppins"/>
                <a:cs typeface="Poppins"/>
              </a:rPr>
              <a:t>CONTACT@SYSTEMSCHANGELAB.ORG</a:t>
            </a:r>
            <a:endParaRPr lang="en-US"/>
          </a:p>
        </p:txBody>
      </p:sp>
      <p:pic>
        <p:nvPicPr>
          <p:cNvPr id="3" name="Picture 2" descr="A circular chart with colorful lines and text&#10;&#10;AI-generated content may be incorrect.">
            <a:extLst>
              <a:ext uri="{FF2B5EF4-FFF2-40B4-BE49-F238E27FC236}">
                <a16:creationId xmlns:a16="http://schemas.microsoft.com/office/drawing/2014/main" id="{2B7CD5EC-2C8E-2096-C9D4-4C75772CAC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13" t="702" r="5968" b="542"/>
          <a:stretch/>
        </p:blipFill>
        <p:spPr>
          <a:xfrm>
            <a:off x="6128824" y="0"/>
            <a:ext cx="6063176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B7EF968-0803-50DD-3F33-9710EDE45DCC}"/>
              </a:ext>
            </a:extLst>
          </p:cNvPr>
          <p:cNvSpPr>
            <a:spLocks noGrp="1"/>
          </p:cNvSpPr>
          <p:nvPr/>
        </p:nvSpPr>
        <p:spPr>
          <a:xfrm>
            <a:off x="517182" y="2169807"/>
            <a:ext cx="5169244" cy="16602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Poppins"/>
                <a:cs typeface="Poppins"/>
              </a:rPr>
              <a:t>FOR MORE INFORMATION</a:t>
            </a:r>
            <a:endParaRPr lang="en-US" b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8B7EEB-DEE4-221A-7C79-6CBD0B932B3F}"/>
              </a:ext>
            </a:extLst>
          </p:cNvPr>
          <p:cNvCxnSpPr>
            <a:cxnSpLocks/>
          </p:cNvCxnSpPr>
          <p:nvPr/>
        </p:nvCxnSpPr>
        <p:spPr>
          <a:xfrm flipV="1">
            <a:off x="598545" y="3872529"/>
            <a:ext cx="5211365" cy="2234"/>
          </a:xfrm>
          <a:prstGeom prst="line">
            <a:avLst/>
          </a:prstGeom>
          <a:ln w="5715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176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BF03B-EC0D-7425-1886-FE337C6C0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7FCA054-CD07-3AC8-B221-4E1773FB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32" y="472114"/>
            <a:ext cx="11237819" cy="1246120"/>
          </a:xfrm>
        </p:spPr>
        <p:txBody>
          <a:bodyPr>
            <a:noAutofit/>
          </a:bodyPr>
          <a:lstStyle/>
          <a:p>
            <a:pPr algn="ctr"/>
            <a:r>
              <a:rPr lang="en-US" sz="3600">
                <a:latin typeface="Poppins Medium"/>
                <a:ea typeface="Calibri Light"/>
                <a:cs typeface="Poppins Medium"/>
              </a:rPr>
              <a:t>The critical shifts needed to </a:t>
            </a:r>
            <a:br>
              <a:rPr lang="en-US" sz="3600">
                <a:latin typeface="Poppins Medium"/>
                <a:ea typeface="Calibri Light"/>
                <a:cs typeface="Poppins Medium"/>
              </a:rPr>
            </a:br>
            <a:r>
              <a:rPr lang="en-US" sz="3600">
                <a:latin typeface="Poppins Medium"/>
                <a:ea typeface="Calibri Light"/>
                <a:cs typeface="Poppins Medium"/>
              </a:rPr>
              <a:t>transform the </a:t>
            </a:r>
            <a:r>
              <a:rPr lang="en-US" sz="3600">
                <a:solidFill>
                  <a:srgbClr val="64C9FF"/>
                </a:solidFill>
                <a:latin typeface="Poppins Medium"/>
                <a:ea typeface="Calibri Light"/>
                <a:cs typeface="Poppins Medium"/>
              </a:rPr>
              <a:t>freshwater system</a:t>
            </a:r>
            <a:endParaRPr lang="en-US" sz="3600">
              <a:solidFill>
                <a:srgbClr val="64C9FF"/>
              </a:solidFill>
              <a:latin typeface="Poppins Medium"/>
              <a:cs typeface="Poppins Medium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4A2802-B192-AE2D-D60B-3D4384B291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917" b="12361"/>
          <a:stretch>
            <a:fillRect/>
          </a:stretch>
        </p:blipFill>
        <p:spPr>
          <a:xfrm>
            <a:off x="3242422" y="1719169"/>
            <a:ext cx="5715000" cy="49816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7B91CB-AC17-4996-B1C9-DB3B4D41DBAE}"/>
              </a:ext>
            </a:extLst>
          </p:cNvPr>
          <p:cNvSpPr txBox="1"/>
          <p:nvPr/>
        </p:nvSpPr>
        <p:spPr>
          <a:xfrm>
            <a:off x="3621570" y="3516606"/>
            <a:ext cx="1185795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i="1">
                <a:solidFill>
                  <a:schemeClr val="bg1">
                    <a:lumMod val="85000"/>
                  </a:schemeClr>
                </a:solidFill>
                <a:latin typeface="Poppins Medium"/>
                <a:ea typeface="Calibri"/>
                <a:cs typeface="Poppins Medium"/>
              </a:rPr>
              <a:t>(forthcoming)</a:t>
            </a:r>
          </a:p>
        </p:txBody>
      </p:sp>
    </p:spTree>
    <p:extLst>
      <p:ext uri="{BB962C8B-B14F-4D97-AF65-F5344CB8AC3E}">
        <p14:creationId xmlns:p14="http://schemas.microsoft.com/office/powerpoint/2010/main" val="2670018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8A313-7F24-4732-B4E1-DFB52BA8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F5167F-7342-878F-AB25-A86EA6066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8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E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CDA32A-4B9B-0DFC-E10D-F309AF240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3208-7318-9B70-543B-088074D6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073" y="641062"/>
            <a:ext cx="10847294" cy="652457"/>
          </a:xfrm>
        </p:spPr>
        <p:txBody>
          <a:bodyPr>
            <a:noAutofit/>
          </a:bodyPr>
          <a:lstStyle/>
          <a:p>
            <a:r>
              <a:rPr lang="en-US">
                <a:latin typeface="Poppins Medium"/>
                <a:cs typeface="Poppins Medium"/>
              </a:rPr>
              <a:t>Freshwater sustains life on Earth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661C0-EAA9-2461-F557-36FFB091573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45460" y="4530990"/>
            <a:ext cx="3207212" cy="13032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of the world’s population lacks access to safe drinking water.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FF21FD-46E5-41DE-4326-A65CE671E3AA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45461" y="3384175"/>
            <a:ext cx="3207212" cy="1137478"/>
          </a:xfrm>
        </p:spPr>
        <p:txBody>
          <a:bodyPr/>
          <a:lstStyle/>
          <a:p>
            <a:r>
              <a:rPr lang="en-US">
                <a:latin typeface="Poppins SemiBold"/>
                <a:cs typeface="Poppins SemiBold"/>
              </a:rPr>
              <a:t>26%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3DDDD0-D693-879E-189A-9367E060D92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465499" y="4530990"/>
            <a:ext cx="3207212" cy="13032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of carbon-rich freshwater ecosystems have disappeared since 1970.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360613-3137-CF27-B80D-0AC7E19C067E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8285541" y="4530990"/>
            <a:ext cx="3207212" cy="13032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of freshwater species are threatened with extinction.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A2FA5A-8243-7791-8481-952F47A10D4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492394" y="3384175"/>
            <a:ext cx="3207212" cy="1137478"/>
          </a:xfrm>
        </p:spPr>
        <p:txBody>
          <a:bodyPr/>
          <a:lstStyle/>
          <a:p>
            <a:r>
              <a:rPr lang="en-US">
                <a:latin typeface="Poppins SemiBold"/>
                <a:cs typeface="Poppins SemiBold"/>
              </a:rPr>
              <a:t>30%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BC34C-CB7A-3900-3D9C-68E2CB7ED3BF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285541" y="3384175"/>
            <a:ext cx="3207212" cy="1137478"/>
          </a:xfrm>
        </p:spPr>
        <p:txBody>
          <a:bodyPr/>
          <a:lstStyle/>
          <a:p>
            <a:r>
              <a:rPr lang="en-US">
                <a:latin typeface="Poppins SemiBold"/>
                <a:cs typeface="Poppins SemiBold"/>
              </a:rPr>
              <a:t>20%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7D4CBE-864A-23EF-056C-07F5F188B55D}"/>
              </a:ext>
            </a:extLst>
          </p:cNvPr>
          <p:cNvSpPr txBox="1"/>
          <p:nvPr/>
        </p:nvSpPr>
        <p:spPr>
          <a:xfrm>
            <a:off x="718073" y="1708164"/>
            <a:ext cx="10847293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Yet growing pressures on the world’s freshwater system are outpacing global action, threatening ecosystems, economies and human well-being.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CD6ECC-0392-10C5-60AE-92DD55B5FF8E}"/>
              </a:ext>
            </a:extLst>
          </p:cNvPr>
          <p:cNvCxnSpPr>
            <a:cxnSpLocks/>
          </p:cNvCxnSpPr>
          <p:nvPr/>
        </p:nvCxnSpPr>
        <p:spPr>
          <a:xfrm>
            <a:off x="718073" y="1322633"/>
            <a:ext cx="10793508" cy="0"/>
          </a:xfrm>
          <a:prstGeom prst="line">
            <a:avLst/>
          </a:prstGeom>
          <a:ln w="50800">
            <a:solidFill>
              <a:srgbClr val="83BEEB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256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4563DF-1529-8895-0F9E-0E470C894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60" y="1036607"/>
            <a:ext cx="3483113" cy="22961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>
                <a:latin typeface="Poppins Medium"/>
                <a:cs typeface="Poppins Medium"/>
              </a:rPr>
              <a:t>Progress toward targets</a:t>
            </a:r>
            <a:endParaRPr lang="en-US" sz="480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D0E71B4-AACD-1D53-CBE7-749BD566D77F}"/>
              </a:ext>
            </a:extLst>
          </p:cNvPr>
          <p:cNvCxnSpPr>
            <a:cxnSpLocks/>
          </p:cNvCxnSpPr>
          <p:nvPr/>
        </p:nvCxnSpPr>
        <p:spPr>
          <a:xfrm flipV="1">
            <a:off x="674530" y="3421061"/>
            <a:ext cx="3470831" cy="13137"/>
          </a:xfrm>
          <a:prstGeom prst="line">
            <a:avLst/>
          </a:prstGeom>
          <a:ln w="5715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BD2B419C-C7E2-A687-C970-3161B79C871E}"/>
              </a:ext>
            </a:extLst>
          </p:cNvPr>
          <p:cNvSpPr txBox="1">
            <a:spLocks/>
          </p:cNvSpPr>
          <p:nvPr/>
        </p:nvSpPr>
        <p:spPr>
          <a:xfrm>
            <a:off x="668960" y="3826748"/>
            <a:ext cx="3585567" cy="22961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>
                <a:latin typeface="Poppins"/>
                <a:cs typeface="Poppins Medium"/>
              </a:rPr>
              <a:t>In this system, we have identified 37 outcome indicators. </a:t>
            </a:r>
            <a:endParaRPr lang="en-US" sz="1600">
              <a:latin typeface="Poppi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600">
              <a:latin typeface="Poppins"/>
              <a:cs typeface="Poppins Medium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>
                <a:latin typeface="Poppins"/>
                <a:cs typeface="Poppins Medium"/>
              </a:rPr>
              <a:t>Out of the 37 outcomes we've evaluated, 9 are moving in the right direction.</a:t>
            </a:r>
            <a:endParaRPr lang="en-US" sz="1600">
              <a:latin typeface="Poppi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1AF0FD-A863-21FB-5910-6F016B99D936}"/>
              </a:ext>
            </a:extLst>
          </p:cNvPr>
          <p:cNvSpPr/>
          <p:nvPr/>
        </p:nvSpPr>
        <p:spPr>
          <a:xfrm>
            <a:off x="9155430" y="6286500"/>
            <a:ext cx="2876550" cy="447415"/>
          </a:xfrm>
          <a:prstGeom prst="rect">
            <a:avLst/>
          </a:prstGeom>
          <a:ln>
            <a:solidFill>
              <a:srgbClr val="0C1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9AD274-9D33-F80F-1F8D-720C2183E0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34" y="6515101"/>
            <a:ext cx="1887312" cy="1687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31513F-550B-21D3-F149-F521280E8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679" y="664118"/>
            <a:ext cx="6243278" cy="28531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72A781-EE27-CCAC-9792-C10296924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4352" y="3430103"/>
            <a:ext cx="5205933" cy="284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4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92840-E6B6-930B-2AAD-E0A4C44E8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B56C16-EFF3-DE73-1D0E-8DE171C44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60" y="1036607"/>
            <a:ext cx="3483113" cy="22961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>
                <a:latin typeface="Poppins Medium"/>
                <a:cs typeface="Poppins Medium"/>
              </a:rPr>
              <a:t>Progress toward targets</a:t>
            </a:r>
            <a:endParaRPr lang="en-US" sz="480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C36902C-0ACF-EA41-7E3A-96FE23143A1A}"/>
              </a:ext>
            </a:extLst>
          </p:cNvPr>
          <p:cNvCxnSpPr>
            <a:cxnSpLocks/>
          </p:cNvCxnSpPr>
          <p:nvPr/>
        </p:nvCxnSpPr>
        <p:spPr>
          <a:xfrm flipV="1">
            <a:off x="674530" y="3421061"/>
            <a:ext cx="3470831" cy="13137"/>
          </a:xfrm>
          <a:prstGeom prst="line">
            <a:avLst/>
          </a:prstGeom>
          <a:ln w="57150">
            <a:solidFill>
              <a:srgbClr val="64C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84DC2EE-6CEB-0770-47EF-5A63E70727F4}"/>
              </a:ext>
            </a:extLst>
          </p:cNvPr>
          <p:cNvSpPr/>
          <p:nvPr/>
        </p:nvSpPr>
        <p:spPr>
          <a:xfrm>
            <a:off x="9155430" y="6286500"/>
            <a:ext cx="2876550" cy="447415"/>
          </a:xfrm>
          <a:prstGeom prst="rect">
            <a:avLst/>
          </a:prstGeom>
          <a:ln>
            <a:solidFill>
              <a:srgbClr val="0C1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230E1B-290C-3330-9149-66D31ABD1A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34" y="6515101"/>
            <a:ext cx="1887312" cy="16874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567F044F-B84B-61FC-E456-67B6E9C34C98}"/>
              </a:ext>
            </a:extLst>
          </p:cNvPr>
          <p:cNvSpPr txBox="1">
            <a:spLocks/>
          </p:cNvSpPr>
          <p:nvPr/>
        </p:nvSpPr>
        <p:spPr>
          <a:xfrm>
            <a:off x="668960" y="3826748"/>
            <a:ext cx="3585567" cy="22961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>
                <a:latin typeface="Poppins"/>
                <a:cs typeface="Poppins Medium"/>
              </a:rPr>
              <a:t>Out of the 37 outcomes we've evaluated, 11 are moving in the wrong direction.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600">
              <a:latin typeface="Poppins"/>
              <a:cs typeface="Poppins Medium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>
                <a:latin typeface="Poppins"/>
                <a:cs typeface="Poppins Medium"/>
              </a:rPr>
              <a:t>The final 17 indicators have insufficient data.</a:t>
            </a:r>
            <a:endParaRPr lang="en-US" sz="1600">
              <a:latin typeface="Poppin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EE44C5-E9D5-28DD-8FF9-700B4A743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822" y="731027"/>
            <a:ext cx="6163598" cy="27166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ECBD01-D7F0-23FC-2198-3D80E691C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9935" y="3427369"/>
            <a:ext cx="6194323" cy="27317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5602B0-1C37-0C04-3E44-4D2A180F1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2139" y="3441289"/>
            <a:ext cx="1265559" cy="269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71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041D438A-0B68-45AA-9BF2-2413296CB695}"/>
              </a:ext>
            </a:extLst>
          </p:cNvPr>
          <p:cNvSpPr txBox="1">
            <a:spLocks/>
          </p:cNvSpPr>
          <p:nvPr/>
        </p:nvSpPr>
        <p:spPr>
          <a:xfrm>
            <a:off x="678258" y="1000245"/>
            <a:ext cx="3462275" cy="237622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4800">
                <a:latin typeface="Poppins Medium"/>
                <a:cs typeface="Poppins Medium"/>
              </a:rPr>
              <a:t>Enablers and barriers</a:t>
            </a:r>
            <a:endParaRPr lang="en-US" sz="480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53DBEA-FC66-2B45-F097-53EF284D737B}"/>
              </a:ext>
            </a:extLst>
          </p:cNvPr>
          <p:cNvCxnSpPr>
            <a:cxnSpLocks/>
          </p:cNvCxnSpPr>
          <p:nvPr/>
        </p:nvCxnSpPr>
        <p:spPr>
          <a:xfrm flipV="1">
            <a:off x="674530" y="3421061"/>
            <a:ext cx="3286427" cy="13137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064314B-4369-FDFD-C8A4-D252ECC4750B}"/>
              </a:ext>
            </a:extLst>
          </p:cNvPr>
          <p:cNvSpPr/>
          <p:nvPr/>
        </p:nvSpPr>
        <p:spPr>
          <a:xfrm>
            <a:off x="9155430" y="6286500"/>
            <a:ext cx="2876550" cy="447415"/>
          </a:xfrm>
          <a:prstGeom prst="rect">
            <a:avLst/>
          </a:prstGeom>
          <a:ln>
            <a:solidFill>
              <a:srgbClr val="0C1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6190C9-DD6C-3AB9-29B7-36B942A09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34" y="6515101"/>
            <a:ext cx="1887312" cy="168740"/>
          </a:xfrm>
          <a:prstGeom prst="rect">
            <a:avLst/>
          </a:prstGeom>
        </p:spPr>
      </p:pic>
      <p:sp>
        <p:nvSpPr>
          <p:cNvPr id="19" name="Title 2">
            <a:extLst>
              <a:ext uri="{FF2B5EF4-FFF2-40B4-BE49-F238E27FC236}">
                <a16:creationId xmlns:a16="http://schemas.microsoft.com/office/drawing/2014/main" id="{E53E68B1-D24B-3085-B7E2-F6335917E97B}"/>
              </a:ext>
            </a:extLst>
          </p:cNvPr>
          <p:cNvSpPr txBox="1">
            <a:spLocks/>
          </p:cNvSpPr>
          <p:nvPr/>
        </p:nvSpPr>
        <p:spPr>
          <a:xfrm>
            <a:off x="668960" y="3690014"/>
            <a:ext cx="3322575" cy="23105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accent6"/>
                </a:solidFill>
                <a:latin typeface="Poppins"/>
                <a:cs typeface="Poppins Medium"/>
              </a:rPr>
              <a:t>In this system, we have identified 81 enablers and barriers to change. Data is available for 63 indicators,  while </a:t>
            </a:r>
            <a:r>
              <a:rPr lang="en-US" sz="1600">
                <a:solidFill>
                  <a:schemeClr val="accent6"/>
                </a:solidFill>
                <a:latin typeface="Poppins"/>
                <a:cs typeface="Poppins"/>
              </a:rPr>
              <a:t>no publicly available data source was identified for 18 others, highlighting the need for greater data </a:t>
            </a:r>
            <a:r>
              <a:rPr lang="en-US" sz="1600" err="1">
                <a:solidFill>
                  <a:schemeClr val="accent6"/>
                </a:solidFill>
                <a:latin typeface="Poppins"/>
                <a:cs typeface="Poppins"/>
              </a:rPr>
              <a:t>transparency.</a:t>
            </a:r>
          </a:p>
          <a:p>
            <a:endParaRPr lang="en-US" sz="1600">
              <a:solidFill>
                <a:schemeClr val="accent6"/>
              </a:solidFill>
              <a:latin typeface="Poppins"/>
              <a:cs typeface="Poppins Medium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C901CA-CD57-17D8-349A-B28BADA79C24}"/>
              </a:ext>
            </a:extLst>
          </p:cNvPr>
          <p:cNvGrpSpPr/>
          <p:nvPr/>
        </p:nvGrpSpPr>
        <p:grpSpPr>
          <a:xfrm>
            <a:off x="4150374" y="279400"/>
            <a:ext cx="7938439" cy="6301415"/>
            <a:chOff x="4150374" y="215900"/>
            <a:chExt cx="7938439" cy="630141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1D4E973-7754-5E16-BCA2-3598938EA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8" r="320" b="-171"/>
            <a:stretch>
              <a:fillRect/>
            </a:stretch>
          </p:blipFill>
          <p:spPr>
            <a:xfrm>
              <a:off x="4150374" y="215900"/>
              <a:ext cx="7909858" cy="31677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D3A35AD-C7E3-8F7D-8F4A-05F9BB382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42288" y="3344862"/>
              <a:ext cx="3946525" cy="315277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D947384-2F94-8002-CBB2-A6A7EA83C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465" t="1902" r="315" b="81"/>
            <a:stretch>
              <a:fillRect/>
            </a:stretch>
          </p:blipFill>
          <p:spPr>
            <a:xfrm>
              <a:off x="4221406" y="3358594"/>
              <a:ext cx="3947987" cy="31587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207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RI_Light Mod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1C53"/>
      </a:accent1>
      <a:accent2>
        <a:srgbClr val="4855E3"/>
      </a:accent2>
      <a:accent3>
        <a:srgbClr val="74C1F2"/>
      </a:accent3>
      <a:accent4>
        <a:srgbClr val="864FFC"/>
      </a:accent4>
      <a:accent5>
        <a:srgbClr val="0079B6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961fab-d629-44e6-b6be-fdf2fc7f6b8e" xsi:nil="true"/>
    <lcf76f155ced4ddcb4097134ff3c332f xmlns="2ba3b4cf-1946-4ae6-bfb6-77d990214beb">
      <Terms xmlns="http://schemas.microsoft.com/office/infopath/2007/PartnerControls"/>
    </lcf76f155ced4ddcb4097134ff3c332f>
    <TrackedChanges xmlns="2ba3b4cf-1946-4ae6-bfb6-77d990214beb">false</TrackedChanges>
    <AddedtoSpreadsheet xmlns="2ba3b4cf-1946-4ae6-bfb6-77d990214beb">false</AddedtoSpreadsheet>
    <_ip_UnifiedCompliancePolicyUIAction xmlns="http://schemas.microsoft.com/sharepoint/v3" xsi:nil="true"/>
    <_ip_UnifiedCompliancePolicyProperties xmlns="http://schemas.microsoft.com/sharepoint/v3" xsi:nil="true"/>
    <SharedWithUsers xmlns="60961fab-d629-44e6-b6be-fdf2fc7f6b8e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935D35D850CF479556EB5FBA778891" ma:contentTypeVersion="18" ma:contentTypeDescription="Create a new document." ma:contentTypeScope="" ma:versionID="a6e59d319c156512a318429202a4f8e6">
  <xsd:schema xmlns:xsd="http://www.w3.org/2001/XMLSchema" xmlns:xs="http://www.w3.org/2001/XMLSchema" xmlns:p="http://schemas.microsoft.com/office/2006/metadata/properties" xmlns:ns1="http://schemas.microsoft.com/sharepoint/v3" xmlns:ns2="2ba3b4cf-1946-4ae6-bfb6-77d990214beb" xmlns:ns3="60961fab-d629-44e6-b6be-fdf2fc7f6b8e" targetNamespace="http://schemas.microsoft.com/office/2006/metadata/properties" ma:root="true" ma:fieldsID="c3e49520e23d8944206bc85d01d3827b" ns1:_="" ns2:_="" ns3:_="">
    <xsd:import namespace="http://schemas.microsoft.com/sharepoint/v3"/>
    <xsd:import namespace="2ba3b4cf-1946-4ae6-bfb6-77d990214beb"/>
    <xsd:import namespace="60961fab-d629-44e6-b6be-fdf2fc7f6b8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AddedtoSpreadsheet" minOccurs="0"/>
                <xsd:element ref="ns2:TrackedChange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a3b4cf-1946-4ae6-bfb6-77d990214be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ddb06df0-9a10-4f13-b01c-4547ef3a4f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ddedtoSpreadsheet" ma:index="11" nillable="true" ma:displayName="Added to Spreadsheet" ma:default="0" ma:format="Dropdown" ma:internalName="AddedtoSpreadsheet">
      <xsd:simpleType>
        <xsd:restriction base="dms:Boolean"/>
      </xsd:simpleType>
    </xsd:element>
    <xsd:element name="TrackedChanges" ma:index="12" nillable="true" ma:displayName="Tracked Changes" ma:default="0" ma:format="Dropdown" ma:internalName="TrackedChanges">
      <xsd:simpleType>
        <xsd:restriction base="dms:Boolean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61fab-d629-44e6-b6be-fdf2fc7f6b8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b2ef378-d94c-469e-8451-336cc378d03e}" ma:internalName="TaxCatchAll" ma:showField="CatchAllData" ma:web="60961fab-d629-44e6-b6be-fdf2fc7f6b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A3B94E-E012-4D41-BB8C-617CE8D8B0B3}">
  <ds:schemaRefs>
    <ds:schemaRef ds:uri="2ba3b4cf-1946-4ae6-bfb6-77d990214beb"/>
    <ds:schemaRef ds:uri="60961fab-d629-44e6-b6be-fdf2fc7f6b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05FCEE6-C2CB-4491-B83A-325CDE9AF095}">
  <ds:schemaRefs>
    <ds:schemaRef ds:uri="2ba3b4cf-1946-4ae6-bfb6-77d990214beb"/>
    <ds:schemaRef ds:uri="60961fab-d629-44e6-b6be-fdf2fc7f6b8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AEAB1D5-C604-44F4-A569-87EF5FAE8A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39</Slides>
  <Notes>31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Freshwater</vt:lpstr>
      <vt:lpstr>PowerPoint Presentation</vt:lpstr>
      <vt:lpstr>Interconnected systems    </vt:lpstr>
      <vt:lpstr>The critical shifts needed to  transform the freshwater system</vt:lpstr>
      <vt:lpstr>PowerPoint Presentation</vt:lpstr>
      <vt:lpstr>Freshwater sustains life on Earth</vt:lpstr>
      <vt:lpstr>Progress toward targets</vt:lpstr>
      <vt:lpstr>Progress toward targets</vt:lpstr>
      <vt:lpstr>PowerPoint Presentation</vt:lpstr>
      <vt:lpstr>Minimize disruptions to the water cycle</vt:lpstr>
      <vt:lpstr>PowerPoint Presentation</vt:lpstr>
      <vt:lpstr>PowerPoint Presentation</vt:lpstr>
      <vt:lpstr>PowerPoint Presentation</vt:lpstr>
      <vt:lpstr>Effectively halt conversion and degradation</vt:lpstr>
      <vt:lpstr>PowerPoint Presentation</vt:lpstr>
      <vt:lpstr>PowerPoint Presentation</vt:lpstr>
      <vt:lpstr>PowerPoint Presentation</vt:lpstr>
      <vt:lpstr>PowerPoint Presentation</vt:lpstr>
      <vt:lpstr>Restore freshwater ecosystems</vt:lpstr>
      <vt:lpstr>PowerPoint Presentation</vt:lpstr>
      <vt:lpstr>PowerPoint Presentation</vt:lpstr>
      <vt:lpstr>PowerPoint Presentation</vt:lpstr>
      <vt:lpstr>Sharply reduce water pollution and improve water quality</vt:lpstr>
      <vt:lpstr>PowerPoint Presentation</vt:lpstr>
      <vt:lpstr>PowerPoint Presentation</vt:lpstr>
      <vt:lpstr>PowerPoint Presentation</vt:lpstr>
      <vt:lpstr>PowerPoint Presentation</vt:lpstr>
      <vt:lpstr>Ensure equitable access to safe and affordable drinking water, sanitation and hygiene</vt:lpstr>
      <vt:lpstr>PowerPoint Presentation</vt:lpstr>
      <vt:lpstr>PowerPoint Presentation</vt:lpstr>
      <vt:lpstr>PowerPoint Presentation</vt:lpstr>
      <vt:lpstr>Halt the overexploitation of freshwater species</vt:lpstr>
      <vt:lpstr>20% of  freshwater species are threatened  with extinction</vt:lpstr>
      <vt:lpstr>PowerPoint Presentation</vt:lpstr>
      <vt:lpstr>PowerPoint Presentation</vt:lpstr>
      <vt:lpstr>Dramatically slow the spread of invasive, alien freshwater species</vt:lpstr>
      <vt:lpstr>QUICK TIPS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Brynne Wilcox</dc:creator>
  <cp:revision>6</cp:revision>
  <dcterms:created xsi:type="dcterms:W3CDTF">2023-01-12T20:12:29Z</dcterms:created>
  <dcterms:modified xsi:type="dcterms:W3CDTF">2026-08-24T13:48:30Z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0x0101001D935D35D850CF479556EB5FBA778891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_activity">
    <vt:lpwstr>{"FileActivityType":"6","FileActivityTimeStamp":"2023-01-17T17:32:58.190Z","FileActivityUsersOnPage":[{"DisplayName":"Brynne Wilcox","Id":"brynne.wilcox@wri.org"}],"FileActivityNavigationId":null}</vt:lpwstr>
  </property>
  <property fmtid="{D5CDD505-2E9C-101B-9397-08002B2CF9AE}" pid="7" name="TriggerFlowInfo">
    <vt:lpwstr/>
  </property>
  <property fmtid="{D5CDD505-2E9C-101B-9397-08002B2CF9AE}" pid="8" name="SharedWithUsers">
    <vt:lpwstr/>
  </property>
</Properties>
</file>