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5" r:id="rId5"/>
    <p:sldId id="312" r:id="rId6"/>
    <p:sldId id="311" r:id="rId7"/>
    <p:sldId id="295" r:id="rId8"/>
    <p:sldId id="314" r:id="rId9"/>
    <p:sldId id="261" r:id="rId10"/>
    <p:sldId id="260" r:id="rId11"/>
    <p:sldId id="258" r:id="rId12"/>
    <p:sldId id="259" r:id="rId13"/>
    <p:sldId id="268" r:id="rId14"/>
    <p:sldId id="298" r:id="rId15"/>
    <p:sldId id="266" r:id="rId16"/>
    <p:sldId id="269" r:id="rId17"/>
    <p:sldId id="271" r:id="rId18"/>
    <p:sldId id="299" r:id="rId19"/>
    <p:sldId id="272" r:id="rId20"/>
    <p:sldId id="300" r:id="rId21"/>
    <p:sldId id="275" r:id="rId22"/>
    <p:sldId id="276" r:id="rId23"/>
    <p:sldId id="301" r:id="rId24"/>
    <p:sldId id="278" r:id="rId25"/>
    <p:sldId id="302" r:id="rId26"/>
    <p:sldId id="281" r:id="rId27"/>
    <p:sldId id="303" r:id="rId28"/>
    <p:sldId id="282" r:id="rId29"/>
    <p:sldId id="283" r:id="rId30"/>
    <p:sldId id="308" r:id="rId31"/>
    <p:sldId id="313" r:id="rId32"/>
    <p:sldId id="306" r:id="rId33"/>
    <p:sldId id="305" r:id="rId34"/>
    <p:sldId id="304"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8D73405F-49FA-74B5-1520-6DEB4906675F}" name="Rhys Gerholdt" initials="RG" userId="S::Rhys.Gerholdt@wri.org::979e7171-3d68-4af2-97e3-e71dccf0ca23"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064"/>
    <a:srgbClr val="64C9FF"/>
    <a:srgbClr val="1F3065"/>
    <a:srgbClr val="0C1C53"/>
    <a:srgbClr val="AA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C17A8-7301-D57B-429D-14D8A6ADC72B}" v="33" dt="2025-01-16T22:01:16.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47" autoAdjust="0"/>
  </p:normalViewPr>
  <p:slideViewPr>
    <p:cSldViewPr snapToGrid="0">
      <p:cViewPr varScale="1">
        <p:scale>
          <a:sx n="102" d="100"/>
          <a:sy n="102" d="100"/>
        </p:scale>
        <p:origin x="9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70EC17A8-7301-D57B-429D-14D8A6ADC72B}"/>
    <pc:docChg chg="modSld">
      <pc:chgData name="Brynne Wilcox" userId="S::brynne.wilcox@wri.org::9ea332a5-72b0-4aba-9eed-02b5d0137144" providerId="AD" clId="Web-{70EC17A8-7301-D57B-429D-14D8A6ADC72B}" dt="2025-01-16T22:01:16.935" v="28" actId="1076"/>
      <pc:docMkLst>
        <pc:docMk/>
      </pc:docMkLst>
      <pc:sldChg chg="addSp delSp modSp">
        <pc:chgData name="Brynne Wilcox" userId="S::brynne.wilcox@wri.org::9ea332a5-72b0-4aba-9eed-02b5d0137144" providerId="AD" clId="Web-{70EC17A8-7301-D57B-429D-14D8A6ADC72B}" dt="2025-01-16T21:59:53.340" v="22" actId="1076"/>
        <pc:sldMkLst>
          <pc:docMk/>
          <pc:sldMk cId="1244565649" sldId="259"/>
        </pc:sldMkLst>
        <pc:spChg chg="add mod">
          <ac:chgData name="Brynne Wilcox" userId="S::brynne.wilcox@wri.org::9ea332a5-72b0-4aba-9eed-02b5d0137144" providerId="AD" clId="Web-{70EC17A8-7301-D57B-429D-14D8A6ADC72B}" dt="2025-01-16T21:59:44.277" v="19" actId="1076"/>
          <ac:spMkLst>
            <pc:docMk/>
            <pc:sldMk cId="1244565649" sldId="259"/>
            <ac:spMk id="4" creationId="{0B0A6C61-30BE-98C0-CA2D-9606F3E4312A}"/>
          </ac:spMkLst>
        </pc:spChg>
        <pc:spChg chg="add mod">
          <ac:chgData name="Brynne Wilcox" userId="S::brynne.wilcox@wri.org::9ea332a5-72b0-4aba-9eed-02b5d0137144" providerId="AD" clId="Web-{70EC17A8-7301-D57B-429D-14D8A6ADC72B}" dt="2025-01-16T21:59:53.340" v="22" actId="1076"/>
          <ac:spMkLst>
            <pc:docMk/>
            <pc:sldMk cId="1244565649" sldId="259"/>
            <ac:spMk id="5" creationId="{21EC792F-B387-B96F-A70A-A1E4EC1876F4}"/>
          </ac:spMkLst>
        </pc:spChg>
        <pc:spChg chg="topLvl">
          <ac:chgData name="Brynne Wilcox" userId="S::brynne.wilcox@wri.org::9ea332a5-72b0-4aba-9eed-02b5d0137144" providerId="AD" clId="Web-{70EC17A8-7301-D57B-429D-14D8A6ADC72B}" dt="2025-01-16T21:57:57.978" v="5"/>
          <ac:spMkLst>
            <pc:docMk/>
            <pc:sldMk cId="1244565649" sldId="259"/>
            <ac:spMk id="26" creationId="{5B5FE5B0-107E-54C5-C083-49E72E4CF03F}"/>
          </ac:spMkLst>
        </pc:spChg>
        <pc:spChg chg="topLvl">
          <ac:chgData name="Brynne Wilcox" userId="S::brynne.wilcox@wri.org::9ea332a5-72b0-4aba-9eed-02b5d0137144" providerId="AD" clId="Web-{70EC17A8-7301-D57B-429D-14D8A6ADC72B}" dt="2025-01-16T21:57:57.978" v="5"/>
          <ac:spMkLst>
            <pc:docMk/>
            <pc:sldMk cId="1244565649" sldId="259"/>
            <ac:spMk id="27" creationId="{C93316C9-931A-AF5E-127A-238E87B5722D}"/>
          </ac:spMkLst>
        </pc:spChg>
        <pc:spChg chg="topLvl">
          <ac:chgData name="Brynne Wilcox" userId="S::brynne.wilcox@wri.org::9ea332a5-72b0-4aba-9eed-02b5d0137144" providerId="AD" clId="Web-{70EC17A8-7301-D57B-429D-14D8A6ADC72B}" dt="2025-01-16T21:57:57.978" v="5"/>
          <ac:spMkLst>
            <pc:docMk/>
            <pc:sldMk cId="1244565649" sldId="259"/>
            <ac:spMk id="28" creationId="{127FB889-F471-4B17-07E2-A08827F7FC21}"/>
          </ac:spMkLst>
        </pc:spChg>
        <pc:spChg chg="topLvl">
          <ac:chgData name="Brynne Wilcox" userId="S::brynne.wilcox@wri.org::9ea332a5-72b0-4aba-9eed-02b5d0137144" providerId="AD" clId="Web-{70EC17A8-7301-D57B-429D-14D8A6ADC72B}" dt="2025-01-16T21:57:57.978" v="5"/>
          <ac:spMkLst>
            <pc:docMk/>
            <pc:sldMk cId="1244565649" sldId="259"/>
            <ac:spMk id="29" creationId="{3C886FEC-05F4-4EEC-1982-B1B4F03AE896}"/>
          </ac:spMkLst>
        </pc:spChg>
        <pc:spChg chg="topLvl">
          <ac:chgData name="Brynne Wilcox" userId="S::brynne.wilcox@wri.org::9ea332a5-72b0-4aba-9eed-02b5d0137144" providerId="AD" clId="Web-{70EC17A8-7301-D57B-429D-14D8A6ADC72B}" dt="2025-01-16T21:57:57.978" v="5"/>
          <ac:spMkLst>
            <pc:docMk/>
            <pc:sldMk cId="1244565649" sldId="259"/>
            <ac:spMk id="30" creationId="{F5A2868E-13CE-A623-6325-2DC78BF17991}"/>
          </ac:spMkLst>
        </pc:spChg>
        <pc:spChg chg="topLvl">
          <ac:chgData name="Brynne Wilcox" userId="S::brynne.wilcox@wri.org::9ea332a5-72b0-4aba-9eed-02b5d0137144" providerId="AD" clId="Web-{70EC17A8-7301-D57B-429D-14D8A6ADC72B}" dt="2025-01-16T21:57:57.978" v="5"/>
          <ac:spMkLst>
            <pc:docMk/>
            <pc:sldMk cId="1244565649" sldId="259"/>
            <ac:spMk id="31" creationId="{2E1B9EC2-542E-2C36-A9FD-EF42FEBCD6B6}"/>
          </ac:spMkLst>
        </pc:spChg>
        <pc:spChg chg="topLvl">
          <ac:chgData name="Brynne Wilcox" userId="S::brynne.wilcox@wri.org::9ea332a5-72b0-4aba-9eed-02b5d0137144" providerId="AD" clId="Web-{70EC17A8-7301-D57B-429D-14D8A6ADC72B}" dt="2025-01-16T21:57:57.978" v="5"/>
          <ac:spMkLst>
            <pc:docMk/>
            <pc:sldMk cId="1244565649" sldId="259"/>
            <ac:spMk id="32" creationId="{517F52CC-B56E-310A-A97E-E4D58F489B8F}"/>
          </ac:spMkLst>
        </pc:spChg>
        <pc:spChg chg="topLvl">
          <ac:chgData name="Brynne Wilcox" userId="S::brynne.wilcox@wri.org::9ea332a5-72b0-4aba-9eed-02b5d0137144" providerId="AD" clId="Web-{70EC17A8-7301-D57B-429D-14D8A6ADC72B}" dt="2025-01-16T21:57:57.978" v="5"/>
          <ac:spMkLst>
            <pc:docMk/>
            <pc:sldMk cId="1244565649" sldId="259"/>
            <ac:spMk id="33" creationId="{FCB25DA6-340F-3A2E-633C-5B0F1F3CE536}"/>
          </ac:spMkLst>
        </pc:spChg>
        <pc:grpChg chg="topLvl">
          <ac:chgData name="Brynne Wilcox" userId="S::brynne.wilcox@wri.org::9ea332a5-72b0-4aba-9eed-02b5d0137144" providerId="AD" clId="Web-{70EC17A8-7301-D57B-429D-14D8A6ADC72B}" dt="2025-01-16T21:57:48.962" v="4"/>
          <ac:grpSpMkLst>
            <pc:docMk/>
            <pc:sldMk cId="1244565649" sldId="259"/>
            <ac:grpSpMk id="34" creationId="{2A19A295-875D-0EF6-058B-51B9E1623B12}"/>
          </ac:grpSpMkLst>
        </pc:grpChg>
        <pc:grpChg chg="del">
          <ac:chgData name="Brynne Wilcox" userId="S::brynne.wilcox@wri.org::9ea332a5-72b0-4aba-9eed-02b5d0137144" providerId="AD" clId="Web-{70EC17A8-7301-D57B-429D-14D8A6ADC72B}" dt="2025-01-16T21:57:48.962" v="4"/>
          <ac:grpSpMkLst>
            <pc:docMk/>
            <pc:sldMk cId="1244565649" sldId="259"/>
            <ac:grpSpMk id="35" creationId="{A49C961F-188A-D189-BE94-ED62DE337B48}"/>
          </ac:grpSpMkLst>
        </pc:grpChg>
        <pc:picChg chg="add mod modCrop">
          <ac:chgData name="Brynne Wilcox" userId="S::brynne.wilcox@wri.org::9ea332a5-72b0-4aba-9eed-02b5d0137144" providerId="AD" clId="Web-{70EC17A8-7301-D57B-429D-14D8A6ADC72B}" dt="2025-01-16T21:59:07.979" v="13" actId="1076"/>
          <ac:picMkLst>
            <pc:docMk/>
            <pc:sldMk cId="1244565649" sldId="259"/>
            <ac:picMk id="2" creationId="{6F93C6FF-0AA6-CF5E-2375-77C954B173F6}"/>
          </ac:picMkLst>
        </pc:picChg>
        <pc:picChg chg="topLvl">
          <ac:chgData name="Brynne Wilcox" userId="S::brynne.wilcox@wri.org::9ea332a5-72b0-4aba-9eed-02b5d0137144" providerId="AD" clId="Web-{70EC17A8-7301-D57B-429D-14D8A6ADC72B}" dt="2025-01-16T21:57:48.962" v="4"/>
          <ac:picMkLst>
            <pc:docMk/>
            <pc:sldMk cId="1244565649" sldId="259"/>
            <ac:picMk id="8" creationId="{8557E8C7-D1A8-F022-BE3C-5EE64FC2F3E5}"/>
          </ac:picMkLst>
        </pc:picChg>
        <pc:picChg chg="topLvl">
          <ac:chgData name="Brynne Wilcox" userId="S::brynne.wilcox@wri.org::9ea332a5-72b0-4aba-9eed-02b5d0137144" providerId="AD" clId="Web-{70EC17A8-7301-D57B-429D-14D8A6ADC72B}" dt="2025-01-16T21:57:57.978" v="5"/>
          <ac:picMkLst>
            <pc:docMk/>
            <pc:sldMk cId="1244565649" sldId="259"/>
            <ac:picMk id="18" creationId="{6E96764B-92BC-AB7D-6917-A23C5944D4D4}"/>
          </ac:picMkLst>
        </pc:picChg>
        <pc:picChg chg="topLvl">
          <ac:chgData name="Brynne Wilcox" userId="S::brynne.wilcox@wri.org::9ea332a5-72b0-4aba-9eed-02b5d0137144" providerId="AD" clId="Web-{70EC17A8-7301-D57B-429D-14D8A6ADC72B}" dt="2025-01-16T21:57:57.978" v="5"/>
          <ac:picMkLst>
            <pc:docMk/>
            <pc:sldMk cId="1244565649" sldId="259"/>
            <ac:picMk id="20" creationId="{A91EF620-57B6-A629-8F8A-1D3B648A6719}"/>
          </ac:picMkLst>
        </pc:picChg>
      </pc:sldChg>
      <pc:sldChg chg="modSp">
        <pc:chgData name="Brynne Wilcox" userId="S::brynne.wilcox@wri.org::9ea332a5-72b0-4aba-9eed-02b5d0137144" providerId="AD" clId="Web-{70EC17A8-7301-D57B-429D-14D8A6ADC72B}" dt="2025-01-16T21:56:53.195" v="2" actId="1076"/>
        <pc:sldMkLst>
          <pc:docMk/>
          <pc:sldMk cId="2465932544" sldId="265"/>
        </pc:sldMkLst>
        <pc:picChg chg="mod">
          <ac:chgData name="Brynne Wilcox" userId="S::brynne.wilcox@wri.org::9ea332a5-72b0-4aba-9eed-02b5d0137144" providerId="AD" clId="Web-{70EC17A8-7301-D57B-429D-14D8A6ADC72B}" dt="2025-01-16T21:56:53.195" v="2" actId="1076"/>
          <ac:picMkLst>
            <pc:docMk/>
            <pc:sldMk cId="2465932544" sldId="265"/>
            <ac:picMk id="9" creationId="{A888DF77-4442-D544-457D-DDDCD72FCC99}"/>
          </ac:picMkLst>
        </pc:picChg>
      </pc:sldChg>
      <pc:sldChg chg="modSp">
        <pc:chgData name="Brynne Wilcox" userId="S::brynne.wilcox@wri.org::9ea332a5-72b0-4aba-9eed-02b5d0137144" providerId="AD" clId="Web-{70EC17A8-7301-D57B-429D-14D8A6ADC72B}" dt="2025-01-16T22:00:21.918" v="24" actId="1076"/>
        <pc:sldMkLst>
          <pc:docMk/>
          <pc:sldMk cId="1537884077" sldId="276"/>
        </pc:sldMkLst>
        <pc:picChg chg="mod">
          <ac:chgData name="Brynne Wilcox" userId="S::brynne.wilcox@wri.org::9ea332a5-72b0-4aba-9eed-02b5d0137144" providerId="AD" clId="Web-{70EC17A8-7301-D57B-429D-14D8A6ADC72B}" dt="2025-01-16T22:00:21.918" v="24" actId="1076"/>
          <ac:picMkLst>
            <pc:docMk/>
            <pc:sldMk cId="1537884077" sldId="276"/>
            <ac:picMk id="8" creationId="{F133EF35-073C-7FED-9768-005A4932362E}"/>
          </ac:picMkLst>
        </pc:picChg>
      </pc:sldChg>
      <pc:sldChg chg="modSp">
        <pc:chgData name="Brynne Wilcox" userId="S::brynne.wilcox@wri.org::9ea332a5-72b0-4aba-9eed-02b5d0137144" providerId="AD" clId="Web-{70EC17A8-7301-D57B-429D-14D8A6ADC72B}" dt="2025-01-16T22:01:16.935" v="28" actId="1076"/>
        <pc:sldMkLst>
          <pc:docMk/>
          <pc:sldMk cId="3025866340" sldId="281"/>
        </pc:sldMkLst>
        <pc:picChg chg="mod">
          <ac:chgData name="Brynne Wilcox" userId="S::brynne.wilcox@wri.org::9ea332a5-72b0-4aba-9eed-02b5d0137144" providerId="AD" clId="Web-{70EC17A8-7301-D57B-429D-14D8A6ADC72B}" dt="2025-01-16T22:01:16.935" v="28" actId="1076"/>
          <ac:picMkLst>
            <pc:docMk/>
            <pc:sldMk cId="3025866340" sldId="281"/>
            <ac:picMk id="8" creationId="{3C5EE035-8B4F-BBA9-E392-B0F792F5FE81}"/>
          </ac:picMkLst>
        </pc:picChg>
      </pc:sldChg>
      <pc:sldChg chg="modSp">
        <pc:chgData name="Brynne Wilcox" userId="S::brynne.wilcox@wri.org::9ea332a5-72b0-4aba-9eed-02b5d0137144" providerId="AD" clId="Web-{70EC17A8-7301-D57B-429D-14D8A6ADC72B}" dt="2025-01-16T21:57:06.101" v="3" actId="14100"/>
        <pc:sldMkLst>
          <pc:docMk/>
          <pc:sldMk cId="292074846" sldId="314"/>
        </pc:sldMkLst>
        <pc:picChg chg="mod">
          <ac:chgData name="Brynne Wilcox" userId="S::brynne.wilcox@wri.org::9ea332a5-72b0-4aba-9eed-02b5d0137144" providerId="AD" clId="Web-{70EC17A8-7301-D57B-429D-14D8A6ADC72B}" dt="2025-01-16T21:57:06.101" v="3" actId="14100"/>
          <ac:picMkLst>
            <pc:docMk/>
            <pc:sldMk cId="292074846" sldId="314"/>
            <ac:picMk id="15" creationId="{61AD2C2E-12F7-19C3-00E0-C4105E0062E8}"/>
          </ac:picMkLst>
        </pc:picChg>
      </pc:sldChg>
    </pc:docChg>
  </pc:docChgLst>
  <pc:docChgLst>
    <pc:chgData clId="Web-{70EC17A8-7301-D57B-429D-14D8A6ADC72B}"/>
    <pc:docChg chg="modSld">
      <pc:chgData name="" userId="" providerId="" clId="Web-{70EC17A8-7301-D57B-429D-14D8A6ADC72B}" dt="2025-01-16T21:56:44.382" v="1" actId="14100"/>
      <pc:docMkLst>
        <pc:docMk/>
      </pc:docMkLst>
      <pc:sldChg chg="modSp">
        <pc:chgData name="" userId="" providerId="" clId="Web-{70EC17A8-7301-D57B-429D-14D8A6ADC72B}" dt="2025-01-16T21:56:44.382" v="1" actId="14100"/>
        <pc:sldMkLst>
          <pc:docMk/>
          <pc:sldMk cId="2465932544" sldId="265"/>
        </pc:sldMkLst>
        <pc:picChg chg="mod">
          <ac:chgData name="" userId="" providerId="" clId="Web-{70EC17A8-7301-D57B-429D-14D8A6ADC72B}" dt="2025-01-16T21:56:44.382" v="1" actId="14100"/>
          <ac:picMkLst>
            <pc:docMk/>
            <pc:sldMk cId="2465932544" sldId="265"/>
            <ac:picMk id="9" creationId="{A888DF77-4442-D544-457D-DDDCD72FCC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7985E-9249-4E58-A996-836018ACC8D5}" type="datetimeFigureOut">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BBE77-BD11-4F95-9A43-752D5283F521}" type="slidenum">
              <a:t>‹#›</a:t>
            </a:fld>
            <a:endParaRPr lang="en-US"/>
          </a:p>
        </p:txBody>
      </p:sp>
    </p:spTree>
    <p:extLst>
      <p:ext uri="{BB962C8B-B14F-4D97-AF65-F5344CB8AC3E}">
        <p14:creationId xmlns:p14="http://schemas.microsoft.com/office/powerpoint/2010/main" val="339930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newri.sharepoint.com/sites/SystemsChangeLab/SCL%20External/03.%20State%20of%20Climate%20Action/02.%20State%20of%20Climate%20Action%202022/08.%20Sixth%20Draft%20for%20Final%20Sign-Off/02.%20Full%20Report_Draft%20for%20Final%20Sign-Off/02.%20Clean_August%205/Chapter%205_Transport_Clean%20Draft_August%205.docx#_msocom_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Pema Lama: https://unsplash.com/photos/22taeRFsbo4</a:t>
            </a: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City Clock Magazine: https://www.flickr.com/photos/118304891@N02/15580281528/in/photolist-pJM1TA-23qhiKg-7TfeQE-2di3BCb-2nFPgbG-dQn5hJ-dQn57s-21PwDw3-Up6iWC-efpwXg-efvhtq-65Vai5-cUc8NQ-pCwPQV-7TfeQA-cUc8fu-5fyqW8-cUc8sj-cUc8ky-efvjrd-efvjah-efviUU-SmRePh-2ktw25k-WHLp6t-2nFN7ej-7TfeQs-252LeMo-7TfeQq-da9VVi-udwM9F-853zt4-aEVmSU-2ktzJe6-dVsK2h-2ktzJ3K-2ktAbN9-2ktAbTV-ExbPKi-3iGG-2ktAcDn-2ktzJbA-2ktw2aW-2ktAbPB-2ktzHjL-2ktzHfx-qLaFYP-2mkXhqy-naBFWp-a3RcUk</a:t>
            </a:r>
          </a:p>
        </p:txBody>
      </p:sp>
      <p:sp>
        <p:nvSpPr>
          <p:cNvPr id="4" name="Slide Number Placeholder 3"/>
          <p:cNvSpPr>
            <a:spLocks noGrp="1"/>
          </p:cNvSpPr>
          <p:nvPr>
            <p:ph type="sldNum" sz="quarter" idx="5"/>
          </p:nvPr>
        </p:nvSpPr>
        <p:spPr/>
        <p:txBody>
          <a:bodyPr/>
          <a:lstStyle/>
          <a:p>
            <a:fld id="{004C836E-2CE9-3944-A5AC-3E8E3096BCD8}" type="slidenum">
              <a:rPr lang="en-US" smtClean="0"/>
              <a:t>13</a:t>
            </a:fld>
            <a:endParaRPr lang="en-US"/>
          </a:p>
        </p:txBody>
      </p:sp>
    </p:spTree>
    <p:extLst>
      <p:ext uri="{BB962C8B-B14F-4D97-AF65-F5344CB8AC3E}">
        <p14:creationId xmlns:p14="http://schemas.microsoft.com/office/powerpoint/2010/main" val="115249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China plans to extend it from 36,000 kilometers in 2020 to 70,000 kilometers by 2035 — almost as much as the country’s current conventional rail track.</a:t>
            </a:r>
            <a:endParaRPr lang="en-US" u="sng">
              <a:cs typeface="Calibri" panose="020F0502020204030204"/>
            </a:endParaRPr>
          </a:p>
          <a:p>
            <a:endParaRPr lang="en-US"/>
          </a:p>
          <a:p>
            <a:r>
              <a:rPr lang="en-US"/>
              <a:t>Rising incomes and populations in developing and emerging economies are set to lead to stronger demand for more efficient, faster and cleaner transportation. Many developing nations have an opportunity to grow their economies with rail, investing early and reaping the benefits of a clean, efficient and affordable means of transport for both people and freight.  </a:t>
            </a:r>
          </a:p>
          <a:p>
            <a:endParaRPr lang="en-US"/>
          </a:p>
          <a:p>
            <a:r>
              <a:rPr lang="en-US"/>
              <a:t>Rail systems are most cost and energy-efficient at full capacity, so strategic planning and implementation of new rail networks along the highest-traffic routes will maximize their low-emission and congestion-alleviation benefits. In 1995, there were 1.26 million km of rail around the world. By 2016, the most recent year for which we have data, this rose to 1.33 million km.</a:t>
            </a:r>
            <a:endParaRPr lang="en-US">
              <a:cs typeface="Calibri"/>
            </a:endParaRPr>
          </a:p>
          <a:p>
            <a:endParaRPr lang="en-US"/>
          </a:p>
          <a:p>
            <a:r>
              <a:rPr lang="en-US"/>
              <a:t>China has emerged as a global leader in high-speed rail infrastructure, with plans to double its high-speed rail network over the next 15 years and expand access to all cities with populations over 200,000. The more cities that are connected, the greater value rail will have, providing long-term economic, environmental and social benefits for citizens.</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14</a:t>
            </a:fld>
            <a:endParaRPr lang="en-US"/>
          </a:p>
        </p:txBody>
      </p:sp>
    </p:spTree>
    <p:extLst>
      <p:ext uri="{BB962C8B-B14F-4D97-AF65-F5344CB8AC3E}">
        <p14:creationId xmlns:p14="http://schemas.microsoft.com/office/powerpoint/2010/main" val="2198668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distance traveled by passenger cars increased from 39% to 44% between 2015 and 2020 — a trend that needs to be reversed. Globally, the share of kilometers traveled by passenger cars needs to fall to 34–44% by 2030.</a:t>
            </a:r>
          </a:p>
          <a:p>
            <a:endParaRPr lang="en-US"/>
          </a:p>
          <a:p>
            <a:r>
              <a:rPr lang="en-US" dirty="0"/>
              <a:t>For the transport sector to play a role in limiting global temperature rise to 1.5 degrees C (2.7 degrees F), high-income countries — the top 10 of which contribute 53% of global transport emissions and have high rates of motorization — will have to reduce light-duty vehicle (LDV) travel. Developing economies will also need and have the opportunity to reduce or slow the growth of vehicle travel and create sustainable transport systems not dependent upon cars. </a:t>
            </a:r>
            <a:endParaRPr lang="en-US" dirty="0">
              <a:cs typeface="Calibri"/>
            </a:endParaRPr>
          </a:p>
          <a:p>
            <a:endParaRPr lang="en-US"/>
          </a:p>
          <a:p>
            <a:r>
              <a:rPr lang="en-US" dirty="0"/>
              <a:t>While there is no extensive historical data available on the share of trips made by passenger cars, the data that do exist show a worrying trend. The global share of kilometers traveled by passenger cars increased from 39% in 2015 to 44% in 2020. </a:t>
            </a:r>
            <a:endParaRPr lang="en-US" dirty="0">
              <a:cs typeface="Calibri"/>
            </a:endParaRPr>
          </a:p>
          <a:p>
            <a:endParaRPr lang="en-US" dirty="0"/>
          </a:p>
          <a:p>
            <a:r>
              <a:rPr lang="en-US" dirty="0"/>
              <a:t>The cause of this increase is understandable: as populations and gross domestic products (GDPs) have grown, so has the number of people who own automobiles, and therefore the share of trips made by privately-owned cars. The trend in car ownership is expected to accelerate in developing countries as GDPs continue to grow. Countries with the highest GDPs per capita are more culpable for the current state of this indicator, while countries with lower GDPs per capita bear less of a responsibility. </a:t>
            </a:r>
            <a:endParaRPr lang="en-US" dirty="0">
              <a:cs typeface="Calibri"/>
            </a:endParaRPr>
          </a:p>
          <a:p>
            <a:endParaRPr lang="en-US"/>
          </a:p>
          <a:p>
            <a:r>
              <a:rPr lang="en-US" dirty="0"/>
              <a:t>By 2030, the global percentage of motor vehicle trips should decrease from its predicted 50% to between 34% and 44% (according to authors’ analysis based on BNEF scenarios). Economically developing countries across Asia, Africa and Latin America have room for modest growth in private motor trips if those in Europe and North America reduce their own private motor vehicle use.</a:t>
            </a:r>
            <a:endParaRPr lang="en-US" dirty="0">
              <a:cs typeface="Calibri"/>
            </a:endParaRPr>
          </a:p>
          <a:p>
            <a:endParaRPr lang="en-US"/>
          </a:p>
          <a:p>
            <a:r>
              <a:rPr lang="en-US" dirty="0"/>
              <a:t>Research shows that in the most congested cities in the United States, 48% of all car trips are less than three miles in length, and 20% are shorter than one mile. Walking, e-scooters and bikes could replace a significant portion of short trips, as could inclusive, accessible public transit for medium-length trips. </a:t>
            </a:r>
            <a:endParaRPr lang="en-US" dirty="0">
              <a:cs typeface="Calibri"/>
            </a:endParaRPr>
          </a:p>
          <a:p>
            <a:endParaRPr lang="en-US"/>
          </a:p>
          <a:p>
            <a:r>
              <a:rPr lang="en-US" dirty="0"/>
              <a:t>Given that travel behavior is heavily influenced by infrastructure and the availability of convenient, affordable and safe transportation options, it is the responsibility of policymakers to create an environment where sustainable alternatives are convenient and more attractive than private motor vehicles.</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311759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British Columbia Emergency Photography: https://www.flickr.com/photos/bcemergencyphotos/15661516724/in/photolist-pRXnhq-PHZBUe-XbEY59-EZ83qp-ThVuHB-2nw9HsX-2eNVk7j-rAPeTv-2iWTZ7x-2i5s4F9-SRuVc9-2mKHVU6-DjXh1j-2i8gHog-2eQU6Dr-2aXmRUL-Vz2Fbe-JD1eVd-2bDti8b-2i8fFbG-2duHvCn-UCiMm1-2iAvYfW-2iP8Dm4-2hJaDiD-28WUE39-2mYSWwB-2gHFd5u-2iRz6he-SMhGpU-2iNJk68-RXfyKh-2jm4VfB-2igzqPz-29cz9eC-2ghTsPF-2eTuXCz-E98Fxg-2eTuYNF-2hx76uR-4vj9Gv-ZaaP4s-2iLbsac-RbR9QT-24Vk897-2mudnHR-RbRaWR-2eSCA8S-BDLN4f-2jb7wGY</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16</a:t>
            </a:fld>
            <a:endParaRPr lang="en-US"/>
          </a:p>
        </p:txBody>
      </p:sp>
    </p:spTree>
    <p:extLst>
      <p:ext uri="{BB962C8B-B14F-4D97-AF65-F5344CB8AC3E}">
        <p14:creationId xmlns:p14="http://schemas.microsoft.com/office/powerpoint/2010/main" val="4178479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Rapid transit in cities is growing, but needs to move 6x faster to build out the infrastructure needed to enable more people to transition away from car use. From 2015 to 2020, over half of the top 50 emitting cities grew their transit infrastructure.</a:t>
            </a:r>
          </a:p>
          <a:p>
            <a:endParaRPr lang="en-US"/>
          </a:p>
          <a:p>
            <a:r>
              <a:rPr lang="en-US"/>
              <a:t>Every $1 invested in public transportation generates $5 in economic returns, and every $1 billion in investments supports and creates approximately 50,000 jobs. </a:t>
            </a:r>
          </a:p>
          <a:p>
            <a:r>
              <a:rPr lang="en-US"/>
              <a:t> </a:t>
            </a:r>
            <a:endParaRPr lang="en-US">
              <a:cs typeface="Calibri"/>
            </a:endParaRPr>
          </a:p>
          <a:p>
            <a:r>
              <a:rPr lang="en-US"/>
              <a:t>Buses and trains will be a crucial component of decarbonizing the transport sector. They currently release about a quarter of the emissions per passenger-kilometer (</a:t>
            </a:r>
            <a:r>
              <a:rPr lang="en-US" err="1"/>
              <a:t>pkm</a:t>
            </a:r>
            <a:r>
              <a:rPr lang="en-US"/>
              <a:t>) generated by ride-hailing services and about half of those from a private vehicle. </a:t>
            </a:r>
            <a:endParaRPr lang="en-US">
              <a:cs typeface="Calibri"/>
            </a:endParaRPr>
          </a:p>
          <a:p>
            <a:r>
              <a:rPr lang="en-US"/>
              <a:t> </a:t>
            </a:r>
            <a:endParaRPr lang="en-US">
              <a:cs typeface="Calibri"/>
            </a:endParaRPr>
          </a:p>
          <a:p>
            <a:r>
              <a:rPr lang="en-US"/>
              <a:t>Across the world’s 50 highest-emitting cities, the number of kilometers (km) of rapid transit per 1,000,000 inhabitants has increased over time, from 16 in 2010 to 19 in 2020. These include metro, light rail and Bus Rapid Transit (BRT), which uses a dedicated lane to avoid the causes of delay that typically slow regular bus service. Europe outpaces the rest of the world in terms of its rapid transit-to-resident ratio, followed by Chile, Ecuador, South Korea and Tunisia. </a:t>
            </a:r>
          </a:p>
          <a:p>
            <a:endParaRPr lang="en-US">
              <a:cs typeface="Calibri"/>
            </a:endParaRPr>
          </a:p>
          <a:p>
            <a:r>
              <a:rPr lang="en-US"/>
              <a:t>To achieve a pathway compliant with the 1.5 degrees C (2.7 degrees F) target, rapid transit in cities should reach 38 km per 1,000,000 inhabitants by 2030. This requires the pace of change achieved over the last five years to increase by 6 times. </a:t>
            </a:r>
          </a:p>
          <a:p>
            <a:r>
              <a:rPr lang="en-US"/>
              <a:t> </a:t>
            </a:r>
            <a:endParaRPr lang="en-US">
              <a:cs typeface="Calibri"/>
            </a:endParaRPr>
          </a:p>
          <a:p>
            <a:r>
              <a:rPr lang="en-US"/>
              <a:t>While the amount of public funding is not included in this metric, it is important that cities provide broader support to public transport systems, including rapid transit and bus services. Policies that address informal popular transport systems, such as minibuses, are also needed.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17</a:t>
            </a:fld>
            <a:endParaRPr lang="en-US"/>
          </a:p>
        </p:txBody>
      </p:sp>
    </p:spTree>
    <p:extLst>
      <p:ext uri="{BB962C8B-B14F-4D97-AF65-F5344CB8AC3E}">
        <p14:creationId xmlns:p14="http://schemas.microsoft.com/office/powerpoint/2010/main" val="254783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to high-quality bike lanes is key because it can foster a shift to a near-zero carbon form of transport and improve the safety and health of residents. In a recent study of European cities, even occasional cyclists (once or twice a day) had 84% lower CO2 emissions per person from all daily travel than non-cyclists. </a:t>
            </a:r>
            <a:endParaRPr lang="en-US">
              <a:cs typeface="Calibri"/>
            </a:endParaRPr>
          </a:p>
          <a:p>
            <a:endParaRPr lang="en-US"/>
          </a:p>
          <a:p>
            <a:r>
              <a:rPr lang="en-US"/>
              <a:t>If 10% of the population were to change travel behavior from taking a car to cycling, transportation emissions would be expected to decrease by about 10%. Cycling is a clear tool for policymakers to use now to address climate change.  </a:t>
            </a:r>
            <a:endParaRPr lang="en-US">
              <a:cs typeface="Calibri" panose="020F0502020204030204"/>
            </a:endParaRPr>
          </a:p>
          <a:p>
            <a:endParaRPr lang="en-US"/>
          </a:p>
          <a:p>
            <a:r>
              <a:rPr lang="en-US"/>
              <a:t>In 2022, there were approximately 0.0077 km of segregated bike lanes per 1,000 inhabitants in the top 50 emitting cities. This has been increasing steadily from 0.0001 km/1,000 inhabitants in 2010.</a:t>
            </a:r>
            <a:endParaRPr lang="en-US">
              <a:cs typeface="Calibri" panose="020F0502020204030204"/>
            </a:endParaRPr>
          </a:p>
          <a:p>
            <a:endParaRPr lang="en-US"/>
          </a:p>
          <a:p>
            <a:r>
              <a:rPr lang="en-US"/>
              <a:t>We need to increase this number to 2 km/1,000 inhabitants by 2030 to be on a 1.5 degrees C pathway. Progress will need to accelerate more than 10 times to meet this goal. Of course, building infrastructure will not guarantee people will use it, but it is a necessary condition, alongside other incentives for mode shift, to allow for better cycling access.</a:t>
            </a:r>
            <a:endParaRPr lang="en-US">
              <a:cs typeface="Calibri"/>
            </a:endParaRPr>
          </a:p>
          <a:p>
            <a:endParaRPr lang="en-US"/>
          </a:p>
          <a:p>
            <a:r>
              <a:rPr lang="en-US"/>
              <a:t>Bike use surged during the COVID-19 pandemic, and countries and cities can capitalize on that interest and prioritize cycling. European countries like Denmark, Germany and the Netherlands are world leaders in creating safe, convenient and accessible cycling conditions. Cities looking to expand cycling infrastructure can follow the example of Seville, Spain, where the local government expanded cycling infrastructure from 12 km of unconnected cycle paths in 2005 to 120 km of protected bike lanes in 2010. The expansion was coupled with a bike-sharing system, which helped boost the number of daily bike trips five-fold over three years. </a:t>
            </a:r>
            <a:endParaRPr lang="en-US">
              <a:cs typeface="Calibri"/>
            </a:endParaRPr>
          </a:p>
          <a:p>
            <a:endParaRPr lang="en-US"/>
          </a:p>
          <a:p>
            <a:r>
              <a:rPr lang="en-US"/>
              <a:t>Cities like Paris are setting bold aspirations for cyclability. Paris’s goals include making it possible to bike every street in the city and prioritizing pedestrians and cyclists over cars in the flow of traffic.</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18</a:t>
            </a:fld>
            <a:endParaRPr lang="en-US"/>
          </a:p>
        </p:txBody>
      </p:sp>
    </p:spTree>
    <p:extLst>
      <p:ext uri="{BB962C8B-B14F-4D97-AF65-F5344CB8AC3E}">
        <p14:creationId xmlns:p14="http://schemas.microsoft.com/office/powerpoint/2010/main" val="260398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Ivan Radic: https://www.flickr.com/photos/26344495@N05/50982074047/in/photolist-2kF7sqF-dkSxRo-2khiY7Q-V9x7Ci-JQy863-2m3LStP-NELhpd-NELgjh-2nnrdKR-6tAbvy-2kwENJc-2nnrdL2-eeXAqf-2hkfCi8-edGo8k-2hZeevF-oDUCp1-2jX8f2B-2n13aFj-2n4nkMH-2kUCDqx-23NwCcr-v2qfL3-B4SYSW-bwJmEy-9FUKfq-2nnjKR5-2nnq7eq-2nnsymJ-TSvDYu-2kA4s7m-2nnq1PF-2nnq7hb-2nnsyqX-dbY4zS-2n865C8-2kwwrxW-2nnsymy-2kA8CAZ-bbmnEM-2kD1JoH-QzEMQg-2nnjKM2-2nnq1RE-aEJj6s-Doyr4w-2nnrdLc-qLb7yE-2nnsytx-2nnsyqM</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19</a:t>
            </a:fld>
            <a:endParaRPr lang="en-US"/>
          </a:p>
        </p:txBody>
      </p:sp>
    </p:spTree>
    <p:extLst>
      <p:ext uri="{BB962C8B-B14F-4D97-AF65-F5344CB8AC3E}">
        <p14:creationId xmlns:p14="http://schemas.microsoft.com/office/powerpoint/2010/main" val="1567572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global share of electric vehicles (EVs) in passenger car sales has begun to take off, reaching almost 9% in 2021 — double its share from the year before.</a:t>
            </a:r>
            <a:r>
              <a:rPr lang="en-US" dirty="0"/>
              <a:t> </a:t>
            </a:r>
            <a:r>
              <a:rPr lang="en-US"/>
              <a:t>Passenger EVs are projected to displace close to a million barrels of oil per day by 2025.</a:t>
            </a:r>
            <a:endParaRPr lang="en-US">
              <a:cs typeface="Calibri" panose="020F0502020204030204"/>
            </a:endParaRPr>
          </a:p>
          <a:p>
            <a:endParaRPr lang="en-US"/>
          </a:p>
          <a:p>
            <a:r>
              <a:rPr lang="en-US"/>
              <a:t>Buses emitted about 6% of total CO2 emissions from transport in 2021. Switching to electric buses eliminates those emissions, as well as harmful tailpipe emissions such as fine particulate matter, black carbon and NO2. Buses are in the midst of an electrification revolution, and electric models comprised 44% of global bus sales in 2021. Global sales of zero emission buses have been dominated by demand from China over the last decade, with 97% of electric bus sales occurring there in 2019. </a:t>
            </a:r>
            <a:endParaRPr lang="en-US" dirty="0">
              <a:cs typeface="Calibri"/>
            </a:endParaRPr>
          </a:p>
          <a:p>
            <a:r>
              <a:rPr lang="en-US"/>
              <a:t> </a:t>
            </a:r>
            <a:endParaRPr lang="en-US">
              <a:cs typeface="Calibri"/>
            </a:endParaRPr>
          </a:p>
          <a:p>
            <a:r>
              <a:rPr lang="en-US"/>
              <a:t>There are signs of an uptick in demand from key European countries, including Germany, France, the U.K., and Spain, and in India, which as of July 2022 was finalizing a tender for more than 5,500 electric buses. However, such demand will need to grow considerably and extend to many other countries if the share of zero emission bus sales is to reach 60% by 2030 and meet the 1.5 degrees C goal. This must increase to 100% by 2050. </a:t>
            </a:r>
            <a:endParaRPr lang="en-US">
              <a:cs typeface="Calibri"/>
            </a:endParaRPr>
          </a:p>
          <a:p>
            <a:endParaRPr lang="en-US">
              <a:cs typeface="Calibri"/>
            </a:endParaRPr>
          </a:p>
          <a:p>
            <a:r>
              <a:rPr lang="en-US"/>
              <a:t>Because of recent fluctuations in sales shares, the rate of progress made in increasing the share of BEVs and FCEVs in bus sales needs to be more than 10 times faster than it has been the last five years to reach 60% by 2030. However, China has proven that rapid progress is possible for zero-carbon buses and has single-handedly brought the 2030 target within reach. </a:t>
            </a:r>
            <a:endParaRPr lang="en-US">
              <a:cs typeface="Calibri"/>
            </a:endParaRPr>
          </a:p>
          <a:p>
            <a:endParaRPr lang="en-US">
              <a:cs typeface="Calibri"/>
            </a:endParaRPr>
          </a:p>
          <a:p>
            <a:r>
              <a:rPr lang="en-US"/>
              <a:t>Other countries have the potential for that same exponential progress. Therefore, we have chosen to upgrade the indicator from “well off track,” where it would be based purely on the last five years, to “off track.”</a:t>
            </a:r>
            <a:endParaRPr lang="en-US">
              <a:cs typeface="Calibri"/>
            </a:endParaRPr>
          </a:p>
          <a:p>
            <a:r>
              <a:rPr lang="en-US"/>
              <a:t> </a:t>
            </a:r>
            <a:endParaRPr lang="en-US">
              <a:cs typeface="Calibri"/>
            </a:endParaRPr>
          </a:p>
          <a:p>
            <a:r>
              <a:rPr lang="en-US"/>
              <a:t>While the amount of public funding is not included in this metric, it is important that cities provide broader support to public transport systems, including rapid transit and bus services. Policies that address informal popular transport systems, such as minibuses, are also needed.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190708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Buses emitted about 6% of total CO2 emissions from transport in 2021. Switching to electric buses eliminates those emissions, as well as harmful tailpipe emissions such as fine particulate matter, black carbon and NO2. </a:t>
            </a:r>
            <a:endParaRPr lang="en-US">
              <a:cs typeface="Calibri"/>
            </a:endParaRPr>
          </a:p>
          <a:p>
            <a:endParaRPr lang="en-US"/>
          </a:p>
          <a:p>
            <a:r>
              <a:rPr lang="en-US"/>
              <a:t>Buses are in the midst of an electrification revolution, and electric models comprised 44% of global bus sales in 2021. Global sales of zero emission buses have been dominated by demand from China over the last decade, with 97% of electric bus sales occurring there in 2019.</a:t>
            </a:r>
            <a:endParaRPr lang="en-US">
              <a:cs typeface="Calibri"/>
            </a:endParaRPr>
          </a:p>
          <a:p>
            <a:endParaRPr lang="en-US"/>
          </a:p>
          <a:p>
            <a:r>
              <a:rPr lang="en-US"/>
              <a:t>There are signs of an uptick in demand from key European countries, including Germany, France, the U.K., and Spain, and in India, which as of July 2022 was finalizing a tender for more than 5,500 electric buses. However, such demand will need to grow considerably and extend to many other countries if the share of zero emission bus sales is to reach 60% by 2030 and meet the 1.5 degrees C goal. This must increase to 100% by 2050.</a:t>
            </a:r>
            <a:endParaRPr lang="en-US">
              <a:cs typeface="Calibri"/>
            </a:endParaRPr>
          </a:p>
          <a:p>
            <a:endParaRPr lang="en-US"/>
          </a:p>
          <a:p>
            <a:r>
              <a:rPr lang="en-US"/>
              <a:t>Because of recent fluctuations in sales shares, the rate of progress made in increasing the share of BEVs and FCEVs in bus sales needs to be more than 10 times faster than it has been the last five years to reach 60% by 2030. However, China has proven that rapid progress is possible</a:t>
            </a:r>
            <a:r>
              <a:rPr lang="en-US">
                <a:hlinkClick r:id="rId3"/>
              </a:rPr>
              <a:t> </a:t>
            </a:r>
            <a:r>
              <a:rPr lang="en-US"/>
              <a:t>for zero-carbon buses and has single-handedly brought the 2030 target within reach. </a:t>
            </a:r>
            <a:endParaRPr lang="en-US">
              <a:cs typeface="Calibri"/>
            </a:endParaRPr>
          </a:p>
          <a:p>
            <a:endParaRPr lang="en-US"/>
          </a:p>
          <a:p>
            <a:r>
              <a:rPr lang="en-US"/>
              <a:t>Other countries have the potential for that same exponential progress. Therefore, we have chosen to upgrade the indicator from “well off track,” where it would be based purely on the last five years, to “off track.”</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21</a:t>
            </a:fld>
            <a:endParaRPr lang="en-US"/>
          </a:p>
        </p:txBody>
      </p:sp>
    </p:spTree>
    <p:extLst>
      <p:ext uri="{BB962C8B-B14F-4D97-AF65-F5344CB8AC3E}">
        <p14:creationId xmlns:p14="http://schemas.microsoft.com/office/powerpoint/2010/main" val="295323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Buses emitted about 6% of total CO2 emissions from transport in 2021. Switching to electric buses eliminates those emissions, as well as harmful tailpipe emissions such as fine particulate matter, black carbon and NO2. </a:t>
            </a:r>
            <a:endParaRPr lang="en-US">
              <a:cs typeface="Calibri"/>
            </a:endParaRPr>
          </a:p>
          <a:p>
            <a:r>
              <a:rPr lang="en-US"/>
              <a:t> </a:t>
            </a:r>
            <a:endParaRPr lang="en-US">
              <a:cs typeface="Calibri"/>
            </a:endParaRPr>
          </a:p>
          <a:p>
            <a:r>
              <a:rPr lang="en-US"/>
              <a:t>Buses are in the midst of an electrification revolution, and electric models comprised 44% of global bus sales in 2021. Global sales of zero emission buses have been dominated by demand from China over the last decade, with 97% of electric bus sales occurring there in 2019.</a:t>
            </a:r>
            <a:endParaRPr lang="en-US">
              <a:cs typeface="Calibri"/>
            </a:endParaRPr>
          </a:p>
          <a:p>
            <a:r>
              <a:rPr lang="en-US"/>
              <a:t> </a:t>
            </a:r>
            <a:endParaRPr lang="en-US">
              <a:cs typeface="Calibri"/>
            </a:endParaRPr>
          </a:p>
          <a:p>
            <a:r>
              <a:rPr lang="en-US"/>
              <a:t>There are signs of an uptick in demand from key European countries, including Germany, France, the U.K., and Spain, and in India, which as of July 2022 was finalizing a tender for more than 5,500 electric buses. However, such demand will need to grow considerably and extend to many other countries if the share of zero emission bus sales is to reach 60% by 2030 and meet the 1.5 degrees C goal. This must increase to 100% by 2050. </a:t>
            </a:r>
          </a:p>
          <a:p>
            <a:r>
              <a:rPr lang="en-US"/>
              <a:t> </a:t>
            </a:r>
          </a:p>
          <a:p>
            <a:r>
              <a:rPr lang="en-US"/>
              <a:t>Because of recent fluctuations in sales shares, the rate of progress made in increasing the share of BEVs and FCEVs in bus sales needs to be more than 10 times faster than it has been the last five years to reach 60% by 2030. However, China has proven that rapid progress is possible for zero-carbon buses and has single-handedly brought the 2030 target within reach. </a:t>
            </a:r>
            <a:endParaRPr lang="en-US">
              <a:cs typeface="Calibri"/>
            </a:endParaRPr>
          </a:p>
          <a:p>
            <a:r>
              <a:rPr lang="en-US"/>
              <a:t> </a:t>
            </a:r>
            <a:endParaRPr lang="en-US">
              <a:cs typeface="Calibri"/>
            </a:endParaRPr>
          </a:p>
          <a:p>
            <a:r>
              <a:rPr lang="en-US"/>
              <a:t>Other countries have the potential for that same exponential progress. Therefore, we have chosen to upgrade the indicator from “well off track,” where it would be based purely on the last five years, to “off track.”</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402212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3094491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Tina Marie: </a:t>
            </a:r>
            <a:r>
              <a:rPr lang="en-US" dirty="0"/>
              <a:t>https://www.flickr.com/photos/skywhisperer/2287026763/in/photolist-4u6BnV-5GZZKz-qCHSe-Hz1vjj-fhmiKL-6g4kn5-nB9FKo-2v5bH-fDtUEH-ea3sBe-ea8y4C-hV5eaP-eR9J8J-vs5RGS-hV3DMM-hWw2c1-hV2SuK-4py1HB-hV5fux-wZBG9F-99p4HW-efgB6v-eQXmYD-7e6srd-wXi6AG-hV5xJo-hV3bmN-hV6dqt-BfzycZ-bprm3c-hV31oS-w3K1BX-w3AqAs-er2kBs-hV3CMk-xCqdHb-hV3NwR-KGsKGL-81mNXe-8qHe5T-qp7ow8-hV3FB1-bYecgY-u2ar8Z-hV3ovf-hV8o9K-scMkj4-hV4Ymk-hV4R8H-hV4Sc6</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23</a:t>
            </a:fld>
            <a:endParaRPr lang="en-US"/>
          </a:p>
        </p:txBody>
      </p:sp>
    </p:spTree>
    <p:extLst>
      <p:ext uri="{BB962C8B-B14F-4D97-AF65-F5344CB8AC3E}">
        <p14:creationId xmlns:p14="http://schemas.microsoft.com/office/powerpoint/2010/main" val="3104903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2019 Data</a:t>
            </a:r>
          </a:p>
        </p:txBody>
      </p:sp>
      <p:sp>
        <p:nvSpPr>
          <p:cNvPr id="4" name="Slide Number Placeholder 3"/>
          <p:cNvSpPr>
            <a:spLocks noGrp="1"/>
          </p:cNvSpPr>
          <p:nvPr>
            <p:ph type="sldNum" sz="quarter" idx="5"/>
          </p:nvPr>
        </p:nvSpPr>
        <p:spPr/>
        <p:txBody>
          <a:bodyPr/>
          <a:lstStyle/>
          <a:p>
            <a:fld id="{004C836E-2CE9-3944-A5AC-3E8E3096BCD8}" type="slidenum">
              <a:rPr lang="en-US" smtClean="0"/>
              <a:t>24</a:t>
            </a:fld>
            <a:endParaRPr lang="en-US"/>
          </a:p>
        </p:txBody>
      </p:sp>
    </p:spTree>
    <p:extLst>
      <p:ext uri="{BB962C8B-B14F-4D97-AF65-F5344CB8AC3E}">
        <p14:creationId xmlns:p14="http://schemas.microsoft.com/office/powerpoint/2010/main" val="3269040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cs typeface="Calibri" panose="020F0502020204030204"/>
              </a:rPr>
              <a:t>These company commitments include </a:t>
            </a:r>
            <a:r>
              <a:rPr lang="en-US"/>
              <a:t>research, advocacy, funding and other mechanisms. </a:t>
            </a:r>
            <a:endParaRPr lang="en-US" u="sng">
              <a:cs typeface="Calibri" panose="020F0502020204030204"/>
            </a:endParaRPr>
          </a:p>
          <a:p>
            <a:endParaRPr lang="en-US">
              <a:cs typeface="Calibri" panose="020F0502020204030204"/>
            </a:endParaRPr>
          </a:p>
          <a:p>
            <a:r>
              <a:rPr lang="en-US"/>
              <a:t>The share of sustainable aviation fuels (SAF) — including fuels made from biomass, alcohol or electricity — in the global aviation fuel supply was less than 0.1% in 2020, the only historical data point currently available. If overall jet fuel demand rises with expected passenger growth in the coming decades, the absolute amount of SAF produced must also increase just to maintain share levels.</a:t>
            </a:r>
            <a:endParaRPr lang="en-US">
              <a:cs typeface="Calibri"/>
            </a:endParaRPr>
          </a:p>
          <a:p>
            <a:endParaRPr lang="en-US"/>
          </a:p>
          <a:p>
            <a:r>
              <a:rPr lang="en-US"/>
              <a:t>To stay on track for a 1.5 degree C scenario, the share of SAF needs to reach 13–18% in 2030 and 78-100% in 2050. There are signs that SAF supply and use are beginning to grow, and airlines have secured purchase agreements for 21 million metric tons of SAF, with delivery timelines ranging from six months to 20 years. About 70% of the 21 million metric tons were agreed to in 2021 or 2022. Additionally, companies with large aviation footprints are working with airlines to purchase SAF (see, for example, Deloitte and Microsoft). </a:t>
            </a:r>
            <a:endParaRPr lang="en-US">
              <a:cs typeface="Calibri"/>
            </a:endParaRPr>
          </a:p>
          <a:p>
            <a:endParaRPr lang="en-US"/>
          </a:p>
          <a:p>
            <a:r>
              <a:rPr lang="en-US"/>
              <a:t>SAF deployment is likely to follow an S-curve and the technology is in the emergence stage of adoption. If we begin to see more promising developments pick up, in addition to blending mandates like the European Union’s </a:t>
            </a:r>
            <a:r>
              <a:rPr lang="en-US" err="1"/>
              <a:t>ReFuel</a:t>
            </a:r>
            <a:r>
              <a:rPr lang="en-US"/>
              <a:t> EU proposal, the share of SAF in the global aviation fuel supply could begin to increase exponentially.</a:t>
            </a:r>
            <a:endParaRPr lang="en-US">
              <a:cs typeface="Calibri"/>
            </a:endParaRPr>
          </a:p>
          <a:p>
            <a:endParaRPr lang="en-US">
              <a:cs typeface="Calibri"/>
            </a:endParaRPr>
          </a:p>
          <a:p>
            <a:r>
              <a:rPr lang="en-US" i="1"/>
              <a:t>A coalition of 71 companies across the aviation supply chain is supporting the acceleration of SAFs through building the knowledge base for SAFs, advocating for supportive policy, and identifying new funding streams for development and deployment. </a:t>
            </a:r>
            <a:endParaRPr lang="en-US"/>
          </a:p>
          <a:p>
            <a:endParaRPr lang="en-US"/>
          </a:p>
          <a:p>
            <a:r>
              <a:rPr lang="en-US"/>
              <a:t>A key step in developing sustainable aviation fuels (SAFs) is proving to producers that demand for the fuel exists: it unlocks financing, draws more players to the field, and, ultimately, ensures that the fuel makes it into real-world use. The supply of aviation fuels typically comes from petroleum producers and refiners, and the SAFs that exist currently come from specialized producers and refiners as well. Demand for fuels typically comes from airlines and airports, but logistics companies also participate.</a:t>
            </a:r>
            <a:endParaRPr lang="en-US">
              <a:cs typeface="Calibri"/>
            </a:endParaRPr>
          </a:p>
          <a:p>
            <a:endParaRPr lang="en-US"/>
          </a:p>
          <a:p>
            <a:r>
              <a:rPr lang="en-US"/>
              <a:t>The most straightforward way to understand the state of demand for SAFs is to measure the number of companies committed to procuring these fuels for their planes. As of 2020, 71 companies were members of the Clean Skies for Tomorrow coalition. These companies include producers such as Shell and </a:t>
            </a:r>
            <a:r>
              <a:rPr lang="en-US" err="1"/>
              <a:t>SkyNRG</a:t>
            </a:r>
            <a:r>
              <a:rPr lang="en-US"/>
              <a:t>, airplane manufacturers such as Boeing, airport owners such as Dubai Airports and Corporación América Airports, airlines such as Lufthansa and Southwest, government agencies such as the Indian Renewable Energy Development Agency, and funders such as BlackRock and the Indian National Bank for Agriculture and Rural Development. </a:t>
            </a:r>
          </a:p>
          <a:p>
            <a:endParaRPr lang="en-US"/>
          </a:p>
          <a:p>
            <a:r>
              <a:rPr lang="en-US"/>
              <a:t>Because SAFs are nascent, demand is low, but it is reasonable to expect that it will increase as more options emerge. This indicator is a proxy for the broader private sector commitment to decarbonize aviation, for which there is no publicly available data.</a:t>
            </a:r>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25</a:t>
            </a:fld>
            <a:endParaRPr lang="en-US"/>
          </a:p>
        </p:txBody>
      </p:sp>
    </p:spTree>
    <p:extLst>
      <p:ext uri="{BB962C8B-B14F-4D97-AF65-F5344CB8AC3E}">
        <p14:creationId xmlns:p14="http://schemas.microsoft.com/office/powerpoint/2010/main" val="806103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Though these ships are still in development, we are seeing signals that demand will exist for vessels that won’t emit carbon dioxide when they hit the market. </a:t>
            </a:r>
            <a:endParaRPr lang="en-US">
              <a:cs typeface="Calibri"/>
            </a:endParaRPr>
          </a:p>
          <a:p>
            <a:endParaRPr lang="en-US"/>
          </a:p>
          <a:p>
            <a:r>
              <a:rPr lang="en-US"/>
              <a:t>Zero-emission fuels (ZEF) for shipping include synthetic carbon-based fuels made from green hydrogen and captured carbon dioxide (CO2), such as e-methanol and Fischer-</a:t>
            </a:r>
            <a:r>
              <a:rPr lang="en-US" err="1"/>
              <a:t>Tropsch</a:t>
            </a:r>
            <a:r>
              <a:rPr lang="en-US"/>
              <a:t> Liquids, and direct use of green hydrogen and ammonia. Zero-emission fuels have not yet entered the maritime shipping fuel supply. </a:t>
            </a:r>
            <a:endParaRPr lang="en-US">
              <a:cs typeface="Calibri"/>
            </a:endParaRPr>
          </a:p>
          <a:p>
            <a:endParaRPr lang="en-US"/>
          </a:p>
          <a:p>
            <a:r>
              <a:rPr lang="en-US"/>
              <a:t>Scenarios aligned with a 1.5 degrees C pathway suggest that 5–17% of fuel used in maritime shipping will need to be zero-emission by 2030 and 84–93% of fuel by 2050. These fuels have not yet entered the market, but they are being tested and piloted for deployment in the near future.</a:t>
            </a:r>
            <a:br>
              <a:rPr lang="en-US">
                <a:cs typeface="+mn-lt"/>
              </a:rPr>
            </a:br>
            <a:br>
              <a:rPr lang="en-US">
                <a:cs typeface="+mn-lt"/>
              </a:rPr>
            </a:br>
            <a:r>
              <a:rPr lang="en-US"/>
              <a:t>As of the beginning of 2022, there were over 200 pilot and demonstration projects to develop zero-emission shipping fuels. Given the lack of deployment but the signs of progress, we have categorized this indicator as going in the right direction but “well off track.” ZEF deployment is likely to follow an S-curve and the technology is in the emergence stage of adoption, so if the projects in development move to market and the policy levers are aligned, we may see quick growth in the uptake of these fuels.</a:t>
            </a:r>
            <a:endParaRPr lang="en-US">
              <a:cs typeface="Calibri"/>
            </a:endParaRPr>
          </a:p>
          <a:p>
            <a:endParaRPr lang="en-US"/>
          </a:p>
          <a:p>
            <a:r>
              <a:rPr lang="en-US"/>
              <a:t>Battery electric options are also in development for short-distance maritime shipping and travel, but are not included in this indicator. Biofuels such as </a:t>
            </a:r>
            <a:r>
              <a:rPr lang="en-US" err="1"/>
              <a:t>biomethanol</a:t>
            </a:r>
            <a:r>
              <a:rPr lang="en-US"/>
              <a:t> may provide some CO2 reductions compared to traditional heavy fuel oil or marine diesel oil, but they do not meet the definition of zero-emissions fuels.</a:t>
            </a:r>
            <a:endParaRPr lang="en-US">
              <a:cs typeface="Calibri"/>
            </a:endParaRPr>
          </a:p>
          <a:p>
            <a:endParaRPr lang="en-US">
              <a:cs typeface="Calibri"/>
            </a:endParaRPr>
          </a:p>
          <a:p>
            <a:endParaRPr lang="en-US"/>
          </a:p>
          <a:p>
            <a:r>
              <a:rPr lang="en-US"/>
              <a:t>Using zero-emission fuels in combustion engine ships will help lower emissions. So will developing new ship designs that allow for the use of 100% zero-emission fuels, electricity with batteries, green hydrogen, or other zero-emission solutions. </a:t>
            </a:r>
          </a:p>
          <a:p>
            <a:endParaRPr lang="en-US"/>
          </a:p>
          <a:p>
            <a:r>
              <a:rPr lang="en-US"/>
              <a:t>The most straightforward way to understand the state of demand for zero-emission ships is to measure the number of companies committed to procuring these vessels for use in their shipping activities. In 2021, 237 companies across the maritime shipping value chain signed onto the Call to Action for Shipping Decarbonization, which called on world leaders to commit to decarbonizing shipping and provide funding and policy support along the way. As of the end of 2021, 63 of those 237 companies had signed deals to procure zero-emission ships. </a:t>
            </a:r>
          </a:p>
          <a:p>
            <a:endParaRPr lang="en-US"/>
          </a:p>
          <a:p>
            <a:r>
              <a:rPr lang="en-US"/>
              <a:t>Because the zero-emission fuels that these ships will use are nascent, demand is low, but it is reasonable to expect that it will increase as more options emerge. Zero-emission ships are currently in the concept stage and are expected to be commercialized in the 2030s. It is likely that these commitments will provide certainty to manufacturers that demand exists, and as more options emerge and shipping companies understand that the technology is ready, it is reasonable to expect that commitments will increase. The number of signatories to the Call to Action is a proxy for the broader private sector commitment to procure zero-emission ships, for which there is no comprehensive, publicly available data.</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26</a:t>
            </a:fld>
            <a:endParaRPr lang="en-US"/>
          </a:p>
        </p:txBody>
      </p:sp>
    </p:spTree>
    <p:extLst>
      <p:ext uri="{BB962C8B-B14F-4D97-AF65-F5344CB8AC3E}">
        <p14:creationId xmlns:p14="http://schemas.microsoft.com/office/powerpoint/2010/main" val="32453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28</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EBBE77-BD11-4F95-9A43-752D5283F521}" type="slidenum">
              <a:rPr lang="en-US" smtClean="0"/>
              <a:t>32</a:t>
            </a:fld>
            <a:endParaRPr lang="en-US"/>
          </a:p>
        </p:txBody>
      </p:sp>
    </p:spTree>
    <p:extLst>
      <p:ext uri="{BB962C8B-B14F-4D97-AF65-F5344CB8AC3E}">
        <p14:creationId xmlns:p14="http://schemas.microsoft.com/office/powerpoint/2010/main" val="395319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Guarantee reliable access to safe and modern mobility</a:t>
            </a:r>
            <a:endParaRPr lang="en-US"/>
          </a:p>
          <a:p>
            <a:r>
              <a:rPr lang="en-US"/>
              <a:t>All people deserve access to safe transport and mobility options. It is important that the transition of the world’s energy systems to decarbonized travel modes is accomplished equitably in a way that provides opportunity for everyone</a:t>
            </a:r>
            <a:r>
              <a:rPr lang="en-US">
                <a:effectLst/>
              </a:rPr>
              <a:t>.</a:t>
            </a:r>
            <a:endParaRPr lang="en-US">
              <a:cs typeface="Calibri"/>
            </a:endParaRPr>
          </a:p>
          <a:p>
            <a:r>
              <a:rPr lang="en-US" b="1"/>
              <a:t>Reduce avoidable vehicle and air travel</a:t>
            </a:r>
            <a:endParaRPr lang="en-US"/>
          </a:p>
          <a:p>
            <a:r>
              <a:rPr lang="en-US"/>
              <a:t>The most cost-effective means of reducing transport emissions is to avoid the need for motorized travel</a:t>
            </a:r>
            <a:r>
              <a:rPr lang="en-US" u="none" strike="noStrike">
                <a:effectLst/>
              </a:rPr>
              <a:t>, </a:t>
            </a:r>
            <a:r>
              <a:rPr lang="en-US"/>
              <a:t>utilizing city planning to bring opportunities closer to residents </a:t>
            </a:r>
            <a:r>
              <a:rPr lang="en-US" u="none" strike="noStrike">
                <a:effectLst/>
              </a:rPr>
              <a:t>and </a:t>
            </a:r>
            <a:r>
              <a:rPr lang="en-US"/>
              <a:t>encouraging less carbon-intensive modes of movement, such as public transport, walking and cycling</a:t>
            </a:r>
            <a:r>
              <a:rPr lang="en-US">
                <a:effectLst/>
              </a:rPr>
              <a:t>.</a:t>
            </a:r>
            <a:endParaRPr lang="en-US">
              <a:cs typeface="Calibri"/>
            </a:endParaRPr>
          </a:p>
          <a:p>
            <a:r>
              <a:rPr lang="en-US" b="1"/>
              <a:t>Shift to public, shared and non-motorized transport</a:t>
            </a:r>
            <a:endParaRPr lang="en-US"/>
          </a:p>
          <a:p>
            <a:r>
              <a:rPr lang="en-US"/>
              <a:t>Achieving a sustainable, low-carbon transport system will require a comprehensive approach: avoiding unnecessary trips, shifting travel to more sustainable modes, improving transport technology and increasing access to jobs and opportunities.</a:t>
            </a:r>
            <a:endParaRPr lang="en-US">
              <a:cs typeface="Calibri"/>
            </a:endParaRPr>
          </a:p>
          <a:p>
            <a:r>
              <a:rPr lang="en-US" b="1"/>
              <a:t>Transition to zero-carbon cars and trucks</a:t>
            </a:r>
            <a:endParaRPr lang="en-US"/>
          </a:p>
          <a:p>
            <a:r>
              <a:rPr lang="en-US"/>
              <a:t>Global greenhouse gas emissions from passenger cars, trucks and buses made up almost three-quarters of total transport emissions in 2020, underlining the importance of a rapid transition away from fossil-fuel-powered vehicles.</a:t>
            </a:r>
            <a:endParaRPr lang="en-US">
              <a:cs typeface="Calibri"/>
            </a:endParaRPr>
          </a:p>
          <a:p>
            <a:r>
              <a:rPr lang="en-US" b="1"/>
              <a:t>Transition to zero-carbon shipping and aviation</a:t>
            </a:r>
            <a:endParaRPr lang="en-US"/>
          </a:p>
          <a:p>
            <a:r>
              <a:rPr lang="en-US"/>
              <a:t>Although both shipping and aviation are seen as “hard-to-decarbonize,” both sectors </a:t>
            </a:r>
            <a:r>
              <a:rPr lang="en-US">
                <a:effectLst/>
              </a:rPr>
              <a:t>have </a:t>
            </a:r>
            <a:r>
              <a:rPr lang="en-US"/>
              <a:t>pathways to a greener future</a:t>
            </a:r>
            <a:r>
              <a:rPr lang="en-US">
                <a:effectLst/>
              </a:rPr>
              <a:t>. </a:t>
            </a:r>
            <a:r>
              <a:rPr lang="en-US"/>
              <a:t>Decarbonizing shipping and aviation will require a combination </a:t>
            </a:r>
            <a:r>
              <a:rPr lang="en-US">
                <a:effectLst/>
              </a:rPr>
              <a:t>of </a:t>
            </a:r>
            <a:r>
              <a:rPr lang="en-US"/>
              <a:t>technological solutions, such as zero-emission fuels and batteries</a:t>
            </a:r>
            <a:r>
              <a:rPr lang="en-US">
                <a:effectLst/>
              </a:rPr>
              <a:t>, </a:t>
            </a:r>
            <a:r>
              <a:rPr lang="en-US"/>
              <a:t>alongside operational and efficiency improvements</a:t>
            </a:r>
            <a:endParaRPr lang="en-US">
              <a:cs typeface="Calibri"/>
            </a:endParaRPr>
          </a:p>
          <a:p>
            <a:endParaRPr lang="en-US" b="1">
              <a:solidFill>
                <a:srgbClr val="A5A5A5"/>
              </a:solidFill>
              <a:latin typeface="Poppins"/>
              <a:cs typeface="Poppins"/>
            </a:endParaRPr>
          </a:p>
          <a:p>
            <a:endParaRPr lang="en-US">
              <a:cs typeface="Calibri"/>
            </a:endParaRPr>
          </a:p>
          <a:p>
            <a:endParaRPr lang="en-US">
              <a:cs typeface="Calibri"/>
            </a:endParaRPr>
          </a:p>
          <a:p>
            <a:r>
              <a:rPr lang="en-US">
                <a:cs typeface="Calibri"/>
              </a:rPr>
              <a:t>Photo by William </a:t>
            </a:r>
            <a:r>
              <a:rPr lang="en-US" err="1">
                <a:cs typeface="Calibri"/>
              </a:rPr>
              <a:t>William</a:t>
            </a:r>
            <a:r>
              <a:rPr lang="en-US">
                <a:cs typeface="Calibri"/>
              </a:rPr>
              <a:t>: </a:t>
            </a:r>
            <a:r>
              <a:rPr lang="en-US"/>
              <a:t>https://unsplash.com/photos/NndKt2kF1L4</a:t>
            </a: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288133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9</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Jiri Rezac / Climate Group: https://www.flickr.com/photos/theclimategroup/9314327704/in/album-72157634692605328/</a:t>
            </a: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2021, the United Nations set a target to halve the number of deaths and injuries from road traffic accidents by 2030. In 2019, this totaled about 17 deaths per 100,000 people. Recent progress needs to accelerate by more than 10x to meet the 2030 goal.</a:t>
            </a:r>
          </a:p>
          <a:p>
            <a:endParaRPr lang="en-US">
              <a:cs typeface="Calibri"/>
            </a:endParaRPr>
          </a:p>
          <a:p>
            <a:r>
              <a:rPr lang="en-US"/>
              <a:t>Heavy reliance on road transport and interaction between vehicles and cyclists or pedestrians brings the danger of road fatalities. </a:t>
            </a:r>
          </a:p>
          <a:p>
            <a:r>
              <a:rPr lang="en-US"/>
              <a:t> </a:t>
            </a:r>
            <a:endParaRPr lang="en-US">
              <a:cs typeface="Calibri"/>
            </a:endParaRPr>
          </a:p>
          <a:p>
            <a:r>
              <a:rPr lang="en-US"/>
              <a:t>Annual global road fatalities were about 19 per 100,000 people from 2000–2003 and declined to 16.7 per 100,000 people in 2019 (the most recent year of data). The number includes pedestrian, cyclist, motor vehicle and other road injuries, with pedestrian and cyclist fatalities accounting for nearly half of the total. It has been shown that communities of color and lower-income communities are disproportionately affected by pedestrian fatalities. </a:t>
            </a:r>
            <a:endParaRPr lang="en-US">
              <a:cs typeface="Calibri"/>
            </a:endParaRPr>
          </a:p>
          <a:p>
            <a:r>
              <a:rPr lang="en-US"/>
              <a:t> </a:t>
            </a:r>
            <a:endParaRPr lang="en-US">
              <a:cs typeface="Calibri"/>
            </a:endParaRPr>
          </a:p>
          <a:p>
            <a:r>
              <a:rPr lang="en-US"/>
              <a:t> </a:t>
            </a:r>
            <a:endParaRPr lang="en-US">
              <a:cs typeface="Calibri"/>
            </a:endParaRPr>
          </a:p>
          <a:p>
            <a:r>
              <a:rPr lang="en-US"/>
              <a:t> </a:t>
            </a:r>
            <a:endParaRPr lang="en-US">
              <a:cs typeface="Calibri"/>
            </a:endParaRPr>
          </a:p>
          <a:p>
            <a:r>
              <a:rPr lang="en-US"/>
              <a:t>In 2015, SDG 3.6 called for halving the number of global deaths and injuries from road traffic accidents between 2010 and 2020, but this goal was not reached. The number of fatalities per 100,000 people only fell about 8 percent from 2010 to 2019. In 2021, a renewed effort began to halve deaths from road accidents from 2021 levels by 2030. Recent progress needs to accelerate by more than 10x to meet the 2030 goal.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2540122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Only 52% of the global urban population has safe and convenient access to public transport.</a:t>
            </a:r>
          </a:p>
          <a:p>
            <a:endParaRPr lang="en-US"/>
          </a:p>
          <a:p>
            <a:r>
              <a:rPr lang="en-US"/>
              <a:t>The proportion of the global urban population with safe and convenient access to public transport has stagnated at about 50% since 2018, reaching 52% in 2020. Access is lowest across Africa and west and central Asia, and highest in Australia, New Zealand, Europe and North America.</a:t>
            </a:r>
            <a:endParaRPr lang="en-US">
              <a:ea typeface="Calibri"/>
              <a:cs typeface="Calibri"/>
            </a:endParaRPr>
          </a:p>
          <a:p>
            <a:endParaRPr lang="en-US"/>
          </a:p>
          <a:p>
            <a:r>
              <a:rPr lang="en-US"/>
              <a:t>Low access to public transport means a higher reliance on lower-capacity, high-carbon modes of travel, including fossil fuel-powered cars or two- and three-wheelers. This means more air pollution and greenhouse gas (GHG) emissions, especially if stringent standards are not in place to control pollution.</a:t>
            </a:r>
            <a:endParaRPr lang="en-US">
              <a:cs typeface="Calibri" panose="020F0502020204030204"/>
            </a:endParaRPr>
          </a:p>
          <a:p>
            <a:endParaRPr lang="en-US"/>
          </a:p>
          <a:p>
            <a:r>
              <a:rPr lang="en-US"/>
              <a:t>Access to public transportation was impeded at the height of the COVID-19 pandemic, with lockdowns and labor shortages closing transit systems. While many public transport providers have seen ridership climb back, others are experiencing prolonged ridership reductions. At present, it’s unclear how changing mobility patterns and travel behaviors will continue to impact public transport, and what changes in system planning will be needed to adapt.</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12</a:t>
            </a:fld>
            <a:endParaRPr lang="en-US"/>
          </a:p>
        </p:txBody>
      </p:sp>
    </p:spTree>
    <p:extLst>
      <p:ext uri="{BB962C8B-B14F-4D97-AF65-F5344CB8AC3E}">
        <p14:creationId xmlns:p14="http://schemas.microsoft.com/office/powerpoint/2010/main" val="2046232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649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C1C53"/>
        </a:solidFill>
        <a:effectLst/>
      </p:bgPr>
    </p:bg>
    <p:spTree>
      <p:nvGrpSpPr>
        <p:cNvPr id="1" name=""/>
        <p:cNvGrpSpPr/>
        <p:nvPr/>
      </p:nvGrpSpPr>
      <p:grpSpPr>
        <a:xfrm>
          <a:off x="0" y="0"/>
          <a:ext cx="0" cy="0"/>
          <a:chOff x="0" y="0"/>
          <a:chExt cx="0" cy="0"/>
        </a:xfrm>
      </p:grpSpPr>
      <p:pic>
        <p:nvPicPr>
          <p:cNvPr id="3" name="Picture 2" descr="A black background with white letters&#10;&#10;Description automatically generated">
            <a:extLst>
              <a:ext uri="{FF2B5EF4-FFF2-40B4-BE49-F238E27FC236}">
                <a16:creationId xmlns:a16="http://schemas.microsoft.com/office/drawing/2014/main" id="{3A3366EE-7E7F-F95E-F825-C17B1B1482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036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D7109A8F-5131-19FA-2BD9-2B4524BDCDD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4F09F949-4F12-D968-2158-5EF2676608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BF1118C4-6CE4-A806-8F9B-DF2A157D46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letters&#10;&#10;Description automatically generated">
            <a:extLst>
              <a:ext uri="{FF2B5EF4-FFF2-40B4-BE49-F238E27FC236}">
                <a16:creationId xmlns:a16="http://schemas.microsoft.com/office/drawing/2014/main" id="{1AECB686-2DC0-E218-E5FF-A3241DB5AC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448ED251-1964-209D-BF67-38D42B5DD3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6960E69-5606-1A6F-40BD-D98FD03B95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8DEBD13-7AD5-A1A1-88CB-6AF1D7D7F9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F40BD6A-7434-29F6-E6DA-AB213821C8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FD0DDCB-91B0-C486-56DD-B7839D6596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DB50C40-E806-DD90-9217-AEAD33EAC7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155C9B9-4335-9804-2179-434884BB42B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2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8" name="Picture 7">
            <a:extLst>
              <a:ext uri="{FF2B5EF4-FFF2-40B4-BE49-F238E27FC236}">
                <a16:creationId xmlns:a16="http://schemas.microsoft.com/office/drawing/2014/main" id="{1180B11E-6311-4DD7-DA4A-FAFC448CD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4CDED1-2788-5010-594F-C0B6839917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0F2BB2C2-37AB-FB0E-655B-0F663D92F9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6C1D22-A2F5-B626-7171-318E555B7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solidFill>
                  <a:srgbClr val="0C1C53"/>
                </a:solidFill>
              </a:defRPr>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3FC38399-8134-F882-72B7-0945A29C41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BAE685-1D4E-0055-67AD-A0C49A8FD17D}"/>
              </a:ext>
            </a:extLst>
          </p:cNvPr>
          <p:cNvSpPr/>
          <p:nvPr userDrawn="1"/>
        </p:nvSpPr>
        <p:spPr>
          <a:xfrm>
            <a:off x="0" y="372826"/>
            <a:ext cx="350982" cy="1237313"/>
          </a:xfrm>
          <a:prstGeom prst="rect">
            <a:avLst/>
          </a:prstGeom>
          <a:solidFill>
            <a:srgbClr val="AA75D3"/>
          </a:solidFill>
          <a:ln>
            <a:solidFill>
              <a:srgbClr val="AA7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rgbClr val="AA75D3"/>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6" name="Picture 5">
            <a:extLst>
              <a:ext uri="{FF2B5EF4-FFF2-40B4-BE49-F238E27FC236}">
                <a16:creationId xmlns:a16="http://schemas.microsoft.com/office/drawing/2014/main" id="{2D8B5B65-3257-13F5-58DE-0A65FC2FB2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solidFill>
                  <a:srgbClr val="0C1C53"/>
                </a:solidFill>
              </a:defRPr>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9604CDB-0732-0197-D276-CA0A37F78A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6191733-7EB5-A481-5A9F-45718EC83D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D5711E-31E5-C949-AF62-0E66E5CBB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CCAFE532-D0B1-F0D0-FEF9-D151DD94E9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8" name="Picture 7">
            <a:extLst>
              <a:ext uri="{FF2B5EF4-FFF2-40B4-BE49-F238E27FC236}">
                <a16:creationId xmlns:a16="http://schemas.microsoft.com/office/drawing/2014/main" id="{979DB6E8-470F-C487-BA6A-54E36D549C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3DAB2068-6E21-3D2A-B172-FA7C09A03B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195637FE-AF98-6248-C475-2F3673E456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99B44669-0FD4-E76E-C8E0-F357E3627E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5B633DCC-11F1-3018-F5B2-96F6996740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EBB9FCC7-DD88-5987-3ACA-E9C91D92A9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6C1D0710-DC78-BD56-63AD-80EDDC22FB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547B04BB-A2F1-DA7C-EAE7-026A378AD7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07B87C8-16B1-8CAD-1354-ED0CE1A54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963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691F707-8F3A-0ACA-F915-68C589FEBF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9426BC75-3CAE-5E42-A6B4-5F6AC6EBF11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8B2479CD-24DE-30B6-1580-D67A97C642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3" name="Slide Number Placeholder 5">
            <a:extLst>
              <a:ext uri="{FF2B5EF4-FFF2-40B4-BE49-F238E27FC236}">
                <a16:creationId xmlns:a16="http://schemas.microsoft.com/office/drawing/2014/main" id="{934962AE-5558-02E2-C8FA-EAB9AEAE7EC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316B15D-B9DC-6790-C779-56E44C2B10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05A5D240-AC8A-B3A2-9A4D-B34F835F2D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09" r:id="rId5"/>
    <p:sldLayoutId id="2147483779" r:id="rId6"/>
    <p:sldLayoutId id="2147483780" r:id="rId7"/>
    <p:sldLayoutId id="2147483781" r:id="rId8"/>
    <p:sldLayoutId id="2147483810" r:id="rId9"/>
    <p:sldLayoutId id="2147483782" r:id="rId10"/>
    <p:sldLayoutId id="2147483740" r:id="rId11"/>
    <p:sldLayoutId id="2147483649" r:id="rId12"/>
    <p:sldLayoutId id="2147483672" r:id="rId13"/>
    <p:sldLayoutId id="2147483673" r:id="rId14"/>
    <p:sldLayoutId id="2147483741" r:id="rId15"/>
    <p:sldLayoutId id="2147483696" r:id="rId16"/>
    <p:sldLayoutId id="2147483708"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84" r:id="rId36"/>
    <p:sldLayoutId id="2147483811" r:id="rId37"/>
    <p:sldLayoutId id="2147483785" r:id="rId38"/>
    <p:sldLayoutId id="2147483786" r:id="rId39"/>
    <p:sldLayoutId id="2147483812" r:id="rId40"/>
    <p:sldLayoutId id="2147483813" r:id="rId41"/>
    <p:sldLayoutId id="2147483787" r:id="rId42"/>
    <p:sldLayoutId id="2147483788" r:id="rId43"/>
    <p:sldLayoutId id="2147483789" r:id="rId44"/>
    <p:sldLayoutId id="2147483790" r:id="rId45"/>
    <p:sldLayoutId id="2147483791" r:id="rId46"/>
    <p:sldLayoutId id="2147483814" r:id="rId47"/>
    <p:sldLayoutId id="2147483792" r:id="rId48"/>
    <p:sldLayoutId id="2147483793" r:id="rId49"/>
    <p:sldLayoutId id="2147483794" r:id="rId50"/>
    <p:sldLayoutId id="2147483815" r:id="rId51"/>
    <p:sldLayoutId id="2147483795" r:id="rId52"/>
    <p:sldLayoutId id="2147483796" r:id="rId53"/>
    <p:sldLayoutId id="2147483797" r:id="rId54"/>
    <p:sldLayoutId id="2147483816" r:id="rId55"/>
    <p:sldLayoutId id="2147483817" r:id="rId56"/>
    <p:sldLayoutId id="2147483818" r:id="rId57"/>
    <p:sldLayoutId id="2147483819" r:id="rId58"/>
    <p:sldLayoutId id="2147483820" r:id="rId59"/>
    <p:sldLayoutId id="2147483821" r:id="rId60"/>
    <p:sldLayoutId id="2147483798" r:id="rId61"/>
    <p:sldLayoutId id="2147483799" r:id="rId62"/>
    <p:sldLayoutId id="2147483800" r:id="rId63"/>
    <p:sldLayoutId id="2147483801" r:id="rId64"/>
    <p:sldLayoutId id="2147483709" r:id="rId65"/>
    <p:sldLayoutId id="2147483742" r:id="rId66"/>
    <p:sldLayoutId id="2147483710" r:id="rId67"/>
    <p:sldLayoutId id="2147483665" r:id="rId68"/>
    <p:sldLayoutId id="2147483823" r:id="rId69"/>
    <p:sldLayoutId id="2147483743" r:id="rId70"/>
    <p:sldLayoutId id="2147483744" r:id="rId71"/>
    <p:sldLayoutId id="2147483656" r:id="rId72"/>
    <p:sldLayoutId id="2147483660" r:id="rId73"/>
    <p:sldLayoutId id="2147483663" r:id="rId74"/>
    <p:sldLayoutId id="2147483674" r:id="rId75"/>
    <p:sldLayoutId id="2147483675" r:id="rId76"/>
    <p:sldLayoutId id="2147483745" r:id="rId77"/>
    <p:sldLayoutId id="2147483650" r:id="rId78"/>
    <p:sldLayoutId id="2147483662" r:id="rId79"/>
    <p:sldLayoutId id="2147483670" r:id="rId80"/>
    <p:sldLayoutId id="2147483746" r:id="rId81"/>
    <p:sldLayoutId id="2147483671" r:id="rId82"/>
    <p:sldLayoutId id="2147483661" r:id="rId83"/>
    <p:sldLayoutId id="2147483652" r:id="rId84"/>
    <p:sldLayoutId id="2147483747" r:id="rId85"/>
    <p:sldLayoutId id="2147483748" r:id="rId86"/>
    <p:sldLayoutId id="2147483749" r:id="rId87"/>
    <p:sldLayoutId id="2147483750" r:id="rId88"/>
    <p:sldLayoutId id="2147483753" r:id="rId89"/>
    <p:sldLayoutId id="2147483776" r:id="rId90"/>
    <p:sldLayoutId id="2147483777" r:id="rId91"/>
    <p:sldLayoutId id="2147483802" r:id="rId92"/>
    <p:sldLayoutId id="2147483803" r:id="rId93"/>
    <p:sldLayoutId id="2147483751" r:id="rId94"/>
    <p:sldLayoutId id="2147483752" r:id="rId95"/>
    <p:sldLayoutId id="2147483666" r:id="rId96"/>
    <p:sldLayoutId id="2147483667" r:id="rId97"/>
    <p:sldLayoutId id="2147483668" r:id="rId98"/>
    <p:sldLayoutId id="2147483664" r:id="rId99"/>
    <p:sldLayoutId id="2147483808" r:id="rId100"/>
    <p:sldLayoutId id="2147483822" r:id="rId101"/>
    <p:sldLayoutId id="2147483669" r:id="rId102"/>
    <p:sldLayoutId id="2147483711" r:id="rId103"/>
    <p:sldLayoutId id="2147483697" r:id="rId104"/>
    <p:sldLayoutId id="2147483698" r:id="rId105"/>
    <p:sldLayoutId id="2147483676" r:id="rId106"/>
    <p:sldLayoutId id="2147483695" r:id="rId10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8.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8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00.xml"/><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9.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88DF77-4442-D544-457D-DDDCD72FCC99}"/>
              </a:ext>
            </a:extLst>
          </p:cNvPr>
          <p:cNvPicPr>
            <a:picLocks noChangeAspect="1"/>
          </p:cNvPicPr>
          <p:nvPr/>
        </p:nvPicPr>
        <p:blipFill>
          <a:blip r:embed="rId3"/>
          <a:stretch>
            <a:fillRect/>
          </a:stretch>
        </p:blipFill>
        <p:spPr>
          <a:xfrm>
            <a:off x="-66803" y="-48845"/>
            <a:ext cx="12323932" cy="6953101"/>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a:latin typeface="Poppins"/>
                <a:cs typeface="Poppins"/>
              </a:rPr>
              <a:t>Transport</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dirty="0">
                <a:latin typeface="Poppins"/>
                <a:cs typeface="Poppins"/>
              </a:rPr>
              <a:t>Last updated December 2024 | systemschangelab.org/transport</a:t>
            </a:r>
            <a:endParaRPr lang="en-US" sz="1600" spc="200" dirty="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593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DA791E-11A1-60C5-2192-D087C52B4E5A}"/>
              </a:ext>
            </a:extLst>
          </p:cNvPr>
          <p:cNvPicPr>
            <a:picLocks noChangeAspect="1"/>
          </p:cNvPicPr>
          <p:nvPr/>
        </p:nvPicPr>
        <p:blipFill>
          <a:blip r:embed="rId3"/>
          <a:stretch>
            <a:fillRect/>
          </a:stretch>
        </p:blipFill>
        <p:spPr>
          <a:xfrm>
            <a:off x="-19245" y="-5254"/>
            <a:ext cx="12211245" cy="686325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491846"/>
            <a:ext cx="10577904" cy="2613818"/>
          </a:xfrm>
        </p:spPr>
        <p:txBody>
          <a:bodyPr>
            <a:normAutofit/>
          </a:bodyPr>
          <a:lstStyle/>
          <a:p>
            <a:r>
              <a:rPr lang="en-US">
                <a:solidFill>
                  <a:schemeClr val="accent3"/>
                </a:solidFill>
                <a:latin typeface="Poppins"/>
                <a:cs typeface="Poppins"/>
              </a:rPr>
              <a:t>Guarantee reliable access</a:t>
            </a:r>
            <a:r>
              <a:rPr lang="en-US" b="0">
                <a:latin typeface="Poppins"/>
                <a:cs typeface="Poppins"/>
              </a:rPr>
              <a:t> to safe and modern mobility </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8194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9106" y="756932"/>
            <a:ext cx="11296331" cy="646174"/>
          </a:xfrm>
        </p:spPr>
        <p:txBody>
          <a:bodyPr vert="horz" lIns="91440" tIns="45720" rIns="91440" bIns="45720" rtlCol="0" anchor="t">
            <a:noAutofit/>
          </a:bodyPr>
          <a:lstStyle/>
          <a:p>
            <a:r>
              <a:rPr lang="en-US" sz="2800">
                <a:solidFill>
                  <a:schemeClr val="bg1"/>
                </a:solidFill>
                <a:latin typeface="Poppins Medium"/>
                <a:cs typeface="Poppins Medium"/>
              </a:rPr>
              <a:t>Progress must accelerate more than 10x to half traffic deaths</a:t>
            </a:r>
            <a:endParaRPr lang="en-US" sz="2800">
              <a:solidFill>
                <a:schemeClr val="bg1"/>
              </a:solidFill>
            </a:endParaRPr>
          </a:p>
        </p:txBody>
      </p:sp>
      <p:pic>
        <p:nvPicPr>
          <p:cNvPr id="4" name="Picture 5" descr="A picture containing text, screenshot, font, line&#10;&#10;Description automatically generated">
            <a:extLst>
              <a:ext uri="{FF2B5EF4-FFF2-40B4-BE49-F238E27FC236}">
                <a16:creationId xmlns:a16="http://schemas.microsoft.com/office/drawing/2014/main" id="{70E2B61F-16F8-1EF5-A2E6-2E84A22A414C}"/>
              </a:ext>
            </a:extLst>
          </p:cNvPr>
          <p:cNvPicPr>
            <a:picLocks noChangeAspect="1"/>
          </p:cNvPicPr>
          <p:nvPr/>
        </p:nvPicPr>
        <p:blipFill rotWithShape="1">
          <a:blip r:embed="rId3"/>
          <a:srcRect t="13311" r="-93" b="166"/>
          <a:stretch/>
        </p:blipFill>
        <p:spPr>
          <a:xfrm>
            <a:off x="943651" y="1614142"/>
            <a:ext cx="10321027" cy="5010859"/>
          </a:xfrm>
          <a:prstGeom prst="rect">
            <a:avLst/>
          </a:prstGeom>
        </p:spPr>
      </p:pic>
    </p:spTree>
    <p:extLst>
      <p:ext uri="{BB962C8B-B14F-4D97-AF65-F5344CB8AC3E}">
        <p14:creationId xmlns:p14="http://schemas.microsoft.com/office/powerpoint/2010/main" val="67379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84298" y="1722469"/>
            <a:ext cx="425758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In the United States, </a:t>
            </a:r>
            <a:r>
              <a:rPr lang="en-US" sz="2400">
                <a:solidFill>
                  <a:srgbClr val="64C9FF"/>
                </a:solidFill>
                <a:latin typeface="Poppins"/>
                <a:ea typeface="+mn-lt"/>
                <a:cs typeface="+mn-lt"/>
              </a:rPr>
              <a:t>over 22,000 neighborhoods are estimated to be “transportation disadvantaged,” </a:t>
            </a:r>
            <a:r>
              <a:rPr lang="en-US" sz="2400">
                <a:solidFill>
                  <a:schemeClr val="accent6"/>
                </a:solidFill>
                <a:latin typeface="Poppins"/>
                <a:ea typeface="+mn-lt"/>
                <a:cs typeface="+mn-lt"/>
              </a:rPr>
              <a:t>meaning residents pay more than the average for transport and it takes longer to get where they need to go.</a:t>
            </a:r>
            <a:endParaRPr lang="en-US">
              <a:solidFill>
                <a:schemeClr val="accent6"/>
              </a:solidFill>
              <a:latin typeface="Poppins"/>
              <a:ea typeface="+mn-lt"/>
              <a:cs typeface="+mn-lt"/>
            </a:endParaRPr>
          </a:p>
        </p:txBody>
      </p:sp>
      <p:pic>
        <p:nvPicPr>
          <p:cNvPr id="4" name="Picture 3" descr="A graph on a blue background&#10;&#10;Description automatically generated">
            <a:extLst>
              <a:ext uri="{FF2B5EF4-FFF2-40B4-BE49-F238E27FC236}">
                <a16:creationId xmlns:a16="http://schemas.microsoft.com/office/drawing/2014/main" id="{90BC7A2D-EA5A-58F5-6AFE-1763C420982E}"/>
              </a:ext>
            </a:extLst>
          </p:cNvPr>
          <p:cNvPicPr>
            <a:picLocks noChangeAspect="1"/>
          </p:cNvPicPr>
          <p:nvPr/>
        </p:nvPicPr>
        <p:blipFill rotWithShape="1">
          <a:blip r:embed="rId3"/>
          <a:srcRect l="611" r="204" b="209"/>
          <a:stretch/>
        </p:blipFill>
        <p:spPr>
          <a:xfrm>
            <a:off x="5664996" y="594592"/>
            <a:ext cx="5791268" cy="5668839"/>
          </a:xfrm>
          <a:prstGeom prst="rect">
            <a:avLst/>
          </a:prstGeom>
        </p:spPr>
      </p:pic>
    </p:spTree>
    <p:extLst>
      <p:ext uri="{BB962C8B-B14F-4D97-AF65-F5344CB8AC3E}">
        <p14:creationId xmlns:p14="http://schemas.microsoft.com/office/powerpoint/2010/main" val="468942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7D208E-0777-927C-0DC3-5A31252F3F2A}"/>
              </a:ext>
            </a:extLst>
          </p:cNvPr>
          <p:cNvPicPr>
            <a:picLocks noChangeAspect="1"/>
          </p:cNvPicPr>
          <p:nvPr/>
        </p:nvPicPr>
        <p:blipFill rotWithShape="1">
          <a:blip r:embed="rId3"/>
          <a:srcRect r="251"/>
          <a:stretch/>
        </p:blipFill>
        <p:spPr>
          <a:xfrm>
            <a:off x="-22281" y="-9924"/>
            <a:ext cx="12214281" cy="686792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solidFill>
                  <a:schemeClr val="accent3"/>
                </a:solidFill>
                <a:latin typeface="Poppins"/>
                <a:cs typeface="Poppins"/>
              </a:rPr>
              <a:t>Reduce</a:t>
            </a:r>
            <a:r>
              <a:rPr lang="en-US" b="0">
                <a:latin typeface="Poppins"/>
                <a:cs typeface="Poppins"/>
              </a:rPr>
              <a:t> avoidable vehicle and air travel</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9355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98931" y="1906903"/>
            <a:ext cx="445887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2019 estimate found that </a:t>
            </a:r>
            <a:r>
              <a:rPr lang="en-US" sz="2400">
                <a:solidFill>
                  <a:srgbClr val="64C9FF"/>
                </a:solidFill>
                <a:latin typeface="Poppins"/>
                <a:ea typeface="+mn-lt"/>
                <a:cs typeface="+mn-lt"/>
              </a:rPr>
              <a:t>15%</a:t>
            </a:r>
            <a:r>
              <a:rPr lang="en-US" sz="2400">
                <a:solidFill>
                  <a:schemeClr val="accent3"/>
                </a:solidFill>
                <a:latin typeface="Poppins"/>
                <a:ea typeface="+mn-lt"/>
                <a:cs typeface="+mn-lt"/>
              </a:rPr>
              <a:t> </a:t>
            </a:r>
            <a:r>
              <a:rPr lang="en-US" sz="2400">
                <a:solidFill>
                  <a:schemeClr val="bg1"/>
                </a:solidFill>
                <a:latin typeface="Poppins"/>
                <a:ea typeface="+mn-lt"/>
                <a:cs typeface="+mn-lt"/>
              </a:rPr>
              <a:t>of all regional trips taken by airplane could instead be served by high-speed rail</a:t>
            </a:r>
            <a:r>
              <a:rPr lang="en-US" sz="2400">
                <a:solidFill>
                  <a:schemeClr val="accent6"/>
                </a:solidFill>
                <a:latin typeface="Poppins"/>
                <a:ea typeface="+mn-lt"/>
                <a:cs typeface="+mn-lt"/>
              </a:rPr>
              <a:t>.</a:t>
            </a:r>
            <a:endParaRPr lang="en-US">
              <a:solidFill>
                <a:schemeClr val="accent6"/>
              </a:solidFill>
            </a:endParaRPr>
          </a:p>
          <a:p>
            <a:pPr marL="342900" indent="-342900">
              <a:buFont typeface="Arial"/>
              <a:buChar char="•"/>
            </a:pPr>
            <a:endParaRPr lang="en-US" sz="2400">
              <a:solidFill>
                <a:schemeClr val="accent6"/>
              </a:solidFill>
              <a:latin typeface="Poppins"/>
              <a:ea typeface="+mn-lt"/>
              <a:cs typeface="+mn-lt"/>
            </a:endParaRPr>
          </a:p>
          <a:p>
            <a:r>
              <a:rPr lang="en-US" sz="2400">
                <a:solidFill>
                  <a:schemeClr val="accent6"/>
                </a:solidFill>
                <a:latin typeface="Poppins"/>
                <a:ea typeface="+mn-lt"/>
                <a:cs typeface="+mn-lt"/>
              </a:rPr>
              <a:t>China has about </a:t>
            </a:r>
            <a:r>
              <a:rPr lang="en-US" sz="2400">
                <a:solidFill>
                  <a:srgbClr val="64C9FF"/>
                </a:solidFill>
                <a:latin typeface="Poppins"/>
                <a:ea typeface="+mn-lt"/>
                <a:cs typeface="+mn-lt"/>
              </a:rPr>
              <a:t>60%</a:t>
            </a:r>
            <a:r>
              <a:rPr lang="en-US" sz="2400">
                <a:solidFill>
                  <a:schemeClr val="accent6"/>
                </a:solidFill>
                <a:latin typeface="Poppins"/>
                <a:ea typeface="+mn-lt"/>
                <a:cs typeface="+mn-lt"/>
              </a:rPr>
              <a:t> of the world’s high-speed rail. </a:t>
            </a:r>
            <a:endParaRPr lang="en-US" sz="2400">
              <a:solidFill>
                <a:schemeClr val="accent6"/>
              </a:solidFill>
              <a:latin typeface="Poppins"/>
              <a:ea typeface="+mn-lt"/>
              <a:cs typeface="Calibri"/>
            </a:endParaRPr>
          </a:p>
        </p:txBody>
      </p:sp>
      <p:pic>
        <p:nvPicPr>
          <p:cNvPr id="2" name="Picture 3">
            <a:extLst>
              <a:ext uri="{FF2B5EF4-FFF2-40B4-BE49-F238E27FC236}">
                <a16:creationId xmlns:a16="http://schemas.microsoft.com/office/drawing/2014/main" id="{7DEC1D5C-E127-0044-BCB0-FDFD1A4F4496}"/>
              </a:ext>
            </a:extLst>
          </p:cNvPr>
          <p:cNvPicPr>
            <a:picLocks noChangeAspect="1"/>
          </p:cNvPicPr>
          <p:nvPr/>
        </p:nvPicPr>
        <p:blipFill rotWithShape="1">
          <a:blip r:embed="rId3"/>
          <a:srcRect l="36010" t="-2326" r="777" b="2713"/>
          <a:stretch/>
        </p:blipFill>
        <p:spPr>
          <a:xfrm>
            <a:off x="5526389" y="-162508"/>
            <a:ext cx="6664562" cy="7016377"/>
          </a:xfrm>
          <a:prstGeom prst="rect">
            <a:avLst/>
          </a:prstGeom>
        </p:spPr>
      </p:pic>
      <p:pic>
        <p:nvPicPr>
          <p:cNvPr id="3" name="Picture 2">
            <a:extLst>
              <a:ext uri="{FF2B5EF4-FFF2-40B4-BE49-F238E27FC236}">
                <a16:creationId xmlns:a16="http://schemas.microsoft.com/office/drawing/2014/main" id="{1C553FD9-29D2-247A-ABA6-D0A476379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125722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6162"/>
            <a:ext cx="10880233" cy="646174"/>
          </a:xfrm>
        </p:spPr>
        <p:txBody>
          <a:bodyPr>
            <a:noAutofit/>
          </a:bodyPr>
          <a:lstStyle/>
          <a:p>
            <a:r>
              <a:rPr lang="en-US" sz="2800">
                <a:latin typeface="Poppins Medium"/>
                <a:cs typeface="Poppins Medium"/>
              </a:rPr>
              <a:t>D</a:t>
            </a:r>
            <a:r>
              <a:rPr lang="en-US" sz="2800">
                <a:solidFill>
                  <a:schemeClr val="bg1"/>
                </a:solidFill>
                <a:latin typeface="Poppins Medium"/>
                <a:cs typeface="Poppins Medium"/>
              </a:rPr>
              <a:t>istance traveled by cars is </a:t>
            </a:r>
            <a:r>
              <a:rPr lang="en-US" sz="2800">
                <a:latin typeface="Poppins Medium"/>
                <a:cs typeface="Poppins Medium"/>
              </a:rPr>
              <a:t>rising</a:t>
            </a:r>
            <a:r>
              <a:rPr lang="en-US" sz="2800">
                <a:solidFill>
                  <a:schemeClr val="bg1"/>
                </a:solidFill>
                <a:latin typeface="Poppins Medium"/>
                <a:cs typeface="Poppins Medium"/>
              </a:rPr>
              <a:t> and needs to reverse</a:t>
            </a:r>
            <a:endParaRPr lang="en-US" sz="2800">
              <a:solidFill>
                <a:schemeClr val="bg1"/>
              </a:solidFill>
            </a:endParaRPr>
          </a:p>
        </p:txBody>
      </p:sp>
      <p:pic>
        <p:nvPicPr>
          <p:cNvPr id="3" name="Picture 5" descr="A picture containing text, screenshot, diagram, line&#10;&#10;Description automatically generated">
            <a:extLst>
              <a:ext uri="{FF2B5EF4-FFF2-40B4-BE49-F238E27FC236}">
                <a16:creationId xmlns:a16="http://schemas.microsoft.com/office/drawing/2014/main" id="{ABFFA1F7-F26E-B816-2E46-4696D0939B7F}"/>
              </a:ext>
            </a:extLst>
          </p:cNvPr>
          <p:cNvPicPr>
            <a:picLocks noChangeAspect="1"/>
          </p:cNvPicPr>
          <p:nvPr/>
        </p:nvPicPr>
        <p:blipFill rotWithShape="1">
          <a:blip r:embed="rId3"/>
          <a:srcRect t="13793" r="-386" b="-690"/>
          <a:stretch/>
        </p:blipFill>
        <p:spPr>
          <a:xfrm>
            <a:off x="932039" y="1631045"/>
            <a:ext cx="10320876" cy="5002422"/>
          </a:xfrm>
          <a:prstGeom prst="rect">
            <a:avLst/>
          </a:prstGeom>
        </p:spPr>
      </p:pic>
    </p:spTree>
    <p:extLst>
      <p:ext uri="{BB962C8B-B14F-4D97-AF65-F5344CB8AC3E}">
        <p14:creationId xmlns:p14="http://schemas.microsoft.com/office/powerpoint/2010/main" val="302532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747793-05F0-2E6E-3364-15C7CFD67EAD}"/>
              </a:ext>
            </a:extLst>
          </p:cNvPr>
          <p:cNvPicPr>
            <a:picLocks noChangeAspect="1"/>
          </p:cNvPicPr>
          <p:nvPr/>
        </p:nvPicPr>
        <p:blipFill>
          <a:blip r:embed="rId3"/>
          <a:stretch>
            <a:fillRect/>
          </a:stretch>
        </p:blipFill>
        <p:spPr>
          <a:xfrm>
            <a:off x="-9733" y="0"/>
            <a:ext cx="12201733" cy="6843636"/>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741877"/>
            <a:ext cx="10565998" cy="2387600"/>
          </a:xfrm>
        </p:spPr>
        <p:txBody>
          <a:bodyPr>
            <a:normAutofit/>
          </a:bodyPr>
          <a:lstStyle/>
          <a:p>
            <a:r>
              <a:rPr lang="en-US">
                <a:solidFill>
                  <a:schemeClr val="accent3"/>
                </a:solidFill>
                <a:latin typeface="Poppins"/>
                <a:cs typeface="Poppins"/>
              </a:rPr>
              <a:t>Shift</a:t>
            </a:r>
            <a:r>
              <a:rPr lang="en-US" b="0">
                <a:latin typeface="Poppins"/>
                <a:cs typeface="Poppins"/>
              </a:rPr>
              <a:t> to public, shared and non-motorized transport</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90496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78B9141-9F55-55A0-196F-F597281AA365}"/>
              </a:ext>
            </a:extLst>
          </p:cNvPr>
          <p:cNvPicPr>
            <a:picLocks noChangeAspect="1"/>
          </p:cNvPicPr>
          <p:nvPr/>
        </p:nvPicPr>
        <p:blipFill rotWithShape="1">
          <a:blip r:embed="rId3"/>
          <a:srcRect t="12782" r="-211" b="-376"/>
          <a:stretch/>
        </p:blipFill>
        <p:spPr>
          <a:xfrm>
            <a:off x="903817" y="1599296"/>
            <a:ext cx="10320874" cy="5076565"/>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45404"/>
            <a:ext cx="10847294" cy="646174"/>
          </a:xfrm>
        </p:spPr>
        <p:txBody>
          <a:bodyPr>
            <a:noAutofit/>
          </a:bodyPr>
          <a:lstStyle/>
          <a:p>
            <a:r>
              <a:rPr lang="en-US" sz="2800">
                <a:solidFill>
                  <a:schemeClr val="bg1"/>
                </a:solidFill>
                <a:latin typeface="Poppins Medium"/>
                <a:cs typeface="Poppins Medium"/>
              </a:rPr>
              <a:t>Rapid transit deployment needs to accelerate 6x faster</a:t>
            </a:r>
            <a:endParaRPr lang="en-US" sz="2800">
              <a:solidFill>
                <a:schemeClr val="bg1"/>
              </a:solidFill>
            </a:endParaRPr>
          </a:p>
        </p:txBody>
      </p:sp>
    </p:spTree>
    <p:extLst>
      <p:ext uri="{BB962C8B-B14F-4D97-AF65-F5344CB8AC3E}">
        <p14:creationId xmlns:p14="http://schemas.microsoft.com/office/powerpoint/2010/main" val="107392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8180A127-0244-ED0E-5F59-246F25433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087" y="511222"/>
            <a:ext cx="5886536" cy="581063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46557" y="1909151"/>
            <a:ext cx="445887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We need to accelerate progress in increasing bike lane coverage in cities </a:t>
            </a:r>
            <a:r>
              <a:rPr lang="en-US" sz="2400" dirty="0">
                <a:solidFill>
                  <a:srgbClr val="64C9FF"/>
                </a:solidFill>
                <a:latin typeface="Poppins"/>
                <a:ea typeface="+mn-lt"/>
                <a:cs typeface="+mn-lt"/>
              </a:rPr>
              <a:t>more than 10 times</a:t>
            </a:r>
            <a:r>
              <a:rPr lang="en-US" sz="2400" dirty="0">
                <a:solidFill>
                  <a:schemeClr val="bg1"/>
                </a:solidFill>
                <a:latin typeface="Poppins"/>
                <a:ea typeface="+mn-lt"/>
                <a:cs typeface="+mn-lt"/>
              </a:rPr>
              <a:t> to reach to 2 km/1M inhabitants by 2030 and be on a 1.5 degrees C pathway.</a:t>
            </a:r>
            <a:endParaRPr lang="en-US" sz="2400" dirty="0">
              <a:solidFill>
                <a:schemeClr val="bg1"/>
              </a:solidFill>
              <a:latin typeface="Poppins"/>
              <a:cs typeface="Calibri"/>
            </a:endParaRPr>
          </a:p>
        </p:txBody>
      </p:sp>
    </p:spTree>
    <p:extLst>
      <p:ext uri="{BB962C8B-B14F-4D97-AF65-F5344CB8AC3E}">
        <p14:creationId xmlns:p14="http://schemas.microsoft.com/office/powerpoint/2010/main" val="48246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33EF35-073C-7FED-9768-005A4932362E}"/>
              </a:ext>
            </a:extLst>
          </p:cNvPr>
          <p:cNvPicPr>
            <a:picLocks noChangeAspect="1"/>
          </p:cNvPicPr>
          <p:nvPr/>
        </p:nvPicPr>
        <p:blipFill>
          <a:blip r:embed="rId3"/>
          <a:stretch>
            <a:fillRect/>
          </a:stretch>
        </p:blipFill>
        <p:spPr>
          <a:xfrm>
            <a:off x="-41819" y="1097"/>
            <a:ext cx="12272896" cy="687644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solidFill>
                  <a:schemeClr val="accent3"/>
                </a:solidFill>
                <a:latin typeface="Poppins"/>
                <a:cs typeface="Poppins"/>
              </a:rPr>
              <a:t>Transition</a:t>
            </a:r>
            <a:r>
              <a:rPr lang="en-US" b="0">
                <a:latin typeface="Poppins"/>
                <a:cs typeface="Poppins"/>
              </a:rPr>
              <a:t> </a:t>
            </a:r>
            <a:r>
              <a:rPr lang="en-US" b="0">
                <a:solidFill>
                  <a:schemeClr val="accent6"/>
                </a:solidFill>
                <a:latin typeface="Poppins"/>
                <a:cs typeface="Poppins"/>
              </a:rPr>
              <a:t>to zero-carbon cars and trucks</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37884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E1E50"/>
                </a:solidFill>
                <a:latin typeface="Poppins Medium"/>
              </a:rPr>
              <a:t>Systems Change Lab</a:t>
            </a:r>
            <a:endParaRPr lang="en-US"/>
          </a:p>
          <a:p>
            <a:r>
              <a:rPr lang="en-US" sz="1800" b="1">
                <a:latin typeface="Poppins Medium"/>
              </a:rPr>
              <a:t>    </a:t>
            </a:r>
            <a:endParaRPr lang="en-US">
              <a:latin typeface="Calibri Light" panose="020F0302020204030204"/>
              <a:cs typeface="Calibri Light" panose="020F0302020204030204"/>
            </a:endParaRPr>
          </a:p>
          <a:p>
            <a:r>
              <a:rPr lang="en-US" sz="600" b="1">
                <a:latin typeface="Poppins Medium"/>
              </a:rPr>
              <a:t>  </a:t>
            </a:r>
            <a:r>
              <a:rPr lang="en-US" sz="1200">
                <a:solidFill>
                  <a:srgbClr val="0E1E50"/>
                </a:solidFill>
                <a:latin typeface="Poppins Medium"/>
              </a:rPr>
              <a:t> </a:t>
            </a:r>
            <a:br>
              <a:rPr lang="en-US" sz="2400">
                <a:latin typeface="Poppins Medium"/>
              </a:rPr>
            </a:br>
            <a:r>
              <a:rPr lang="en-US" sz="2400">
                <a:solidFill>
                  <a:srgbClr val="0E1E50"/>
                </a:solidFill>
                <a:latin typeface="Poppins Medium"/>
              </a:rPr>
              <a:t>It’s time to change the way we think about changing the world.</a:t>
            </a:r>
            <a:endParaRPr lang="en-US">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07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0607" y="749679"/>
            <a:ext cx="10847294" cy="646174"/>
          </a:xfrm>
        </p:spPr>
        <p:txBody>
          <a:bodyPr>
            <a:noAutofit/>
          </a:bodyPr>
          <a:lstStyle/>
          <a:p>
            <a:r>
              <a:rPr lang="en-US" sz="2800" dirty="0">
                <a:solidFill>
                  <a:schemeClr val="bg1"/>
                </a:solidFill>
                <a:latin typeface="Poppins Medium"/>
                <a:cs typeface="Poppins Medium"/>
              </a:rPr>
              <a:t>Key milestones in the exponential growth of EV sales</a:t>
            </a:r>
            <a:endParaRPr lang="en-US" sz="2800" dirty="0"/>
          </a:p>
        </p:txBody>
      </p:sp>
      <p:pic>
        <p:nvPicPr>
          <p:cNvPr id="4" name="Picture 3" descr="A graph of growth of electric vehicle sales&#10;&#10;Description automatically generated">
            <a:extLst>
              <a:ext uri="{FF2B5EF4-FFF2-40B4-BE49-F238E27FC236}">
                <a16:creationId xmlns:a16="http://schemas.microsoft.com/office/drawing/2014/main" id="{0B460DBA-E6CB-0C42-F6DE-464A92CDBCB5}"/>
              </a:ext>
            </a:extLst>
          </p:cNvPr>
          <p:cNvPicPr>
            <a:picLocks noChangeAspect="1"/>
          </p:cNvPicPr>
          <p:nvPr/>
        </p:nvPicPr>
        <p:blipFill rotWithShape="1">
          <a:blip r:embed="rId3"/>
          <a:srcRect l="-1178" t="9657" b="1869"/>
          <a:stretch/>
        </p:blipFill>
        <p:spPr>
          <a:xfrm>
            <a:off x="3041810" y="1555695"/>
            <a:ext cx="5907750" cy="5151197"/>
          </a:xfrm>
          <a:prstGeom prst="rect">
            <a:avLst/>
          </a:prstGeom>
        </p:spPr>
      </p:pic>
    </p:spTree>
    <p:extLst>
      <p:ext uri="{BB962C8B-B14F-4D97-AF65-F5344CB8AC3E}">
        <p14:creationId xmlns:p14="http://schemas.microsoft.com/office/powerpoint/2010/main" val="2259766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387576BA-9D5B-DE87-33A1-1658B42A4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681" y="419005"/>
            <a:ext cx="5800995" cy="6008767"/>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93282" y="1899562"/>
            <a:ext cx="415694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0" i="0" dirty="0">
                <a:solidFill>
                  <a:srgbClr val="FFFFFF"/>
                </a:solidFill>
                <a:effectLst/>
                <a:latin typeface="Poppins" panose="00000500000000000000" pitchFamily="2" charset="0"/>
              </a:rPr>
              <a:t>Global sales of zero-carbon buses rocketed from </a:t>
            </a:r>
            <a:r>
              <a:rPr lang="en-US" sz="2400" b="0" i="0" dirty="0">
                <a:solidFill>
                  <a:srgbClr val="64C9FF"/>
                </a:solidFill>
                <a:effectLst/>
                <a:latin typeface="Poppins" panose="00000500000000000000" pitchFamily="2" charset="0"/>
              </a:rPr>
              <a:t>2,000 in 2010 to 63,000 in 2022</a:t>
            </a:r>
            <a:r>
              <a:rPr lang="en-US" sz="2400" b="0" i="0" dirty="0">
                <a:solidFill>
                  <a:srgbClr val="FFFFFF"/>
                </a:solidFill>
                <a:effectLst/>
                <a:latin typeface="Poppins" panose="00000500000000000000" pitchFamily="2" charset="0"/>
              </a:rPr>
              <a:t>, though decreases in the last five years show this indicator moving in the wrong direction.</a:t>
            </a:r>
            <a:endParaRPr lang="en-US" dirty="0">
              <a:solidFill>
                <a:schemeClr val="accent6"/>
              </a:solidFill>
              <a:latin typeface="Poppins"/>
              <a:ea typeface="+mn-lt"/>
              <a:cs typeface="+mn-lt"/>
            </a:endParaRPr>
          </a:p>
        </p:txBody>
      </p:sp>
    </p:spTree>
    <p:extLst>
      <p:ext uri="{BB962C8B-B14F-4D97-AF65-F5344CB8AC3E}">
        <p14:creationId xmlns:p14="http://schemas.microsoft.com/office/powerpoint/2010/main" val="94410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4" name="Picture 5" descr="A picture containing text, screenshot, diagram, font&#10;&#10;Description automatically generated">
            <a:extLst>
              <a:ext uri="{FF2B5EF4-FFF2-40B4-BE49-F238E27FC236}">
                <a16:creationId xmlns:a16="http://schemas.microsoft.com/office/drawing/2014/main" id="{9A78AE0B-B079-92AA-2545-E8F490F554ED}"/>
              </a:ext>
            </a:extLst>
          </p:cNvPr>
          <p:cNvPicPr>
            <a:picLocks noChangeAspect="1"/>
          </p:cNvPicPr>
          <p:nvPr/>
        </p:nvPicPr>
        <p:blipFill rotWithShape="1">
          <a:blip r:embed="rId3"/>
          <a:srcRect t="12710" r="-134" b="-240"/>
          <a:stretch/>
        </p:blipFill>
        <p:spPr>
          <a:xfrm>
            <a:off x="984514" y="1623109"/>
            <a:ext cx="10183293" cy="4997188"/>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83560" y="749710"/>
            <a:ext cx="11170488" cy="646174"/>
          </a:xfrm>
        </p:spPr>
        <p:txBody>
          <a:bodyPr>
            <a:noAutofit/>
          </a:bodyPr>
          <a:lstStyle/>
          <a:p>
            <a:r>
              <a:rPr lang="en-US" sz="2800">
                <a:solidFill>
                  <a:schemeClr val="bg1"/>
                </a:solidFill>
                <a:latin typeface="Poppins Medium"/>
                <a:cs typeface="Poppins Medium"/>
              </a:rPr>
              <a:t>Zero-carbon car and bus sales are growing</a:t>
            </a:r>
            <a:endParaRPr lang="en-US" sz="2800">
              <a:solidFill>
                <a:schemeClr val="bg1"/>
              </a:solidFill>
            </a:endParaRPr>
          </a:p>
        </p:txBody>
      </p:sp>
    </p:spTree>
    <p:extLst>
      <p:ext uri="{BB962C8B-B14F-4D97-AF65-F5344CB8AC3E}">
        <p14:creationId xmlns:p14="http://schemas.microsoft.com/office/powerpoint/2010/main" val="2172836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5EE035-8B4F-BBA9-E392-B0F792F5FE81}"/>
              </a:ext>
            </a:extLst>
          </p:cNvPr>
          <p:cNvPicPr>
            <a:picLocks noChangeAspect="1"/>
          </p:cNvPicPr>
          <p:nvPr/>
        </p:nvPicPr>
        <p:blipFill>
          <a:blip r:embed="rId3"/>
          <a:stretch>
            <a:fillRect/>
          </a:stretch>
        </p:blipFill>
        <p:spPr>
          <a:xfrm>
            <a:off x="-58615" y="-78153"/>
            <a:ext cx="12471638" cy="6940363"/>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solidFill>
                  <a:schemeClr val="accent3"/>
                </a:solidFill>
                <a:latin typeface="Poppins"/>
                <a:cs typeface="Poppins"/>
              </a:rPr>
              <a:t>Transition</a:t>
            </a:r>
            <a:r>
              <a:rPr lang="en-US" b="0">
                <a:latin typeface="Poppins"/>
                <a:cs typeface="Poppins"/>
              </a:rPr>
              <a:t> </a:t>
            </a:r>
            <a:r>
              <a:rPr lang="en-US" b="0">
                <a:solidFill>
                  <a:schemeClr val="accent6"/>
                </a:solidFill>
                <a:latin typeface="Poppins"/>
                <a:cs typeface="Poppins"/>
              </a:rPr>
              <a:t>to zero-carbon shipping and aviation</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25866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3" name="Picture 5" descr="A picture containing text, screenshot, aircraft, airplane&#10;&#10;Description automatically generated">
            <a:extLst>
              <a:ext uri="{FF2B5EF4-FFF2-40B4-BE49-F238E27FC236}">
                <a16:creationId xmlns:a16="http://schemas.microsoft.com/office/drawing/2014/main" id="{FDE4D069-A52B-9134-A75B-588FD50C98FF}"/>
              </a:ext>
            </a:extLst>
          </p:cNvPr>
          <p:cNvPicPr>
            <a:picLocks noChangeAspect="1"/>
          </p:cNvPicPr>
          <p:nvPr/>
        </p:nvPicPr>
        <p:blipFill rotWithShape="1">
          <a:blip r:embed="rId3"/>
          <a:srcRect t="12738" r="122" b="-190"/>
          <a:stretch/>
        </p:blipFill>
        <p:spPr>
          <a:xfrm>
            <a:off x="996420" y="1611201"/>
            <a:ext cx="10192380" cy="4997183"/>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9868" y="751387"/>
            <a:ext cx="11027984" cy="646174"/>
          </a:xfrm>
        </p:spPr>
        <p:txBody>
          <a:bodyPr>
            <a:noAutofit/>
          </a:bodyPr>
          <a:lstStyle/>
          <a:p>
            <a:r>
              <a:rPr lang="en-US" sz="2800">
                <a:solidFill>
                  <a:schemeClr val="bg1"/>
                </a:solidFill>
                <a:latin typeface="Poppins Medium"/>
                <a:cs typeface="Poppins Medium"/>
              </a:rPr>
              <a:t>Carbon emissions from aviation by top departure countries </a:t>
            </a:r>
            <a:endParaRPr lang="en-US" sz="2800">
              <a:solidFill>
                <a:schemeClr val="bg1"/>
              </a:solidFill>
            </a:endParaRPr>
          </a:p>
        </p:txBody>
      </p:sp>
    </p:spTree>
    <p:extLst>
      <p:ext uri="{BB962C8B-B14F-4D97-AF65-F5344CB8AC3E}">
        <p14:creationId xmlns:p14="http://schemas.microsoft.com/office/powerpoint/2010/main" val="3954212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n a screen&#10;&#10;Description automatically generated">
            <a:extLst>
              <a:ext uri="{FF2B5EF4-FFF2-40B4-BE49-F238E27FC236}">
                <a16:creationId xmlns:a16="http://schemas.microsoft.com/office/drawing/2014/main" id="{1C2C97E4-DE04-A8FF-19FB-8A2DA3698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2338" y="578011"/>
            <a:ext cx="5716129" cy="5691561"/>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16657" y="2274838"/>
            <a:ext cx="46601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Sustainable aviation fuels (SAFs) still take a small share of the market — 0.1% in 2022 — but </a:t>
            </a:r>
            <a:r>
              <a:rPr lang="en-US" sz="2400" dirty="0">
                <a:solidFill>
                  <a:srgbClr val="64C9FF"/>
                </a:solidFill>
                <a:latin typeface="Poppins"/>
                <a:ea typeface="+mn-lt"/>
                <a:cs typeface="+mn-lt"/>
              </a:rPr>
              <a:t>91 companies</a:t>
            </a:r>
            <a:r>
              <a:rPr lang="en-US" sz="2400" dirty="0">
                <a:solidFill>
                  <a:schemeClr val="accent6"/>
                </a:solidFill>
                <a:latin typeface="Poppins"/>
                <a:ea typeface="+mn-lt"/>
                <a:cs typeface="+mn-lt"/>
              </a:rPr>
              <a:t> have </a:t>
            </a:r>
            <a:endParaRPr lang="en-US" dirty="0">
              <a:solidFill>
                <a:schemeClr val="accent6"/>
              </a:solidFill>
              <a:latin typeface="Poppins"/>
              <a:ea typeface="+mn-lt"/>
              <a:cs typeface="+mn-lt"/>
            </a:endParaRPr>
          </a:p>
          <a:p>
            <a:r>
              <a:rPr lang="en-US" sz="2400" dirty="0">
                <a:solidFill>
                  <a:schemeClr val="accent6"/>
                </a:solidFill>
                <a:latin typeface="Poppins"/>
                <a:ea typeface="+mn-lt"/>
                <a:cs typeface="+mn-lt"/>
              </a:rPr>
              <a:t>committed to accelerating sustainable aviation fuel.</a:t>
            </a:r>
            <a:endParaRPr lang="en-US" dirty="0">
              <a:solidFill>
                <a:schemeClr val="accent6"/>
              </a:solidFill>
              <a:latin typeface="Poppins"/>
              <a:ea typeface="+mn-lt"/>
              <a:cs typeface="+mn-lt"/>
            </a:endParaRPr>
          </a:p>
        </p:txBody>
      </p:sp>
    </p:spTree>
    <p:extLst>
      <p:ext uri="{BB962C8B-B14F-4D97-AF65-F5344CB8AC3E}">
        <p14:creationId xmlns:p14="http://schemas.microsoft.com/office/powerpoint/2010/main" val="1233977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n a screen&#10;&#10;Description automatically generated">
            <a:extLst>
              <a:ext uri="{FF2B5EF4-FFF2-40B4-BE49-F238E27FC236}">
                <a16:creationId xmlns:a16="http://schemas.microsoft.com/office/drawing/2014/main" id="{E0768D2A-D178-DA80-D77F-FC2517F6E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8027" y="601832"/>
            <a:ext cx="5692808" cy="5668340"/>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22520" y="1724266"/>
            <a:ext cx="453300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More than </a:t>
            </a:r>
            <a:r>
              <a:rPr lang="en-US" sz="2400">
                <a:solidFill>
                  <a:srgbClr val="64C9FF"/>
                </a:solidFill>
                <a:latin typeface="Poppins"/>
                <a:ea typeface="+mn-lt"/>
                <a:cs typeface="+mn-lt"/>
              </a:rPr>
              <a:t>200 pilot and demonstration projects</a:t>
            </a:r>
            <a:r>
              <a:rPr lang="en-US" sz="2400">
                <a:solidFill>
                  <a:schemeClr val="accent6"/>
                </a:solidFill>
                <a:latin typeface="Poppins"/>
                <a:ea typeface="+mn-lt"/>
                <a:cs typeface="+mn-lt"/>
              </a:rPr>
              <a:t> for zero-emission shipping fuels are currently in development.</a:t>
            </a:r>
            <a:endParaRPr lang="en-US">
              <a:solidFill>
                <a:schemeClr val="accent6"/>
              </a:solidFill>
              <a:latin typeface="Poppins"/>
              <a:ea typeface="+mn-lt"/>
              <a:cs typeface="+mn-lt"/>
            </a:endParaRPr>
          </a:p>
          <a:p>
            <a:pPr marL="342900" indent="-342900">
              <a:buFont typeface="Arial"/>
              <a:buChar char="•"/>
            </a:pPr>
            <a:endParaRPr lang="en-US" sz="2400">
              <a:solidFill>
                <a:schemeClr val="accent6"/>
              </a:solidFill>
              <a:latin typeface="Poppins"/>
              <a:ea typeface="+mn-lt"/>
              <a:cs typeface="+mn-lt"/>
            </a:endParaRPr>
          </a:p>
          <a:p>
            <a:r>
              <a:rPr lang="en-US" sz="2400">
                <a:solidFill>
                  <a:srgbClr val="64C9FF"/>
                </a:solidFill>
                <a:latin typeface="Poppins"/>
                <a:ea typeface="+mn-lt"/>
                <a:cs typeface="+mn-lt"/>
              </a:rPr>
              <a:t>63 companies</a:t>
            </a:r>
            <a:r>
              <a:rPr lang="en-US" sz="2400">
                <a:solidFill>
                  <a:schemeClr val="accent6"/>
                </a:solidFill>
                <a:latin typeface="Poppins"/>
                <a:ea typeface="+mn-lt"/>
                <a:cs typeface="+mn-lt"/>
              </a:rPr>
              <a:t> have signed deals to procure zero-emission ships.</a:t>
            </a:r>
            <a:endParaRPr lang="en-US" sz="2400">
              <a:solidFill>
                <a:schemeClr val="accent6"/>
              </a:solidFill>
              <a:latin typeface="Poppins"/>
              <a:cs typeface="Calibri" panose="020F0502020204030204"/>
            </a:endParaRPr>
          </a:p>
        </p:txBody>
      </p:sp>
    </p:spTree>
    <p:extLst>
      <p:ext uri="{BB962C8B-B14F-4D97-AF65-F5344CB8AC3E}">
        <p14:creationId xmlns:p14="http://schemas.microsoft.com/office/powerpoint/2010/main" val="365412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47206"/>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727230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77077" y="2348440"/>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81309" y="2803375"/>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241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0431" y="768429"/>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67293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17" name="Group 16">
            <a:extLst>
              <a:ext uri="{FF2B5EF4-FFF2-40B4-BE49-F238E27FC236}">
                <a16:creationId xmlns:a16="http://schemas.microsoft.com/office/drawing/2014/main" id="{02C831EA-7425-122F-4434-E0DF0EA073A2}"/>
              </a:ext>
            </a:extLst>
          </p:cNvPr>
          <p:cNvGrpSpPr/>
          <p:nvPr/>
        </p:nvGrpSpPr>
        <p:grpSpPr>
          <a:xfrm>
            <a:off x="577648" y="2209338"/>
            <a:ext cx="11146604" cy="3683848"/>
            <a:chOff x="577648" y="2209338"/>
            <a:chExt cx="11146604" cy="3683848"/>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16" name="Group 15">
              <a:extLst>
                <a:ext uri="{FF2B5EF4-FFF2-40B4-BE49-F238E27FC236}">
                  <a16:creationId xmlns:a16="http://schemas.microsoft.com/office/drawing/2014/main" id="{3B612566-AF5B-8042-0446-879E60BEDB03}"/>
                </a:ext>
              </a:extLst>
            </p:cNvPr>
            <p:cNvGrpSpPr/>
            <p:nvPr/>
          </p:nvGrpSpPr>
          <p:grpSpPr>
            <a:xfrm>
              <a:off x="3401098" y="2209338"/>
              <a:ext cx="1029193" cy="1377400"/>
              <a:chOff x="3401098" y="2209338"/>
              <a:chExt cx="1029193" cy="1377400"/>
            </a:xfrm>
          </p:grpSpPr>
          <p:pic>
            <p:nvPicPr>
              <p:cNvPr id="12" name="Picture 11" descr="A blue circle with a train on it&#10;&#10;Description automatically generated">
                <a:extLst>
                  <a:ext uri="{FF2B5EF4-FFF2-40B4-BE49-F238E27FC236}">
                    <a16:creationId xmlns:a16="http://schemas.microsoft.com/office/drawing/2014/main" id="{5569E475-72D2-71A4-FD4B-F8D8F3997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707" y="2209338"/>
                <a:ext cx="896174" cy="884382"/>
              </a:xfrm>
              <a:prstGeom prst="rect">
                <a:avLst/>
              </a:prstGeom>
            </p:spPr>
          </p:pic>
          <p:sp>
            <p:nvSpPr>
              <p:cNvPr id="5" name="TextBox 2">
                <a:extLst>
                  <a:ext uri="{FF2B5EF4-FFF2-40B4-BE49-F238E27FC236}">
                    <a16:creationId xmlns:a16="http://schemas.microsoft.com/office/drawing/2014/main" id="{1EB8CCA0-623B-278A-8E0B-A34B28D64AEB}"/>
                  </a:ext>
                </a:extLst>
              </p:cNvPr>
              <p:cNvSpPr txBox="1"/>
              <p:nvPr/>
            </p:nvSpPr>
            <p:spPr>
              <a:xfrm>
                <a:off x="340109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Ocean</a:t>
                </a:r>
              </a:p>
              <a:p>
                <a:pPr algn="ctr"/>
                <a:endParaRPr lang="en-US" sz="1000" b="1" i="0" dirty="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Food &amp;</a:t>
                </a:r>
              </a:p>
              <a:p>
                <a:pPr algn="ctr"/>
                <a:r>
                  <a:rPr lang="en-US" sz="1000" b="1" dirty="0">
                    <a:solidFill>
                      <a:schemeClr val="bg1"/>
                    </a:solidFill>
                    <a:latin typeface="Poppins" pitchFamily="2" charset="77"/>
                    <a:cs typeface="Poppins" pitchFamily="2" charset="77"/>
                  </a:rPr>
                  <a:t>Agriculture</a:t>
                </a:r>
                <a:endParaRPr lang="en-US" sz="1000" b="1" i="0" dirty="0">
                  <a:solidFill>
                    <a:schemeClr val="bg1"/>
                  </a:solidFill>
                  <a:latin typeface="Poppins" pitchFamily="2" charset="77"/>
                  <a:cs typeface="Poppins" pitchFamily="2" charset="77"/>
                </a:endParaRP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9"/>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0"/>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1"/>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2"/>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3"/>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4"/>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5" name="Group 14">
              <a:extLst>
                <a:ext uri="{FF2B5EF4-FFF2-40B4-BE49-F238E27FC236}">
                  <a16:creationId xmlns:a16="http://schemas.microsoft.com/office/drawing/2014/main" id="{C6A4DDF5-228B-0872-8A9B-FDB826502AF1}"/>
                </a:ext>
              </a:extLst>
            </p:cNvPr>
            <p:cNvGrpSpPr/>
            <p:nvPr/>
          </p:nvGrpSpPr>
          <p:grpSpPr>
            <a:xfrm>
              <a:off x="577648" y="2215970"/>
              <a:ext cx="1029193" cy="1370768"/>
              <a:chOff x="577648" y="2215970"/>
              <a:chExt cx="1029193" cy="1370768"/>
            </a:xfrm>
          </p:grpSpPr>
          <p:pic>
            <p:nvPicPr>
              <p:cNvPr id="14" name="Picture 13" descr="A blue lightning bolt in a circle&#10;&#10;Description automatically generated">
                <a:extLst>
                  <a:ext uri="{FF2B5EF4-FFF2-40B4-BE49-F238E27FC236}">
                    <a16:creationId xmlns:a16="http://schemas.microsoft.com/office/drawing/2014/main" id="{7F3EE49C-D1FC-4677-07FD-8D316E71B4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979" y="2215970"/>
                <a:ext cx="867103" cy="855842"/>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6"/>
              <a:stretch>
                <a:fillRect/>
              </a:stretch>
            </p:blipFill>
            <p:spPr>
              <a:xfrm>
                <a:off x="7791943" y="2211935"/>
                <a:ext cx="891080" cy="910130"/>
              </a:xfrm>
              <a:prstGeom prst="rect">
                <a:avLst/>
              </a:prstGeom>
            </p:spPr>
          </p:pic>
        </p:grpSp>
      </p:grpSp>
    </p:spTree>
    <p:extLst>
      <p:ext uri="{BB962C8B-B14F-4D97-AF65-F5344CB8AC3E}">
        <p14:creationId xmlns:p14="http://schemas.microsoft.com/office/powerpoint/2010/main" val="13376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4917" y="767072"/>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297484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1719"/>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341203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3"/>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SYSTEMSCHANGELAB.ORG/TRANSPORT</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25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3" name="Picture 5" descr="Chart&#10;&#10;Description automatically generated">
            <a:extLst>
              <a:ext uri="{FF2B5EF4-FFF2-40B4-BE49-F238E27FC236}">
                <a16:creationId xmlns:a16="http://schemas.microsoft.com/office/drawing/2014/main" id="{3C932EBD-E650-2356-3EF8-8C761B7FC2E9}"/>
              </a:ext>
            </a:extLst>
          </p:cNvPr>
          <p:cNvPicPr>
            <a:picLocks noChangeAspect="1"/>
          </p:cNvPicPr>
          <p:nvPr/>
        </p:nvPicPr>
        <p:blipFill rotWithShape="1">
          <a:blip r:embed="rId3"/>
          <a:srcRect l="149" t="18684" r="-149"/>
          <a:stretch/>
        </p:blipFill>
        <p:spPr>
          <a:xfrm>
            <a:off x="819959" y="1711947"/>
            <a:ext cx="10507723" cy="4809209"/>
          </a:xfrm>
          <a:prstGeom prst="rect">
            <a:avLst/>
          </a:prstGeom>
        </p:spPr>
      </p:pic>
      <p:pic>
        <p:nvPicPr>
          <p:cNvPr id="5" name="Graphic 4">
            <a:extLst>
              <a:ext uri="{FF2B5EF4-FFF2-40B4-BE49-F238E27FC236}">
                <a16:creationId xmlns:a16="http://schemas.microsoft.com/office/drawing/2014/main" id="{57A2E769-A99F-0BAD-EFA2-3BEBF69A5A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9155" y="102719"/>
            <a:ext cx="1462312" cy="1491067"/>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The transport system</a:t>
            </a:r>
            <a:endParaRPr lang="en-US">
              <a:solidFill>
                <a:schemeClr val="bg1"/>
              </a:solidFill>
            </a:endParaRPr>
          </a:p>
        </p:txBody>
      </p:sp>
    </p:spTree>
    <p:extLst>
      <p:ext uri="{BB962C8B-B14F-4D97-AF65-F5344CB8AC3E}">
        <p14:creationId xmlns:p14="http://schemas.microsoft.com/office/powerpoint/2010/main" val="349100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AD2C2E-12F7-19C3-00E0-C4105E0062E8}"/>
              </a:ext>
            </a:extLst>
          </p:cNvPr>
          <p:cNvPicPr>
            <a:picLocks noChangeAspect="1"/>
          </p:cNvPicPr>
          <p:nvPr/>
        </p:nvPicPr>
        <p:blipFill rotWithShape="1">
          <a:blip r:embed="rId3"/>
          <a:srcRect l="-1" t="1511" r="827"/>
          <a:stretch/>
        </p:blipFill>
        <p:spPr>
          <a:xfrm>
            <a:off x="-205153" y="0"/>
            <a:ext cx="12397153" cy="6989242"/>
          </a:xfrm>
          <a:prstGeom prst="rect">
            <a:avLst/>
          </a:prstGeom>
        </p:spPr>
      </p:pic>
      <p:sp>
        <p:nvSpPr>
          <p:cNvPr id="3" name="Oval 2">
            <a:extLst>
              <a:ext uri="{FF2B5EF4-FFF2-40B4-BE49-F238E27FC236}">
                <a16:creationId xmlns:a16="http://schemas.microsoft.com/office/drawing/2014/main" id="{E8E8BB03-7A8E-E100-9BF5-6A863BA87E26}"/>
              </a:ext>
            </a:extLst>
          </p:cNvPr>
          <p:cNvSpPr/>
          <p:nvPr/>
        </p:nvSpPr>
        <p:spPr>
          <a:xfrm>
            <a:off x="1083219" y="2484834"/>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98D07-6B09-F950-F63A-75E74D5E92D5}"/>
              </a:ext>
            </a:extLst>
          </p:cNvPr>
          <p:cNvSpPr/>
          <p:nvPr/>
        </p:nvSpPr>
        <p:spPr>
          <a:xfrm>
            <a:off x="6805408" y="4495192"/>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164514"/>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C1F2"/>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805408" y="321560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DC4846-E002-628A-FA71-0628C013D8B9}"/>
              </a:ext>
            </a:extLst>
          </p:cNvPr>
          <p:cNvSpPr/>
          <p:nvPr/>
        </p:nvSpPr>
        <p:spPr>
          <a:xfrm>
            <a:off x="1083218" y="545847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34CD5A78-217F-62AE-10D9-34D23D3C0122}"/>
              </a:ext>
            </a:extLst>
          </p:cNvPr>
          <p:cNvSpPr txBox="1">
            <a:spLocks/>
          </p:cNvSpPr>
          <p:nvPr/>
        </p:nvSpPr>
        <p:spPr>
          <a:xfrm>
            <a:off x="645460" y="646179"/>
            <a:ext cx="10847294" cy="1179445"/>
          </a:xfrm>
          <a:prstGeom prst="rect">
            <a:avLst/>
          </a:prstGeom>
        </p:spPr>
        <p:txBody>
          <a:bodyPr>
            <a:noAutofit/>
          </a:bodyPr>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4000">
                <a:solidFill>
                  <a:schemeClr val="bg1"/>
                </a:solidFill>
                <a:latin typeface="Poppins Medium"/>
                <a:cs typeface="Poppins Medium"/>
              </a:rPr>
              <a:t>The five shifts needed to </a:t>
            </a:r>
            <a:br>
              <a:rPr lang="en-US" sz="4000">
                <a:latin typeface="Poppins Medium"/>
                <a:cs typeface="Poppins Medium"/>
              </a:rPr>
            </a:br>
            <a:r>
              <a:rPr lang="en-US" sz="4000">
                <a:solidFill>
                  <a:srgbClr val="64C9FF"/>
                </a:solidFill>
                <a:latin typeface="Poppins Medium"/>
                <a:cs typeface="Poppins Medium"/>
              </a:rPr>
              <a:t>transform the transport system</a:t>
            </a:r>
            <a:endParaRPr lang="en-US" sz="4000">
              <a:solidFill>
                <a:srgbClr val="64C9FF"/>
              </a:solidFill>
            </a:endParaRPr>
          </a:p>
        </p:txBody>
      </p:sp>
      <p:sp>
        <p:nvSpPr>
          <p:cNvPr id="19" name="Text Placeholder 4">
            <a:extLst>
              <a:ext uri="{FF2B5EF4-FFF2-40B4-BE49-F238E27FC236}">
                <a16:creationId xmlns:a16="http://schemas.microsoft.com/office/drawing/2014/main" id="{4E287962-F64D-5483-44C4-B80E6D15005E}"/>
              </a:ext>
            </a:extLst>
          </p:cNvPr>
          <p:cNvSpPr txBox="1">
            <a:spLocks/>
          </p:cNvSpPr>
          <p:nvPr/>
        </p:nvSpPr>
        <p:spPr>
          <a:xfrm>
            <a:off x="1387548" y="2373521"/>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Guarantee reliable access</a:t>
            </a:r>
            <a:r>
              <a:rPr lang="en-US" sz="2500">
                <a:solidFill>
                  <a:schemeClr val="bg1"/>
                </a:solidFill>
                <a:latin typeface="Poppins"/>
                <a:cs typeface="Poppins"/>
              </a:rPr>
              <a:t> to safe and modern mobility</a:t>
            </a:r>
            <a:endParaRPr lang="en-US" sz="2500">
              <a:solidFill>
                <a:schemeClr val="bg1"/>
              </a:solidFill>
            </a:endParaRPr>
          </a:p>
        </p:txBody>
      </p:sp>
      <p:sp>
        <p:nvSpPr>
          <p:cNvPr id="20" name="Text Placeholder 5">
            <a:extLst>
              <a:ext uri="{FF2B5EF4-FFF2-40B4-BE49-F238E27FC236}">
                <a16:creationId xmlns:a16="http://schemas.microsoft.com/office/drawing/2014/main" id="{FF9E27CC-53DA-6634-90EA-B6477996FBF7}"/>
              </a:ext>
            </a:extLst>
          </p:cNvPr>
          <p:cNvSpPr txBox="1">
            <a:spLocks/>
          </p:cNvSpPr>
          <p:nvPr/>
        </p:nvSpPr>
        <p:spPr>
          <a:xfrm>
            <a:off x="7130163" y="4389200"/>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Transition</a:t>
            </a:r>
            <a:r>
              <a:rPr lang="en-US" sz="2500">
                <a:solidFill>
                  <a:schemeClr val="bg1"/>
                </a:solidFill>
                <a:latin typeface="Poppins"/>
                <a:cs typeface="Poppins"/>
              </a:rPr>
              <a:t> to zero-carbon shipping and aviation</a:t>
            </a:r>
            <a:endParaRPr lang="en-US" sz="2500">
              <a:solidFill>
                <a:schemeClr val="bg1"/>
              </a:solidFill>
            </a:endParaRPr>
          </a:p>
        </p:txBody>
      </p:sp>
      <p:sp>
        <p:nvSpPr>
          <p:cNvPr id="21" name="Text Placeholder 8">
            <a:extLst>
              <a:ext uri="{FF2B5EF4-FFF2-40B4-BE49-F238E27FC236}">
                <a16:creationId xmlns:a16="http://schemas.microsoft.com/office/drawing/2014/main" id="{6D783FB2-5140-E0C9-44B6-DCF071D49EAC}"/>
              </a:ext>
            </a:extLst>
          </p:cNvPr>
          <p:cNvSpPr txBox="1">
            <a:spLocks/>
          </p:cNvSpPr>
          <p:nvPr/>
        </p:nvSpPr>
        <p:spPr>
          <a:xfrm>
            <a:off x="1387548" y="4034762"/>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Reduce</a:t>
            </a:r>
            <a:r>
              <a:rPr lang="en-US" sz="2500">
                <a:solidFill>
                  <a:schemeClr val="bg1"/>
                </a:solidFill>
                <a:latin typeface="Poppins"/>
                <a:cs typeface="Poppins"/>
              </a:rPr>
              <a:t> avoidable vehicle and air travel</a:t>
            </a:r>
          </a:p>
          <a:p>
            <a:pPr marL="0" indent="0">
              <a:buNone/>
            </a:pPr>
            <a:r>
              <a:rPr lang="en-US" sz="2500">
                <a:solidFill>
                  <a:schemeClr val="bg1"/>
                </a:solidFill>
                <a:latin typeface="Poppins"/>
                <a:cs typeface="Poppins"/>
              </a:rPr>
              <a:t>  </a:t>
            </a:r>
          </a:p>
          <a:p>
            <a:pPr marL="0" indent="0">
              <a:buNone/>
            </a:pPr>
            <a:r>
              <a:rPr lang="en-US" sz="2500" b="1">
                <a:solidFill>
                  <a:schemeClr val="bg1"/>
                </a:solidFill>
                <a:latin typeface="Poppins"/>
                <a:cs typeface="Poppins"/>
              </a:rPr>
              <a:t>Shift</a:t>
            </a:r>
            <a:r>
              <a:rPr lang="en-US" sz="2500">
                <a:solidFill>
                  <a:schemeClr val="bg1"/>
                </a:solidFill>
                <a:latin typeface="Poppins"/>
                <a:cs typeface="Poppins"/>
              </a:rPr>
              <a:t> to public, shared and non-motorized transport</a:t>
            </a:r>
            <a:endParaRPr lang="en-US" sz="2500">
              <a:solidFill>
                <a:schemeClr val="bg1"/>
              </a:solidFill>
            </a:endParaRPr>
          </a:p>
        </p:txBody>
      </p:sp>
      <p:sp>
        <p:nvSpPr>
          <p:cNvPr id="22" name="Text Placeholder 12">
            <a:extLst>
              <a:ext uri="{FF2B5EF4-FFF2-40B4-BE49-F238E27FC236}">
                <a16:creationId xmlns:a16="http://schemas.microsoft.com/office/drawing/2014/main" id="{54CF1BDC-6084-8247-6621-D4C2CA167ADA}"/>
              </a:ext>
            </a:extLst>
          </p:cNvPr>
          <p:cNvSpPr txBox="1">
            <a:spLocks/>
          </p:cNvSpPr>
          <p:nvPr/>
        </p:nvSpPr>
        <p:spPr>
          <a:xfrm>
            <a:off x="7123866" y="3108517"/>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Transition</a:t>
            </a:r>
            <a:r>
              <a:rPr lang="en-US" sz="2500">
                <a:solidFill>
                  <a:schemeClr val="bg1"/>
                </a:solidFill>
                <a:latin typeface="Poppins"/>
                <a:cs typeface="Poppins"/>
              </a:rPr>
              <a:t> to zero-carbon cars and trucks</a:t>
            </a:r>
            <a:endParaRPr lang="en-US" sz="2500">
              <a:solidFill>
                <a:schemeClr val="bg1"/>
              </a:solidFill>
            </a:endParaRPr>
          </a:p>
        </p:txBody>
      </p:sp>
    </p:spTree>
    <p:extLst>
      <p:ext uri="{BB962C8B-B14F-4D97-AF65-F5344CB8AC3E}">
        <p14:creationId xmlns:p14="http://schemas.microsoft.com/office/powerpoint/2010/main" val="29207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7A2E769-A99F-0BAD-EFA2-3BEBF69A5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9155" y="102719"/>
            <a:ext cx="1462312" cy="1491067"/>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9272" y="621223"/>
            <a:ext cx="10847294" cy="646174"/>
          </a:xfrm>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69272" y="1267397"/>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accent3"/>
              </a:solidFill>
              <a:latin typeface="Poppins"/>
              <a:cs typeface="Poppins"/>
            </a:endParaRPr>
          </a:p>
          <a:p>
            <a:pPr>
              <a:lnSpc>
                <a:spcPct val="140000"/>
              </a:lnSpc>
              <a:spcAft>
                <a:spcPts val="1000"/>
              </a:spcAft>
            </a:pPr>
            <a:r>
              <a:rPr lang="en-US" sz="1800" dirty="0">
                <a:solidFill>
                  <a:schemeClr val="bg1"/>
                </a:solidFill>
                <a:latin typeface="Poppins"/>
                <a:cs typeface="Poppins"/>
              </a:rPr>
              <a:t>Transport accounts for</a:t>
            </a:r>
            <a:r>
              <a:rPr lang="en-US" sz="1800" dirty="0">
                <a:solidFill>
                  <a:schemeClr val="accent3"/>
                </a:solidFill>
                <a:latin typeface="Poppins"/>
                <a:cs typeface="Poppins"/>
              </a:rPr>
              <a:t> </a:t>
            </a:r>
            <a:r>
              <a:rPr lang="en-US" sz="1800" dirty="0">
                <a:solidFill>
                  <a:srgbClr val="64C9FF"/>
                </a:solidFill>
                <a:latin typeface="Poppins"/>
                <a:cs typeface="Poppins"/>
              </a:rPr>
              <a:t>15% of global greenhouse gas emissions</a:t>
            </a:r>
            <a:r>
              <a:rPr lang="en-US" sz="1800" dirty="0">
                <a:solidFill>
                  <a:schemeClr val="bg1"/>
                </a:solidFill>
                <a:latin typeface="Poppins"/>
                <a:cs typeface="Poppins"/>
              </a:rPr>
              <a:t>, and road transport alone accounted for </a:t>
            </a:r>
            <a:r>
              <a:rPr lang="en-US" sz="1800" dirty="0">
                <a:solidFill>
                  <a:srgbClr val="64C9FF"/>
                </a:solidFill>
                <a:latin typeface="Poppins"/>
                <a:cs typeface="Poppins"/>
              </a:rPr>
              <a:t>seventy two percent</a:t>
            </a:r>
            <a:r>
              <a:rPr lang="en-US" sz="1800" dirty="0">
                <a:solidFill>
                  <a:schemeClr val="bg1"/>
                </a:solidFill>
                <a:latin typeface="Poppins"/>
                <a:cs typeface="Poppins"/>
              </a:rPr>
              <a:t> of those greenhouse gas emissions in 2020.</a:t>
            </a:r>
            <a:endParaRPr lang="en-US" sz="1800" dirty="0">
              <a:solidFill>
                <a:schemeClr val="bg1"/>
              </a:solidFill>
            </a:endParaRPr>
          </a:p>
          <a:p>
            <a:pPr>
              <a:lnSpc>
                <a:spcPct val="140000"/>
              </a:lnSpc>
              <a:spcAft>
                <a:spcPts val="1000"/>
              </a:spcAft>
            </a:pPr>
            <a:r>
              <a:rPr lang="en-US" sz="1800" dirty="0">
                <a:solidFill>
                  <a:schemeClr val="accent6"/>
                </a:solidFill>
                <a:latin typeface="Poppins"/>
                <a:cs typeface="Poppins"/>
              </a:rPr>
              <a:t>The share of electric vehicles (EVs) in passenger car sales has begun to take off, reaching almost 9% in 2021 — double its share from the year before. With supportive policies and investments, </a:t>
            </a:r>
            <a:r>
              <a:rPr lang="en-US" sz="1800" dirty="0">
                <a:solidFill>
                  <a:srgbClr val="64C9FF"/>
                </a:solidFill>
                <a:latin typeface="Poppins"/>
                <a:cs typeface="Poppins"/>
              </a:rPr>
              <a:t>EVs are becoming cost-competitive in many major markets.</a:t>
            </a:r>
          </a:p>
          <a:p>
            <a:pPr>
              <a:lnSpc>
                <a:spcPct val="140000"/>
              </a:lnSpc>
              <a:spcAft>
                <a:spcPts val="1000"/>
              </a:spcAft>
            </a:pPr>
            <a:r>
              <a:rPr lang="en-US" sz="1800" dirty="0">
                <a:solidFill>
                  <a:schemeClr val="bg1"/>
                </a:solidFill>
                <a:latin typeface="Poppins"/>
                <a:cs typeface="Poppins"/>
              </a:rPr>
              <a:t>From 2015 to 2020, over half of the top 50 emitting cities grew their transit infrastructure, but rapid transit in cities must grow </a:t>
            </a:r>
            <a:r>
              <a:rPr lang="en-US" sz="1800" dirty="0">
                <a:solidFill>
                  <a:srgbClr val="64C9FF"/>
                </a:solidFill>
                <a:latin typeface="Poppins"/>
                <a:cs typeface="Poppins"/>
              </a:rPr>
              <a:t>6x faster </a:t>
            </a:r>
            <a:r>
              <a:rPr lang="en-US" sz="1800" dirty="0">
                <a:solidFill>
                  <a:schemeClr val="bg1"/>
                </a:solidFill>
                <a:latin typeface="Poppins"/>
                <a:cs typeface="Poppins"/>
              </a:rPr>
              <a:t>to enable a transition away from car use.</a:t>
            </a:r>
            <a:endParaRPr lang="en-US" sz="1800" dirty="0">
              <a:solidFill>
                <a:schemeClr val="bg1"/>
              </a:solidFill>
            </a:endParaRPr>
          </a:p>
          <a:p>
            <a:pPr>
              <a:lnSpc>
                <a:spcPct val="140000"/>
              </a:lnSpc>
              <a:spcAft>
                <a:spcPts val="1000"/>
              </a:spcAft>
            </a:pPr>
            <a:r>
              <a:rPr lang="en-US" sz="1800" dirty="0">
                <a:solidFill>
                  <a:schemeClr val="bg1"/>
                </a:solidFill>
                <a:latin typeface="Poppins"/>
                <a:cs typeface="Poppins"/>
              </a:rPr>
              <a:t>More than 200 pilot and demonstration projects for zero-emission shipping fuels are in development.</a:t>
            </a:r>
            <a:endParaRPr lang="en-US" sz="1800" dirty="0">
              <a:solidFill>
                <a:schemeClr val="bg1"/>
              </a:solidFill>
            </a:endParaRPr>
          </a:p>
        </p:txBody>
      </p:sp>
    </p:spTree>
    <p:extLst>
      <p:ext uri="{BB962C8B-B14F-4D97-AF65-F5344CB8AC3E}">
        <p14:creationId xmlns:p14="http://schemas.microsoft.com/office/powerpoint/2010/main" val="265769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dirty="0">
                <a:latin typeface="Poppins"/>
                <a:cs typeface="Poppins Medium"/>
              </a:rPr>
              <a:t>In this system, we have identified 14 target indicators. Out of the 14 targets we've evaluated, 9 are moving in the right direction and 1 is on track.</a:t>
            </a:r>
            <a:endParaRPr lang="en-US" sz="1600" dirty="0">
              <a:latin typeface="Poppins"/>
            </a:endParaRPr>
          </a:p>
        </p:txBody>
      </p:sp>
      <p:grpSp>
        <p:nvGrpSpPr>
          <p:cNvPr id="22" name="Group 21">
            <a:extLst>
              <a:ext uri="{FF2B5EF4-FFF2-40B4-BE49-F238E27FC236}">
                <a16:creationId xmlns:a16="http://schemas.microsoft.com/office/drawing/2014/main" id="{1A238B90-06BE-8585-B577-E7E3BAD6869D}"/>
              </a:ext>
            </a:extLst>
          </p:cNvPr>
          <p:cNvGrpSpPr/>
          <p:nvPr/>
        </p:nvGrpSpPr>
        <p:grpSpPr>
          <a:xfrm>
            <a:off x="248634" y="133937"/>
            <a:ext cx="11783346" cy="6655396"/>
            <a:chOff x="248634" y="133937"/>
            <a:chExt cx="11783346" cy="6655396"/>
          </a:xfrm>
        </p:grpSpPr>
        <p:sp>
          <p:nvSpPr>
            <p:cNvPr id="6" name="Rectangle 5">
              <a:extLst>
                <a:ext uri="{FF2B5EF4-FFF2-40B4-BE49-F238E27FC236}">
                  <a16:creationId xmlns:a16="http://schemas.microsoft.com/office/drawing/2014/main" id="{EF7C0B01-A8EF-6643-00FF-1C4AD3950E70}"/>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5287773-5AA8-3733-5D0A-E76067B88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21" name="Group 20">
              <a:extLst>
                <a:ext uri="{FF2B5EF4-FFF2-40B4-BE49-F238E27FC236}">
                  <a16:creationId xmlns:a16="http://schemas.microsoft.com/office/drawing/2014/main" id="{EDB32283-F904-0DEE-0343-F527FAE8E02F}"/>
                </a:ext>
              </a:extLst>
            </p:cNvPr>
            <p:cNvGrpSpPr/>
            <p:nvPr/>
          </p:nvGrpSpPr>
          <p:grpSpPr>
            <a:xfrm>
              <a:off x="5069927" y="133937"/>
              <a:ext cx="6819823" cy="6655396"/>
              <a:chOff x="5069927" y="133937"/>
              <a:chExt cx="6819823" cy="6655396"/>
            </a:xfrm>
          </p:grpSpPr>
          <p:pic>
            <p:nvPicPr>
              <p:cNvPr id="14" name="Picture 13">
                <a:extLst>
                  <a:ext uri="{FF2B5EF4-FFF2-40B4-BE49-F238E27FC236}">
                    <a16:creationId xmlns:a16="http://schemas.microsoft.com/office/drawing/2014/main" id="{8E955C0F-5788-B38C-1C33-D6461D006EE4}"/>
                  </a:ext>
                </a:extLst>
              </p:cNvPr>
              <p:cNvPicPr>
                <a:picLocks noChangeAspect="1"/>
              </p:cNvPicPr>
              <p:nvPr/>
            </p:nvPicPr>
            <p:blipFill>
              <a:blip r:embed="rId4"/>
              <a:stretch>
                <a:fillRect/>
              </a:stretch>
            </p:blipFill>
            <p:spPr>
              <a:xfrm>
                <a:off x="5135916" y="133937"/>
                <a:ext cx="6726381" cy="2165813"/>
              </a:xfrm>
              <a:prstGeom prst="rect">
                <a:avLst/>
              </a:prstGeom>
            </p:spPr>
          </p:pic>
          <p:pic>
            <p:nvPicPr>
              <p:cNvPr id="16" name="Picture 15">
                <a:extLst>
                  <a:ext uri="{FF2B5EF4-FFF2-40B4-BE49-F238E27FC236}">
                    <a16:creationId xmlns:a16="http://schemas.microsoft.com/office/drawing/2014/main" id="{2FB1BB63-0FC0-FA59-4EFA-75FF102B7B76}"/>
                  </a:ext>
                </a:extLst>
              </p:cNvPr>
              <p:cNvPicPr>
                <a:picLocks noChangeAspect="1"/>
              </p:cNvPicPr>
              <p:nvPr/>
            </p:nvPicPr>
            <p:blipFill>
              <a:blip r:embed="rId5"/>
              <a:stretch>
                <a:fillRect/>
              </a:stretch>
            </p:blipFill>
            <p:spPr>
              <a:xfrm>
                <a:off x="5069927" y="2379632"/>
                <a:ext cx="4107260" cy="2165813"/>
              </a:xfrm>
              <a:prstGeom prst="rect">
                <a:avLst/>
              </a:prstGeom>
            </p:spPr>
          </p:pic>
          <p:pic>
            <p:nvPicPr>
              <p:cNvPr id="18" name="Picture 17">
                <a:extLst>
                  <a:ext uri="{FF2B5EF4-FFF2-40B4-BE49-F238E27FC236}">
                    <a16:creationId xmlns:a16="http://schemas.microsoft.com/office/drawing/2014/main" id="{B03D3022-BE6E-F8D6-87D5-CA2348C8C701}"/>
                  </a:ext>
                </a:extLst>
              </p:cNvPr>
              <p:cNvPicPr>
                <a:picLocks noChangeAspect="1"/>
              </p:cNvPicPr>
              <p:nvPr/>
            </p:nvPicPr>
            <p:blipFill>
              <a:blip r:embed="rId6"/>
              <a:stretch>
                <a:fillRect/>
              </a:stretch>
            </p:blipFill>
            <p:spPr>
              <a:xfrm>
                <a:off x="9177187" y="2379632"/>
                <a:ext cx="2712563" cy="2171883"/>
              </a:xfrm>
              <a:prstGeom prst="rect">
                <a:avLst/>
              </a:prstGeom>
            </p:spPr>
          </p:pic>
          <p:pic>
            <p:nvPicPr>
              <p:cNvPr id="20" name="Picture 19">
                <a:extLst>
                  <a:ext uri="{FF2B5EF4-FFF2-40B4-BE49-F238E27FC236}">
                    <a16:creationId xmlns:a16="http://schemas.microsoft.com/office/drawing/2014/main" id="{678AD948-EA52-B5FC-8084-D6D76E5248D8}"/>
                  </a:ext>
                </a:extLst>
              </p:cNvPr>
              <p:cNvPicPr>
                <a:picLocks noChangeAspect="1"/>
              </p:cNvPicPr>
              <p:nvPr/>
            </p:nvPicPr>
            <p:blipFill>
              <a:blip r:embed="rId7"/>
              <a:stretch>
                <a:fillRect/>
              </a:stretch>
            </p:blipFill>
            <p:spPr>
              <a:xfrm>
                <a:off x="5884760" y="4620059"/>
                <a:ext cx="5357517" cy="2169274"/>
              </a:xfrm>
              <a:prstGeom prst="rect">
                <a:avLst/>
              </a:prstGeom>
            </p:spPr>
          </p:pic>
        </p:grpSp>
      </p:grpSp>
    </p:spTree>
    <p:extLst>
      <p:ext uri="{BB962C8B-B14F-4D97-AF65-F5344CB8AC3E}">
        <p14:creationId xmlns:p14="http://schemas.microsoft.com/office/powerpoint/2010/main" val="182845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00245"/>
            <a:ext cx="3462275" cy="237622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10000"/>
              </a:lnSpc>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02F157F9-422F-0C80-5581-B51AF6327719}"/>
              </a:ext>
            </a:extLst>
          </p:cNvPr>
          <p:cNvSpPr txBox="1">
            <a:spLocks/>
          </p:cNvSpPr>
          <p:nvPr/>
        </p:nvSpPr>
        <p:spPr>
          <a:xfrm>
            <a:off x="668960" y="3826748"/>
            <a:ext cx="3462275"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dirty="0">
                <a:solidFill>
                  <a:schemeClr val="accent6"/>
                </a:solidFill>
                <a:latin typeface="Poppins"/>
                <a:cs typeface="Poppins Medium"/>
              </a:rPr>
              <a:t>In this system, we have identified 31 enablers and barriers to change.</a:t>
            </a:r>
            <a:endParaRPr lang="en-US" sz="1600" dirty="0">
              <a:solidFill>
                <a:schemeClr val="accent6"/>
              </a:solidFill>
              <a:latin typeface="Poppins"/>
              <a:cs typeface="Poppins"/>
            </a:endParaRPr>
          </a:p>
        </p:txBody>
      </p:sp>
      <p:sp>
        <p:nvSpPr>
          <p:cNvPr id="9" name="Rectangle 8">
            <a:extLst>
              <a:ext uri="{FF2B5EF4-FFF2-40B4-BE49-F238E27FC236}">
                <a16:creationId xmlns:a16="http://schemas.microsoft.com/office/drawing/2014/main" id="{9064314B-4369-FDFD-C8A4-D252ECC4750B}"/>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C80293C-8159-2D33-699C-A6377B1F53B3}"/>
              </a:ext>
            </a:extLst>
          </p:cNvPr>
          <p:cNvGrpSpPr/>
          <p:nvPr/>
        </p:nvGrpSpPr>
        <p:grpSpPr>
          <a:xfrm>
            <a:off x="248634" y="124085"/>
            <a:ext cx="11783346" cy="6634840"/>
            <a:chOff x="248634" y="124085"/>
            <a:chExt cx="11783346" cy="6634840"/>
          </a:xfrm>
        </p:grpSpPr>
        <p:pic>
          <p:nvPicPr>
            <p:cNvPr id="8" name="Picture 7">
              <a:extLst>
                <a:ext uri="{FF2B5EF4-FFF2-40B4-BE49-F238E27FC236}">
                  <a16:creationId xmlns:a16="http://schemas.microsoft.com/office/drawing/2014/main" id="{686190C9-DD6C-3AB9-29B7-36B942A09D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20" name="Group 19">
              <a:extLst>
                <a:ext uri="{FF2B5EF4-FFF2-40B4-BE49-F238E27FC236}">
                  <a16:creationId xmlns:a16="http://schemas.microsoft.com/office/drawing/2014/main" id="{8E2DACEB-1C74-E1D0-B582-3B5001991B40}"/>
                </a:ext>
              </a:extLst>
            </p:cNvPr>
            <p:cNvGrpSpPr/>
            <p:nvPr/>
          </p:nvGrpSpPr>
          <p:grpSpPr>
            <a:xfrm>
              <a:off x="4974507" y="124085"/>
              <a:ext cx="7057473" cy="6634840"/>
              <a:chOff x="4974507" y="124085"/>
              <a:chExt cx="7057473" cy="6634840"/>
            </a:xfrm>
          </p:grpSpPr>
          <p:pic>
            <p:nvPicPr>
              <p:cNvPr id="10" name="Picture 9">
                <a:extLst>
                  <a:ext uri="{FF2B5EF4-FFF2-40B4-BE49-F238E27FC236}">
                    <a16:creationId xmlns:a16="http://schemas.microsoft.com/office/drawing/2014/main" id="{91FA62E8-985A-B823-DF42-79973C15CF59}"/>
                  </a:ext>
                </a:extLst>
              </p:cNvPr>
              <p:cNvPicPr>
                <a:picLocks noChangeAspect="1"/>
              </p:cNvPicPr>
              <p:nvPr/>
            </p:nvPicPr>
            <p:blipFill>
              <a:blip r:embed="rId3"/>
              <a:stretch>
                <a:fillRect/>
              </a:stretch>
            </p:blipFill>
            <p:spPr>
              <a:xfrm>
                <a:off x="5043340" y="124085"/>
                <a:ext cx="6894372" cy="2113676"/>
              </a:xfrm>
              <a:prstGeom prst="rect">
                <a:avLst/>
              </a:prstGeom>
            </p:spPr>
          </p:pic>
          <p:pic>
            <p:nvPicPr>
              <p:cNvPr id="15" name="Picture 14">
                <a:extLst>
                  <a:ext uri="{FF2B5EF4-FFF2-40B4-BE49-F238E27FC236}">
                    <a16:creationId xmlns:a16="http://schemas.microsoft.com/office/drawing/2014/main" id="{8BE07198-54AC-7618-100E-D234C40D987F}"/>
                  </a:ext>
                </a:extLst>
              </p:cNvPr>
              <p:cNvPicPr>
                <a:picLocks noChangeAspect="1"/>
              </p:cNvPicPr>
              <p:nvPr/>
            </p:nvPicPr>
            <p:blipFill>
              <a:blip r:embed="rId4"/>
              <a:stretch>
                <a:fillRect/>
              </a:stretch>
            </p:blipFill>
            <p:spPr>
              <a:xfrm>
                <a:off x="4974507" y="2332782"/>
                <a:ext cx="4254333" cy="2154727"/>
              </a:xfrm>
              <a:prstGeom prst="rect">
                <a:avLst/>
              </a:prstGeom>
            </p:spPr>
          </p:pic>
          <p:pic>
            <p:nvPicPr>
              <p:cNvPr id="17" name="Picture 16">
                <a:extLst>
                  <a:ext uri="{FF2B5EF4-FFF2-40B4-BE49-F238E27FC236}">
                    <a16:creationId xmlns:a16="http://schemas.microsoft.com/office/drawing/2014/main" id="{B0CCF4CC-F747-F59D-0A48-6EF93CDA1FE7}"/>
                  </a:ext>
                </a:extLst>
              </p:cNvPr>
              <p:cNvPicPr>
                <a:picLocks noChangeAspect="1"/>
              </p:cNvPicPr>
              <p:nvPr/>
            </p:nvPicPr>
            <p:blipFill>
              <a:blip r:embed="rId5"/>
              <a:stretch>
                <a:fillRect/>
              </a:stretch>
            </p:blipFill>
            <p:spPr>
              <a:xfrm>
                <a:off x="9155430" y="2321584"/>
                <a:ext cx="2876550" cy="2161245"/>
              </a:xfrm>
              <a:prstGeom prst="rect">
                <a:avLst/>
              </a:prstGeom>
            </p:spPr>
          </p:pic>
          <p:pic>
            <p:nvPicPr>
              <p:cNvPr id="19" name="Picture 18">
                <a:extLst>
                  <a:ext uri="{FF2B5EF4-FFF2-40B4-BE49-F238E27FC236}">
                    <a16:creationId xmlns:a16="http://schemas.microsoft.com/office/drawing/2014/main" id="{98509E76-F0D3-6682-572A-A73407B7ACAD}"/>
                  </a:ext>
                </a:extLst>
              </p:cNvPr>
              <p:cNvPicPr>
                <a:picLocks noChangeAspect="1"/>
              </p:cNvPicPr>
              <p:nvPr/>
            </p:nvPicPr>
            <p:blipFill>
              <a:blip r:embed="rId6"/>
              <a:stretch>
                <a:fillRect/>
              </a:stretch>
            </p:blipFill>
            <p:spPr>
              <a:xfrm>
                <a:off x="5017905" y="4587417"/>
                <a:ext cx="6919807" cy="2171508"/>
              </a:xfrm>
              <a:prstGeom prst="rect">
                <a:avLst/>
              </a:prstGeom>
            </p:spPr>
          </p:pic>
        </p:grpSp>
      </p:grpSp>
    </p:spTree>
    <p:extLst>
      <p:ext uri="{BB962C8B-B14F-4D97-AF65-F5344CB8AC3E}">
        <p14:creationId xmlns:p14="http://schemas.microsoft.com/office/powerpoint/2010/main" val="248207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8258" y="1000244"/>
            <a:ext cx="3462275" cy="2328603"/>
          </a:xfrm>
        </p:spPr>
        <p:txBody>
          <a:bodyPr>
            <a:normAutofit/>
          </a:bodyPr>
          <a:lstStyle/>
          <a:p>
            <a:pPr>
              <a:lnSpc>
                <a:spcPct val="100000"/>
              </a:lnSpc>
            </a:pPr>
            <a:r>
              <a:rPr lang="en-US" sz="4800">
                <a:latin typeface="Poppins Medium"/>
                <a:cs typeface="Poppins Medium"/>
              </a:rPr>
              <a:t>Enablers and barriers</a:t>
            </a:r>
            <a:endParaRPr lang="en-US" sz="4800"/>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9591E2-F208-DF84-C89B-CC94322DEA7E}"/>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557E8C7-D1A8-F022-BE3C-5EE64FC2F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11" name="Picture 10">
            <a:extLst>
              <a:ext uri="{FF2B5EF4-FFF2-40B4-BE49-F238E27FC236}">
                <a16:creationId xmlns:a16="http://schemas.microsoft.com/office/drawing/2014/main" id="{C5BFC872-8685-0A8C-193D-056E85779E20}"/>
              </a:ext>
            </a:extLst>
          </p:cNvPr>
          <p:cNvPicPr>
            <a:picLocks noChangeAspect="1"/>
          </p:cNvPicPr>
          <p:nvPr/>
        </p:nvPicPr>
        <p:blipFill>
          <a:blip r:embed="rId4"/>
          <a:srcRect l="5486"/>
          <a:stretch/>
        </p:blipFill>
        <p:spPr>
          <a:xfrm>
            <a:off x="4842443" y="245814"/>
            <a:ext cx="1253557" cy="2154024"/>
          </a:xfrm>
          <a:prstGeom prst="rect">
            <a:avLst/>
          </a:prstGeom>
        </p:spPr>
      </p:pic>
      <p:pic>
        <p:nvPicPr>
          <p:cNvPr id="14" name="Picture 13">
            <a:extLst>
              <a:ext uri="{FF2B5EF4-FFF2-40B4-BE49-F238E27FC236}">
                <a16:creationId xmlns:a16="http://schemas.microsoft.com/office/drawing/2014/main" id="{450EB6E4-3A83-3B20-9D09-7F0A61E63AFE}"/>
              </a:ext>
            </a:extLst>
          </p:cNvPr>
          <p:cNvPicPr>
            <a:picLocks noChangeAspect="1"/>
          </p:cNvPicPr>
          <p:nvPr/>
        </p:nvPicPr>
        <p:blipFill>
          <a:blip r:embed="rId5"/>
          <a:stretch>
            <a:fillRect/>
          </a:stretch>
        </p:blipFill>
        <p:spPr>
          <a:xfrm>
            <a:off x="6152562" y="245814"/>
            <a:ext cx="5518547" cy="2148594"/>
          </a:xfrm>
          <a:prstGeom prst="rect">
            <a:avLst/>
          </a:prstGeom>
        </p:spPr>
      </p:pic>
      <p:pic>
        <p:nvPicPr>
          <p:cNvPr id="18" name="Picture 17">
            <a:extLst>
              <a:ext uri="{FF2B5EF4-FFF2-40B4-BE49-F238E27FC236}">
                <a16:creationId xmlns:a16="http://schemas.microsoft.com/office/drawing/2014/main" id="{6E96764B-92BC-AB7D-6917-A23C5944D4D4}"/>
              </a:ext>
            </a:extLst>
          </p:cNvPr>
          <p:cNvPicPr>
            <a:picLocks noChangeAspect="1"/>
          </p:cNvPicPr>
          <p:nvPr/>
        </p:nvPicPr>
        <p:blipFill>
          <a:blip r:embed="rId6"/>
          <a:stretch>
            <a:fillRect/>
          </a:stretch>
        </p:blipFill>
        <p:spPr>
          <a:xfrm>
            <a:off x="4842443" y="2531390"/>
            <a:ext cx="4047033" cy="2087210"/>
          </a:xfrm>
          <a:prstGeom prst="rect">
            <a:avLst/>
          </a:prstGeom>
        </p:spPr>
      </p:pic>
      <p:pic>
        <p:nvPicPr>
          <p:cNvPr id="20" name="Picture 19">
            <a:extLst>
              <a:ext uri="{FF2B5EF4-FFF2-40B4-BE49-F238E27FC236}">
                <a16:creationId xmlns:a16="http://schemas.microsoft.com/office/drawing/2014/main" id="{A91EF620-57B6-A629-8F8A-1D3B648A6719}"/>
              </a:ext>
            </a:extLst>
          </p:cNvPr>
          <p:cNvPicPr>
            <a:picLocks noChangeAspect="1"/>
          </p:cNvPicPr>
          <p:nvPr/>
        </p:nvPicPr>
        <p:blipFill>
          <a:blip r:embed="rId7"/>
          <a:stretch>
            <a:fillRect/>
          </a:stretch>
        </p:blipFill>
        <p:spPr>
          <a:xfrm>
            <a:off x="8966141" y="2549019"/>
            <a:ext cx="1240833" cy="2069581"/>
          </a:xfrm>
          <a:prstGeom prst="rect">
            <a:avLst/>
          </a:prstGeom>
        </p:spPr>
      </p:pic>
      <p:pic>
        <p:nvPicPr>
          <p:cNvPr id="22" name="Picture 21">
            <a:extLst>
              <a:ext uri="{FF2B5EF4-FFF2-40B4-BE49-F238E27FC236}">
                <a16:creationId xmlns:a16="http://schemas.microsoft.com/office/drawing/2014/main" id="{FA30A4F2-CDE5-E9E2-1658-56A60EB0C10C}"/>
              </a:ext>
            </a:extLst>
          </p:cNvPr>
          <p:cNvPicPr>
            <a:picLocks noChangeAspect="1"/>
          </p:cNvPicPr>
          <p:nvPr/>
        </p:nvPicPr>
        <p:blipFill>
          <a:blip r:embed="rId8"/>
          <a:stretch>
            <a:fillRect/>
          </a:stretch>
        </p:blipFill>
        <p:spPr>
          <a:xfrm>
            <a:off x="10321347" y="2504439"/>
            <a:ext cx="1320757" cy="2114161"/>
          </a:xfrm>
          <a:prstGeom prst="rect">
            <a:avLst/>
          </a:prstGeom>
        </p:spPr>
      </p:pic>
      <p:pic>
        <p:nvPicPr>
          <p:cNvPr id="24" name="Picture 23">
            <a:extLst>
              <a:ext uri="{FF2B5EF4-FFF2-40B4-BE49-F238E27FC236}">
                <a16:creationId xmlns:a16="http://schemas.microsoft.com/office/drawing/2014/main" id="{04475F45-1D52-1BCE-B3DE-436D2DA66BBA}"/>
              </a:ext>
            </a:extLst>
          </p:cNvPr>
          <p:cNvPicPr>
            <a:picLocks noChangeAspect="1"/>
          </p:cNvPicPr>
          <p:nvPr/>
        </p:nvPicPr>
        <p:blipFill>
          <a:blip r:embed="rId9"/>
          <a:stretch>
            <a:fillRect/>
          </a:stretch>
        </p:blipFill>
        <p:spPr>
          <a:xfrm>
            <a:off x="4691011" y="4728631"/>
            <a:ext cx="7252355" cy="1978305"/>
          </a:xfrm>
          <a:prstGeom prst="rect">
            <a:avLst/>
          </a:prstGeom>
        </p:spPr>
      </p:pic>
      <p:sp>
        <p:nvSpPr>
          <p:cNvPr id="26" name="Rectangle 25">
            <a:extLst>
              <a:ext uri="{FF2B5EF4-FFF2-40B4-BE49-F238E27FC236}">
                <a16:creationId xmlns:a16="http://schemas.microsoft.com/office/drawing/2014/main" id="{5B5FE5B0-107E-54C5-C083-49E72E4CF03F}"/>
              </a:ext>
            </a:extLst>
          </p:cNvPr>
          <p:cNvSpPr/>
          <p:nvPr/>
        </p:nvSpPr>
        <p:spPr>
          <a:xfrm>
            <a:off x="4842443" y="4728631"/>
            <a:ext cx="992749" cy="165974"/>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3316C9-931A-AF5E-127A-238E87B5722D}"/>
              </a:ext>
            </a:extLst>
          </p:cNvPr>
          <p:cNvSpPr/>
          <p:nvPr/>
        </p:nvSpPr>
        <p:spPr>
          <a:xfrm>
            <a:off x="5986624" y="4723201"/>
            <a:ext cx="992749" cy="165974"/>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7FB889-F471-4B17-07E2-A08827F7FC21}"/>
              </a:ext>
            </a:extLst>
          </p:cNvPr>
          <p:cNvSpPr/>
          <p:nvPr/>
        </p:nvSpPr>
        <p:spPr>
          <a:xfrm>
            <a:off x="9586557" y="4723201"/>
            <a:ext cx="992749" cy="165974"/>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C886FEC-05F4-4EEC-1982-B1B4F03AE896}"/>
              </a:ext>
            </a:extLst>
          </p:cNvPr>
          <p:cNvSpPr/>
          <p:nvPr/>
        </p:nvSpPr>
        <p:spPr>
          <a:xfrm>
            <a:off x="10764961" y="4723201"/>
            <a:ext cx="992749" cy="165974"/>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5A2868E-13CE-A623-6325-2DC78BF17991}"/>
              </a:ext>
            </a:extLst>
          </p:cNvPr>
          <p:cNvSpPr/>
          <p:nvPr/>
        </p:nvSpPr>
        <p:spPr>
          <a:xfrm>
            <a:off x="8082781" y="4732628"/>
            <a:ext cx="150829" cy="319977"/>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E1B9EC2-542E-2C36-A9FD-EF42FEBCD6B6}"/>
              </a:ext>
            </a:extLst>
          </p:cNvPr>
          <p:cNvSpPr/>
          <p:nvPr/>
        </p:nvSpPr>
        <p:spPr>
          <a:xfrm>
            <a:off x="9273042" y="4734616"/>
            <a:ext cx="150829" cy="319977"/>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17F52CC-B56E-310A-A97E-E4D58F489B8F}"/>
              </a:ext>
            </a:extLst>
          </p:cNvPr>
          <p:cNvSpPr/>
          <p:nvPr/>
        </p:nvSpPr>
        <p:spPr>
          <a:xfrm>
            <a:off x="10037917" y="2540732"/>
            <a:ext cx="150829" cy="319977"/>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CB25DA6-340F-3A2E-633C-5B0F1F3CE536}"/>
              </a:ext>
            </a:extLst>
          </p:cNvPr>
          <p:cNvSpPr/>
          <p:nvPr/>
        </p:nvSpPr>
        <p:spPr>
          <a:xfrm>
            <a:off x="11438327" y="2508436"/>
            <a:ext cx="150829" cy="319977"/>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screen with white text&#10;&#10;Description automatically generated">
            <a:extLst>
              <a:ext uri="{FF2B5EF4-FFF2-40B4-BE49-F238E27FC236}">
                <a16:creationId xmlns:a16="http://schemas.microsoft.com/office/drawing/2014/main" id="{6F93C6FF-0AA6-CF5E-2375-77C954B173F6}"/>
              </a:ext>
            </a:extLst>
          </p:cNvPr>
          <p:cNvPicPr>
            <a:picLocks noChangeAspect="1"/>
          </p:cNvPicPr>
          <p:nvPr/>
        </p:nvPicPr>
        <p:blipFill>
          <a:blip r:embed="rId10"/>
          <a:srcRect t="152" r="1742" b="3666"/>
          <a:stretch/>
        </p:blipFill>
        <p:spPr>
          <a:xfrm>
            <a:off x="7144849" y="4724245"/>
            <a:ext cx="2296812" cy="1987067"/>
          </a:xfrm>
          <a:prstGeom prst="rect">
            <a:avLst/>
          </a:prstGeom>
        </p:spPr>
      </p:pic>
      <p:sp>
        <p:nvSpPr>
          <p:cNvPr id="4" name="Rectangle 3">
            <a:extLst>
              <a:ext uri="{FF2B5EF4-FFF2-40B4-BE49-F238E27FC236}">
                <a16:creationId xmlns:a16="http://schemas.microsoft.com/office/drawing/2014/main" id="{0B0A6C61-30BE-98C0-CA2D-9606F3E4312A}"/>
              </a:ext>
            </a:extLst>
          </p:cNvPr>
          <p:cNvSpPr/>
          <p:nvPr/>
        </p:nvSpPr>
        <p:spPr>
          <a:xfrm>
            <a:off x="8100912" y="4719255"/>
            <a:ext cx="151302" cy="209495"/>
          </a:xfrm>
          <a:prstGeom prst="rect">
            <a:avLst/>
          </a:prstGeom>
          <a:solidFill>
            <a:srgbClr val="1F30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EC792F-B387-B96F-A70A-A1E4EC1876F4}"/>
              </a:ext>
            </a:extLst>
          </p:cNvPr>
          <p:cNvSpPr/>
          <p:nvPr/>
        </p:nvSpPr>
        <p:spPr>
          <a:xfrm>
            <a:off x="9282989" y="4719255"/>
            <a:ext cx="151302" cy="209495"/>
          </a:xfrm>
          <a:prstGeom prst="rect">
            <a:avLst/>
          </a:prstGeom>
          <a:solidFill>
            <a:srgbClr val="1F30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565649"/>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Props1.xml><?xml version="1.0" encoding="utf-8"?>
<ds:datastoreItem xmlns:ds="http://schemas.openxmlformats.org/officeDocument/2006/customXml" ds:itemID="{9AEAB1D5-C604-44F4-A569-87EF5FAE8A9C}">
  <ds:schemaRefs>
    <ds:schemaRef ds:uri="http://schemas.microsoft.com/sharepoint/v3/contenttype/forms"/>
  </ds:schemaRefs>
</ds:datastoreItem>
</file>

<file path=customXml/itemProps2.xml><?xml version="1.0" encoding="utf-8"?>
<ds:datastoreItem xmlns:ds="http://schemas.openxmlformats.org/officeDocument/2006/customXml" ds:itemID="{C0CAFD08-C332-495E-8B2B-BC7A3DE6FD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ba3b4cf-1946-4ae6-bfb6-77d990214beb"/>
    <ds:schemaRef ds:uri="60961fab-d629-44e6-b6be-fdf2fc7f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3B94E-E012-4D41-BB8C-617CE8D8B0B3}">
  <ds:schemaRefs>
    <ds:schemaRef ds:uri="http://schemas.openxmlformats.org/package/2006/metadata/core-properties"/>
    <ds:schemaRef ds:uri="http://schemas.microsoft.com/office/2006/documentManagement/types"/>
    <ds:schemaRef ds:uri="http://schemas.microsoft.com/sharepoint/v3"/>
    <ds:schemaRef ds:uri="http://purl.org/dc/terms/"/>
    <ds:schemaRef ds:uri="http://purl.org/dc/dcmitype/"/>
    <ds:schemaRef ds:uri="http://purl.org/dc/elements/1.1/"/>
    <ds:schemaRef ds:uri="http://schemas.microsoft.com/office/2006/metadata/properties"/>
    <ds:schemaRef ds:uri="http://schemas.microsoft.com/office/infopath/2007/PartnerControls"/>
    <ds:schemaRef ds:uri="60961fab-d629-44e6-b6be-fdf2fc7f6b8e"/>
    <ds:schemaRef ds:uri="c18f4232-699d-43c2-afd1-ad28c7d4979f"/>
    <ds:schemaRef ds:uri="http://www.w3.org/XML/1998/namespace"/>
    <ds:schemaRef ds:uri="2ba3b4cf-1946-4ae6-bfb6-77d990214beb"/>
  </ds:schemaRefs>
</ds:datastoreItem>
</file>

<file path=docProps/app.xml><?xml version="1.0" encoding="utf-8"?>
<Properties xmlns="http://schemas.openxmlformats.org/officeDocument/2006/extended-properties" xmlns:vt="http://schemas.openxmlformats.org/officeDocument/2006/docPropsVTypes">
  <Template>office theme</Template>
  <TotalTime>23</TotalTime>
  <Words>5024</Words>
  <Application>Microsoft Office PowerPoint</Application>
  <PresentationFormat>Widescreen</PresentationFormat>
  <Paragraphs>258</Paragraphs>
  <Slides>32</Slides>
  <Notes>25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Transport</vt:lpstr>
      <vt:lpstr>PowerPoint Presentation</vt:lpstr>
      <vt:lpstr>Interconnected systems    </vt:lpstr>
      <vt:lpstr>The transport system</vt:lpstr>
      <vt:lpstr>PowerPoint Presentation</vt:lpstr>
      <vt:lpstr>Highlights</vt:lpstr>
      <vt:lpstr>Progress toward targets</vt:lpstr>
      <vt:lpstr>PowerPoint Presentation</vt:lpstr>
      <vt:lpstr>Enablers and barriers</vt:lpstr>
      <vt:lpstr>Guarantee reliable access to safe and modern mobility </vt:lpstr>
      <vt:lpstr>Progress must accelerate more than 10x to half traffic deaths</vt:lpstr>
      <vt:lpstr>PowerPoint Presentation</vt:lpstr>
      <vt:lpstr>Reduce avoidable vehicle and air travel</vt:lpstr>
      <vt:lpstr>PowerPoint Presentation</vt:lpstr>
      <vt:lpstr>Distance traveled by cars is rising and needs to reverse</vt:lpstr>
      <vt:lpstr>Shift to public, shared and non-motorized transport</vt:lpstr>
      <vt:lpstr>Rapid transit deployment needs to accelerate 6x faster</vt:lpstr>
      <vt:lpstr>PowerPoint Presentation</vt:lpstr>
      <vt:lpstr>Transition to zero-carbon cars and trucks</vt:lpstr>
      <vt:lpstr>Key milestones in the exponential growth of EV sales</vt:lpstr>
      <vt:lpstr>PowerPoint Presentation</vt:lpstr>
      <vt:lpstr>Zero-carbon car and bus sales are growing</vt:lpstr>
      <vt:lpstr>Transition to zero-carbon shipping and aviation</vt:lpstr>
      <vt:lpstr>Carbon emissions from aviation by top departure countries </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82</cp:revision>
  <dcterms:created xsi:type="dcterms:W3CDTF">2023-01-12T20:12:29Z</dcterms:created>
  <dcterms:modified xsi:type="dcterms:W3CDTF">2025-01-16T22:01:17Z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{"FileActivityType":"6","FileActivityTimeStamp":"2023-01-17T17:32:58.190Z","FileActivityUsersOnPage":[{"DisplayName":"Brynne Wilcox","Id":"brynne.wilcox@wri.org"}],"FileActivityNavigationId":null}</vt:lpwstr>
  </property>
  <property fmtid="{D5CDD505-2E9C-101B-9397-08002B2CF9AE}" pid="7" name="TriggerFlowInfo">
    <vt:lpwstr/>
  </property>
  <property fmtid="{D5CDD505-2E9C-101B-9397-08002B2CF9AE}" pid="8" name="SharedWithUsers">
    <vt:lpwstr/>
  </property>
</Properties>
</file>