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0"/>
  </p:notesMasterIdLst>
  <p:sldIdLst>
    <p:sldId id="256" r:id="rId5"/>
    <p:sldId id="348" r:id="rId6"/>
    <p:sldId id="340" r:id="rId7"/>
    <p:sldId id="350" r:id="rId8"/>
    <p:sldId id="265" r:id="rId9"/>
    <p:sldId id="290" r:id="rId10"/>
    <p:sldId id="281" r:id="rId11"/>
    <p:sldId id="292" r:id="rId12"/>
    <p:sldId id="293" r:id="rId13"/>
    <p:sldId id="295" r:id="rId14"/>
    <p:sldId id="356" r:id="rId15"/>
    <p:sldId id="294" r:id="rId16"/>
    <p:sldId id="315" r:id="rId17"/>
    <p:sldId id="309" r:id="rId18"/>
    <p:sldId id="317" r:id="rId19"/>
    <p:sldId id="357" r:id="rId20"/>
    <p:sldId id="316" r:id="rId21"/>
    <p:sldId id="327" r:id="rId22"/>
    <p:sldId id="358" r:id="rId23"/>
    <p:sldId id="328" r:id="rId24"/>
    <p:sldId id="346" r:id="rId25"/>
    <p:sldId id="318" r:id="rId26"/>
    <p:sldId id="359" r:id="rId27"/>
    <p:sldId id="320" r:id="rId28"/>
    <p:sldId id="329" r:id="rId29"/>
    <p:sldId id="324" r:id="rId30"/>
    <p:sldId id="360" r:id="rId31"/>
    <p:sldId id="332" r:id="rId32"/>
    <p:sldId id="334" r:id="rId33"/>
    <p:sldId id="355" r:id="rId34"/>
    <p:sldId id="361" r:id="rId35"/>
    <p:sldId id="353" r:id="rId36"/>
    <p:sldId id="352" r:id="rId37"/>
    <p:sldId id="351"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91B018BF-E1AA-C0DD-AD1F-7BDDDA7464BC}" name="Stephen Naimoli" initials="SN" userId="S::stephen.naimoli@wri.org::b4f4e748-c17b-4940-b97d-24d9f00fc312"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83BEEB"/>
    <a:srgbClr val="0E1E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FADDC8-8F59-4DE4-855B-9368F95377D1}" v="84" dt="2023-08-29T16:38:16.218"/>
    <p1510:client id="{83E19870-9796-09B9-4A18-633971508BF1}" v="25" dt="2023-08-30T17:38:49.466"/>
    <p1510:client id="{85BF87CF-23F1-FF96-39DC-D34CA4B64991}" v="2" dt="2023-11-21T17:18:41.353"/>
    <p1510:client id="{9D999529-5CEB-C741-A241-F8CDC46A7160}" v="32" dt="2023-08-29T16:08:51.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3758" autoAdjust="0"/>
  </p:normalViewPr>
  <p:slideViewPr>
    <p:cSldViewPr snapToGrid="0">
      <p:cViewPr varScale="1">
        <p:scale>
          <a:sx n="112" d="100"/>
          <a:sy n="112" d="100"/>
        </p:scale>
        <p:origin x="5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6D9F20-ECA9-5645-991E-2D9C867A07F8}" type="datetimeFigureOut">
              <a:rPr lang="en-US" smtClean="0"/>
              <a:t>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4C836E-2CE9-3944-A5AC-3E8E3096BCD8}" type="slidenum">
              <a:rPr lang="en-US" smtClean="0"/>
              <a:t>‹#›</a:t>
            </a:fld>
            <a:endParaRPr lang="en-US"/>
          </a:p>
        </p:txBody>
      </p:sp>
    </p:spTree>
    <p:extLst>
      <p:ext uri="{BB962C8B-B14F-4D97-AF65-F5344CB8AC3E}">
        <p14:creationId xmlns:p14="http://schemas.microsoft.com/office/powerpoint/2010/main" val="3146615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by Hana Ott: https://unsplash.com/photos/4e4ZKnPbZAI</a:t>
            </a: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Fossil gas is the second-most used fuel in the global power sector, generating 24% of electricity as of 2019 and contributing 22% of total CO2 emissions. In addition, the production and transport of fossil gas generates significant quantities of fugitive methane emissions, a potent GHG. For more on methane emissions from energy production, see </a:t>
            </a:r>
            <a:r>
              <a:rPr lang="en-US" i="1" dirty="0"/>
              <a:t>Reduce methane emissions from oil and gas operations.</a:t>
            </a:r>
            <a:endParaRPr lang="en-US" dirty="0"/>
          </a:p>
          <a:p>
            <a:endParaRPr lang="en-US" i="1" dirty="0"/>
          </a:p>
          <a:p>
            <a:r>
              <a:rPr lang="en-US" dirty="0"/>
              <a:t>The use of fossil gas for electricity generation has been increasing sharply since 1995 — a trend that must reverse in order for the power sector to align with the Paris Climate Agreement’s long-term temperature goal. Relative to 2019 levels, unabated fossil gas needs to fall to around 17% of total power generation globally by 2030. From then on, it should contribute no more than 5% by 2040, so that unabated fossil gas is completely phased out by 2050.</a:t>
            </a:r>
            <a:endParaRPr lang="en-US" dirty="0">
              <a:cs typeface="Calibri"/>
            </a:endParaRPr>
          </a:p>
          <a:p>
            <a:endParaRPr lang="en-US" dirty="0"/>
          </a:p>
          <a:p>
            <a:r>
              <a:rPr lang="en-US" dirty="0"/>
              <a:t>The specific year by which a country should reach near zero fossil gas will depend both on the amount of gas in the power system and the pace at which renewables and other alternatives can be scaled up. For many developing countries, this will require the availability of adequate finance. New investments in fossil gas power generation this decade are to a large extent stranded assets.</a:t>
            </a:r>
            <a:endParaRPr lang="en-US" dirty="0">
              <a:cs typeface="Calibri" panose="020F0502020204030204"/>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13</a:t>
            </a:fld>
            <a:endParaRPr lang="en-US"/>
          </a:p>
        </p:txBody>
      </p:sp>
    </p:spTree>
    <p:extLst>
      <p:ext uri="{BB962C8B-B14F-4D97-AF65-F5344CB8AC3E}">
        <p14:creationId xmlns:p14="http://schemas.microsoft.com/office/powerpoint/2010/main" val="3872762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evidence is overwhelming: coal power has no place in 1.5 degree C compatible pathways.</a:t>
            </a:r>
            <a:r>
              <a:rPr lang="en-US"/>
              <a:t> </a:t>
            </a:r>
            <a:r>
              <a:rPr lang="en-US" dirty="0"/>
              <a:t>To meet the ambitions of the Paris Agreement, global coal power should account for around 0-2.5% of total power generation by 2030 and be entirely phased out by 2040. Because the required pace of change to meet this goal is immense, it is vital that countries make strong commitments to remove coal. Such commitments should be backed by robust strategies.</a:t>
            </a:r>
            <a:endParaRPr lang="en-US" dirty="0">
              <a:cs typeface="Calibri"/>
            </a:endParaRPr>
          </a:p>
          <a:p>
            <a:endParaRPr lang="en-US" dirty="0"/>
          </a:p>
          <a:p>
            <a:r>
              <a:rPr lang="en-US" dirty="0"/>
              <a:t>As a means of assessing governmental commitments to decommissioning coal, this indicator tracks the number of countries with strategies in place to phase out coal power. Only 35 countries have pledged to phase out coal power or to remain coal-free as of 2021.</a:t>
            </a:r>
            <a:endParaRPr lang="en-US" dirty="0">
              <a:cs typeface="Calibri"/>
            </a:endParaRPr>
          </a:p>
          <a:p>
            <a:endParaRPr lang="en-US" dirty="0"/>
          </a:p>
          <a:p>
            <a:r>
              <a:rPr lang="en-US" dirty="0"/>
              <a:t>Several European countries, such as France, Spain and the United Kingdom, are aiming to phase out coal power by 2030, as are Canada and New Zealand. Currently, the three largest consumers of coal — China, India and the United States — do not have phase-out pledges.</a:t>
            </a:r>
            <a:r>
              <a:rPr lang="en-US"/>
              <a:t> </a:t>
            </a:r>
            <a:r>
              <a:rPr lang="en-US" dirty="0"/>
              <a:t>Meanwhile, other countries have targets that do not align with the Paris Climate Agreement. Germany, for instance, is the fourth largest consumer of coal and aims to phase out coal power by 2038.</a:t>
            </a:r>
            <a:endParaRPr lang="en-US" dirty="0">
              <a:cs typeface="Calibri"/>
            </a:endParaRPr>
          </a:p>
          <a:p>
            <a:endParaRPr lang="en-US" dirty="0">
              <a:cs typeface="Calibri"/>
            </a:endParaRPr>
          </a:p>
          <a:p>
            <a:r>
              <a:rPr lang="en-US" dirty="0">
                <a:cs typeface="Calibri"/>
              </a:rPr>
              <a:t>Photo by Dominik </a:t>
            </a:r>
            <a:r>
              <a:rPr lang="en-US" dirty="0" err="1">
                <a:cs typeface="Calibri"/>
              </a:rPr>
              <a:t>Vanyi</a:t>
            </a:r>
            <a:r>
              <a:rPr lang="en-US" dirty="0">
                <a:cs typeface="Calibri"/>
              </a:rPr>
              <a:t> via </a:t>
            </a:r>
            <a:r>
              <a:rPr lang="en-US" dirty="0" err="1">
                <a:cs typeface="Calibri"/>
              </a:rPr>
              <a:t>Unsplash</a:t>
            </a:r>
            <a:r>
              <a:rPr lang="en-US" dirty="0"/>
              <a:t>: photography of excavators at mining area photo – Free Mining Image on </a:t>
            </a:r>
            <a:r>
              <a:rPr lang="en-US" dirty="0" err="1"/>
              <a:t>Unsplash</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14</a:t>
            </a:fld>
            <a:endParaRPr lang="en-US"/>
          </a:p>
        </p:txBody>
      </p:sp>
    </p:spTree>
    <p:extLst>
      <p:ext uri="{BB962C8B-B14F-4D97-AF65-F5344CB8AC3E}">
        <p14:creationId xmlns:p14="http://schemas.microsoft.com/office/powerpoint/2010/main" val="2784292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Green Energy Futures: https://www.flickr.com/photos/greenenergyfutures/26366624930/in/photolist-GaVQZy-9PYJgf-bqzRBC-ysPFAs-FvBnUq-2kRFTR8-Kn7Xme-azaP4n-KWCgH-boAaUF-rSVoYh-sauPoK-sbD2Zz-LkFwFB-asnPMc-efxTWg-tsB97T-asqrbS-pfCqc3-KWCw4-nRRKZ4-asqjmE-efDEmo-8NMPqm-e1quAB-asqqNm-dSJnem-AYmGeS-aoYHjW-efDDLo-FvBiLq-efDEpf-efxTSP-efDEob-efDDPY-efDDDy-efDEiY-s8efB5-sakZWJ-efDDYE-2aPCBbU-efDDFo-rRaHXx-rSVZX5-cPch51-KjgdoG-rSU3J1-s8cpJY-efDDTU-efxUcv</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129833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322242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a zero-carbon power system by 2050, nearly all electricity will need to come from renewable technologies. Achieving this will require large-scale renewable energy capacity additions. To track momentum toward this goal, it is important to monitor annual capacity additions, which represent new installations of renewable power.</a:t>
            </a:r>
            <a:endParaRPr lang="en-US" dirty="0">
              <a:cs typeface="Calibri"/>
            </a:endParaRPr>
          </a:p>
          <a:p>
            <a:endParaRPr lang="en-US" dirty="0"/>
          </a:p>
          <a:p>
            <a:r>
              <a:rPr lang="en-US" dirty="0"/>
              <a:t>Annual capacity additions of renewables are generally increasing. Since 2011, at least 106 gigawatts (GW) of new clean power capacity have been added to the global power system each year. In 2021, 260 GW of new renewable power was added, primarily driven by expansions of renewable energy projects in China.</a:t>
            </a:r>
            <a:endParaRPr lang="en-US" dirty="0">
              <a:cs typeface="Calibri"/>
            </a:endParaRPr>
          </a:p>
          <a:p>
            <a:endParaRPr lang="en-US" dirty="0"/>
          </a:p>
          <a:p>
            <a:r>
              <a:rPr lang="en-US" dirty="0"/>
              <a:t>Since 2020 — which was a record-breaking year — new renewable energy capacity additions have exceeded 260 GW annually. However, major global instabilities, such as the COVID-19 pandemic and Russia’s invasion of Ukraine, have slowed this pace.</a:t>
            </a:r>
            <a:r>
              <a:rPr lang="en-US"/>
              <a:t> </a:t>
            </a:r>
            <a:r>
              <a:rPr lang="en-US" dirty="0"/>
              <a:t>Given supply chain disruptions and geopolitical issues, this indicator will need to be carefully monitored to ensure that the current slowdown does not significantly derail the scaling of annual renewable energy installations.</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17</a:t>
            </a:fld>
            <a:endParaRPr lang="en-US"/>
          </a:p>
        </p:txBody>
      </p:sp>
    </p:spTree>
    <p:extLst>
      <p:ext uri="{BB962C8B-B14F-4D97-AF65-F5344CB8AC3E}">
        <p14:creationId xmlns:p14="http://schemas.microsoft.com/office/powerpoint/2010/main" val="3356228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decarbonize the power sector, fossil fuels need to be displaced by zero-carbon energy — technologies that can generate electricity without greenhouse gas (GHG) emissions. This indicator tracks solar, wind, hydro, biomass and nuclear power.</a:t>
            </a:r>
            <a:endParaRPr lang="en-US" dirty="0">
              <a:cs typeface="Calibri"/>
            </a:endParaRPr>
          </a:p>
          <a:p>
            <a:endParaRPr lang="en-US" dirty="0"/>
          </a:p>
          <a:p>
            <a:r>
              <a:rPr lang="en-US" dirty="0"/>
              <a:t>The share of zero-carbon power declined between 2000 and 2011 and has increased only marginally since, reaching 36% in 2019. Efforts will need to accelerate the growth in zero-carbon power about six-fold by 2030 to align with Paris Agreement compatible pathways. Growth in zero-carbon power is likely to follow an S-curve and the technology is in the breakthrough stage of adoption, so the rate of change will likely accelerate faster than the past five years, although this is not guaranteed. The share of zero-carbon power needs to reach 74–92% by 2030 and 98–100% by 2050.</a:t>
            </a:r>
            <a:endParaRPr lang="en-US" dirty="0">
              <a:cs typeface="Calibri"/>
            </a:endParaRPr>
          </a:p>
          <a:p>
            <a:endParaRPr lang="en-US" dirty="0"/>
          </a:p>
          <a:p>
            <a:r>
              <a:rPr lang="en-US" dirty="0"/>
              <a:t>Most of the growth in zero-carbon power since 1990 has been through the addition of new solar and wind capacity, particularly in Asia. Given the high costs and lead times of nuclear power projects — as well as their environmental and geopolitical concerns — the majority of future power installations are expected to be renewable energy, particularly solar and wind. Nuclear capacity peaked in the 1990s and has declined ever since, with shutdowns outpacing new installations.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18</a:t>
            </a:fld>
            <a:endParaRPr lang="en-US"/>
          </a:p>
        </p:txBody>
      </p:sp>
    </p:spTree>
    <p:extLst>
      <p:ext uri="{BB962C8B-B14F-4D97-AF65-F5344CB8AC3E}">
        <p14:creationId xmlns:p14="http://schemas.microsoft.com/office/powerpoint/2010/main" val="1832080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733882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increasing number of jobs for men and women in renewable energy shows that greener energy can create decent and productive work opportunities. This is central to a just transition strategy.</a:t>
            </a:r>
            <a:endParaRPr lang="en-US" dirty="0">
              <a:cs typeface="Calibri"/>
            </a:endParaRPr>
          </a:p>
          <a:p>
            <a:endParaRPr lang="en-US" dirty="0"/>
          </a:p>
          <a:p>
            <a:r>
              <a:rPr lang="en-US" dirty="0"/>
              <a:t>The renewable energy jobs created must be quality jobs and accomplish basic rights. New employment opportunities should provide men and women with decent work, meaning that they should offer fair compensation, safe working conditions, equal opportunities and social protection. These jobs must be free of forced and child labor, and provide employees the right to organize or discuss work-related issues, among other conditions. The biofuels sector, which includes a significant portion of rural employment, is likely to suffer from decent work deficits.</a:t>
            </a:r>
            <a:endParaRPr lang="en-US" dirty="0">
              <a:cs typeface="Calibri"/>
            </a:endParaRPr>
          </a:p>
          <a:p>
            <a:endParaRPr lang="en-US" dirty="0"/>
          </a:p>
          <a:p>
            <a:r>
              <a:rPr lang="en-US" dirty="0"/>
              <a:t>Global employment in renewable energy was estimated at 12 million in 2020, up from 7.3 million in 2012 when it was first measured. Women account for 32% of the global renewables workforce, but their participation varies widely among countries. Due to data and time limitations, we do not yet delve into the quality of these jobs, but this may be addressed in a future release of this platform.</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183055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increasing number of jobs for men and women in renewable energy shows that greener energy can create decent and productive work opportunities. This is central to a just transition strategy. </a:t>
            </a:r>
          </a:p>
          <a:p>
            <a:endParaRPr lang="en-US">
              <a:cs typeface="Calibri"/>
            </a:endParaRPr>
          </a:p>
          <a:p>
            <a:r>
              <a:rPr lang="en-US"/>
              <a:t>The renewable energy jobs created must be quality jobs and accomplish basic rights. New employment opportunities should provide men and women with decent work, meaning that they should offer fair compensation, safe working conditions, equal opportunities and social protection. These jobs must be free of forced and child labor, and provide employees the right to organize or discuss work-related issues, among other conditions. The biofuels sector, which includes a significant portion of rural employment, is likely to suffer from decent work deficits. </a:t>
            </a:r>
            <a:endParaRPr lang="en-US">
              <a:cs typeface="Calibri"/>
            </a:endParaRPr>
          </a:p>
          <a:p>
            <a:endParaRPr lang="en-US">
              <a:cs typeface="Calibri"/>
            </a:endParaRPr>
          </a:p>
          <a:p>
            <a:r>
              <a:rPr lang="en-US"/>
              <a:t>Global employment in renewable energy was estimated at 12 million in 2020, up from 7.3 million in 2012 when it was first measured. Women account for 32% of the global renewables workforce, but their participation varies widely among countries. Due to data and time limitations, we do not yet delve into the quality of these jobs, but this may be addressed in a future release of this platform.</a:t>
            </a:r>
            <a:endParaRPr lang="en-US">
              <a:cs typeface="Calibri"/>
            </a:endParaRPr>
          </a:p>
          <a:p>
            <a:r>
              <a:rPr lang="en-US"/>
              <a:t> </a:t>
            </a:r>
            <a:endParaRPr lang="en-US">
              <a:cs typeface="Calibri"/>
            </a:endParaRPr>
          </a:p>
          <a:p>
            <a:r>
              <a:rPr lang="en-US"/>
              <a:t>Photo from UNDP Climate Flickr:  https://www.flickr.com/photos/undpclimatechangeadaptation/51101763221</a:t>
            </a:r>
            <a:r>
              <a:rPr lang="en-US" b="0" i="0">
                <a:effectLst/>
              </a:rPr>
              <a:t>/in</a:t>
            </a:r>
            <a:r>
              <a:rPr lang="en-US"/>
              <a:t>/photolist-2jVRp37-2jVRp4V-2kJbtYH-2kRFTR8-2kPZmUg-BEnWvT-pto6hj-8svYBw-pdVqyY-pvo8ab-2kPZn75-2kQi52R-2kGMNxH-2kQi5bZ-2kJbtTY-2kPZmYe-2kJbtZj-2kQi56d-2kQi5bJ-2kGMNqU-2kGMNvU-2kPZmX7-2kPZmS2-2mkcaPa-2kQixVx-2kJbu2P-2m9reXF-rXzGJC-2kJ4K74-8ssWkk-8svYyj-ghFjtK-LqVCbQ-2kJ4KdB-8ssWCk-bSmShM-8ssWFR-bQjofV-2n7pJvC-24NyhcK-bDs9mU-bBpRNj-bQjkgT-hdynnS-8syD1r-2kyU9hF-dWXhZV-2kyQB1F-bDs9PC</a:t>
            </a:r>
            <a:endParaRPr lang="en-US" b="0" i="0">
              <a:solidFill>
                <a:srgbClr val="FFFFFF"/>
              </a:solidFill>
              <a:effectLst/>
              <a:latin typeface="Poppins" panose="00000500000000000000" pitchFamily="2" charset="0"/>
              <a:cs typeface="Poppins"/>
            </a:endParaRPr>
          </a:p>
          <a:p>
            <a:endParaRPr lang="en-US" dirty="0"/>
          </a:p>
        </p:txBody>
      </p:sp>
      <p:sp>
        <p:nvSpPr>
          <p:cNvPr id="4" name="Slide Number Placeholder 3"/>
          <p:cNvSpPr>
            <a:spLocks noGrp="1"/>
          </p:cNvSpPr>
          <p:nvPr>
            <p:ph type="sldNum" sz="quarter" idx="5"/>
          </p:nvPr>
        </p:nvSpPr>
        <p:spPr/>
        <p:txBody>
          <a:bodyPr/>
          <a:lstStyle/>
          <a:p>
            <a:fld id="{004C836E-2CE9-3944-A5AC-3E8E3096BCD8}" type="slidenum">
              <a:rPr lang="en-US" smtClean="0"/>
              <a:t>21</a:t>
            </a:fld>
            <a:endParaRPr lang="en-US"/>
          </a:p>
        </p:txBody>
      </p:sp>
    </p:spTree>
    <p:extLst>
      <p:ext uri="{BB962C8B-B14F-4D97-AF65-F5344CB8AC3E}">
        <p14:creationId xmlns:p14="http://schemas.microsoft.com/office/powerpoint/2010/main" val="595018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Arby Reed: https://www.flickr.com/photos/19779889@N00/36405081436/in/photolist-XsZynS-edAMq7-2gpzNpc-75Wz5t-2hNDxyh-73cc41-JYMZzr-WVpgDE-4kuTVn-2m6kHrZ-2n15oQM-FJZPGZ-2aZBjaV-6gpJuQ-23hzYq5-2mPo3TG-2kJ4Lf7-2kd71Gy-PKYgok-22ChYDU-fRCAx-2krVK6V-WG2FP6-2mWM5DB-2mWK38p-2mZBedP-2ftRoM8-2mQHSTT-2mPtMNA-d5uAM9-AQoaPn-2navT6K-2mZEwrV-e3pAsr-2jwETDf-2m3i37H-6eFSxj-aWFkCc-2m9iKFs-2mXe2V6-62DiAD-dWrKF9-2kNoyQL-LXeYsz-ExJJVo-2k1eYpT-2iFJF4m-9UW3JB-fEcZcD-2nDLCit</a:t>
            </a:r>
          </a:p>
          <a:p>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22</a:t>
            </a:fld>
            <a:endParaRPr lang="en-US"/>
          </a:p>
        </p:txBody>
      </p:sp>
    </p:spTree>
    <p:extLst>
      <p:ext uri="{BB962C8B-B14F-4D97-AF65-F5344CB8AC3E}">
        <p14:creationId xmlns:p14="http://schemas.microsoft.com/office/powerpoint/2010/main" val="37446847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52687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077387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storage technologies, particularly battery storage, will form a critical component of new sustainable energy. Storage solutions will help to smooth out the intermittency in renewable energy supplies caused by weather variability and the lack of solar power at night.</a:t>
            </a:r>
            <a:endParaRPr lang="en-US" dirty="0">
              <a:cs typeface="Calibri"/>
            </a:endParaRPr>
          </a:p>
          <a:p>
            <a:endParaRPr lang="en-US" dirty="0"/>
          </a:p>
          <a:p>
            <a:r>
              <a:rPr lang="en-US" dirty="0"/>
              <a:t>In order to realize energy storage at scale, we will need technologies that are affordable to purchase and operate. This indicator tracks the price of lithium-ion (Li-ion) batteries — a relatively advanced and widely used battery technology — as a proxy for affordable storage.</a:t>
            </a:r>
            <a:endParaRPr lang="en-US" dirty="0">
              <a:cs typeface="Calibri" panose="020F0502020204030204"/>
            </a:endParaRPr>
          </a:p>
          <a:p>
            <a:endParaRPr lang="en-US" dirty="0"/>
          </a:p>
          <a:p>
            <a:r>
              <a:rPr lang="en-US" dirty="0"/>
              <a:t>Li-ion storage prices have been declining sharply since 2010, at a rate that surpasses the cost decreases of solar and wind technologies. In 2010, battery prices stood at around 1,220 dollars per kilowatt-hour ($/kWh), and in 2021 this decreased nearly tenfold to $132 per kWh.</a:t>
            </a:r>
            <a:endParaRPr lang="en-US" dirty="0">
              <a:cs typeface="Calibri"/>
            </a:endParaRPr>
          </a:p>
          <a:p>
            <a:endParaRPr lang="en-US" dirty="0"/>
          </a:p>
          <a:p>
            <a:r>
              <a:rPr lang="en-US"/>
              <a:t>Although the significance of these trends cannot be understated, battery technologies remain expensive and are particularly unaffordable for emerging economies. To realize the level of storage proliferation needed to achieve a net-zero power system, more financial support, as well as research and development, is needed to further dampen costs.</a:t>
            </a:r>
            <a:endParaRPr lang="en-US">
              <a:cs typeface="Calibri"/>
            </a:endParaRPr>
          </a:p>
          <a:p>
            <a:endParaRPr lang="en-US" dirty="0">
              <a:solidFill>
                <a:srgbClr val="000000"/>
              </a:solidFill>
              <a:latin typeface="Calibri"/>
              <a:cs typeface="Calibri"/>
            </a:endParaRPr>
          </a:p>
          <a:p>
            <a:r>
              <a:rPr lang="en-US" dirty="0"/>
              <a:t>Battery storage technologies will form a vital component in the future zero-carbon power system. Large amounts of capital are expected to flow into storage solutions. </a:t>
            </a:r>
          </a:p>
          <a:p>
            <a:r>
              <a:rPr lang="en-US" dirty="0"/>
              <a:t> </a:t>
            </a:r>
          </a:p>
          <a:p>
            <a:r>
              <a:rPr lang="en-US" dirty="0"/>
              <a:t>Monitoring the total investments into battery storage allows us to track the global investment priorities of governments and businesses, an important market signal of the clean energy transition. Over time, we expect this indicator to increase significantly. </a:t>
            </a:r>
            <a:endParaRPr lang="en-US" dirty="0">
              <a:cs typeface="Calibri"/>
            </a:endParaRPr>
          </a:p>
          <a:p>
            <a:endParaRPr lang="en-US" dirty="0">
              <a:cs typeface="Calibri"/>
            </a:endParaRPr>
          </a:p>
          <a:p>
            <a:r>
              <a:rPr lang="en-US" dirty="0"/>
              <a:t>Recently, annual investment into energy storage has risen substantially. In 2015, a combined $1.6 billion of financial commitments were made for energy storage, but this has been rising by an average of $2.3 billion each year. </a:t>
            </a:r>
            <a:endParaRPr lang="en-US" dirty="0">
              <a:cs typeface="Calibri"/>
            </a:endParaRPr>
          </a:p>
          <a:p>
            <a:r>
              <a:rPr lang="en-US" dirty="0"/>
              <a:t> </a:t>
            </a:r>
            <a:endParaRPr lang="en-US" dirty="0">
              <a:cs typeface="Calibri"/>
            </a:endParaRPr>
          </a:p>
          <a:p>
            <a:r>
              <a:rPr lang="en-US" dirty="0"/>
              <a:t>Much of this growth has taken place in just the last few years. In 2020, total investment was just over $6 billion – this amount tripled to $18 billion in 2022. </a:t>
            </a:r>
            <a:endParaRPr lang="en-US" dirty="0">
              <a:cs typeface="Calibri"/>
            </a:endParaRPr>
          </a:p>
          <a:p>
            <a:endParaRPr lang="en-US" dirty="0">
              <a:cs typeface="Calibri"/>
            </a:endParaRPr>
          </a:p>
          <a:p>
            <a:r>
              <a:rPr lang="en-US" dirty="0"/>
              <a:t>Although these signs are encouraging, there is still a major gap in energy storage deployment. Since far more energy storage is needed by 2030 to align the global power sector with pathways compatible with the Paris Agreement, global investments in storage need to increase commensurately, though available data are currently insufficient to estimate by how much. </a:t>
            </a: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24</a:t>
            </a:fld>
            <a:endParaRPr lang="en-US"/>
          </a:p>
        </p:txBody>
      </p:sp>
    </p:spTree>
    <p:extLst>
      <p:ext uri="{BB962C8B-B14F-4D97-AF65-F5344CB8AC3E}">
        <p14:creationId xmlns:p14="http://schemas.microsoft.com/office/powerpoint/2010/main" val="419696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Renewable energy technologies, such as solar and wind, will form the backbone of the future energy system. Because supplies from renewable energy are inherently variable, we need to be able to store energy for use at a later time.</a:t>
            </a:r>
            <a:endParaRPr lang="en-US" dirty="0">
              <a:cs typeface="Calibri"/>
            </a:endParaRPr>
          </a:p>
          <a:p>
            <a:endParaRPr lang="en-US" dirty="0"/>
          </a:p>
          <a:p>
            <a:r>
              <a:rPr lang="en-US" dirty="0"/>
              <a:t>Achieving high proportions of renewables will require technological innovation in energy storage techniques to bring down prices. Advances are also required to ensure energy storage technologies are produced and operated sustainably, and can be disposed of or recycled with minimal environmental impact at the end of their life.</a:t>
            </a:r>
            <a:endParaRPr lang="en-US" dirty="0">
              <a:cs typeface="Calibri" panose="020F0502020204030204"/>
            </a:endParaRPr>
          </a:p>
          <a:p>
            <a:endParaRPr lang="en-US" dirty="0"/>
          </a:p>
          <a:p>
            <a:r>
              <a:rPr lang="en-US" dirty="0"/>
              <a:t>While technological innovation can be measured using a range of different approaches, we track the number of patents filed for a given technology. This method is a proxy for market innovation and progress for energy storage technologies.</a:t>
            </a:r>
            <a:endParaRPr lang="en-US" dirty="0">
              <a:cs typeface="Calibri" panose="020F0502020204030204"/>
            </a:endParaRPr>
          </a:p>
          <a:p>
            <a:endParaRPr lang="en-US" dirty="0"/>
          </a:p>
          <a:p>
            <a:r>
              <a:rPr lang="en-US" dirty="0"/>
              <a:t>The number of patents filed related to energy storage technologies have increased considerably since 2000. As of 2021, 15,456 claimed priorities for energy storage patents were submitted, a 400% increase from 2000. This is a positive indication that storage players are operating and innovating in a stimulating market. Because storage technologies are still maturing, businesses and governments will need to provide strong support to unravel latent innovation.</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25</a:t>
            </a:fld>
            <a:endParaRPr lang="en-US"/>
          </a:p>
        </p:txBody>
      </p:sp>
    </p:spTree>
    <p:extLst>
      <p:ext uri="{BB962C8B-B14F-4D97-AF65-F5344CB8AC3E}">
        <p14:creationId xmlns:p14="http://schemas.microsoft.com/office/powerpoint/2010/main" val="277127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212124"/>
                </a:solidFill>
                <a:effectLst/>
                <a:latin typeface="Proxima Nova"/>
              </a:rPr>
              <a:t>Photo by Axel </a:t>
            </a:r>
            <a:r>
              <a:rPr lang="en-US" b="0" i="0" err="1">
                <a:solidFill>
                  <a:srgbClr val="212124"/>
                </a:solidFill>
                <a:effectLst/>
                <a:latin typeface="Proxima Nova"/>
              </a:rPr>
              <a:t>Fassio</a:t>
            </a:r>
            <a:r>
              <a:rPr lang="en-US" b="0" i="0">
                <a:solidFill>
                  <a:srgbClr val="212124"/>
                </a:solidFill>
                <a:effectLst/>
                <a:latin typeface="Proxima Nova"/>
              </a:rPr>
              <a:t>/CIFOR: https://www.flickr.com/photos/cifor/42726718744/in/photolist-286BAUy-bVNkQf-7bDUpo-bj6QRH-bVNkNu-CuTGS-7bAp4K-pHn6zt-2fzFrgF-7bAegP-NYokN6-28zYvnc-bVNkVs-NYomFi-LcXLVa-7bDP9b-NYom9M-M4bPgd-bj6Rgr-bj6Qqr-24bX3HG-3iuvBU-bVNm3f-bj6M16-2iYi6fb-28FSuRC-28FSuTG-28FSuRh-cAmAN5-7bAp52-oXuj5L-bVNkKo-2iYdXMK-bVNm4L-pWUb6a-eUttwp-6MJNi3-bj6LMg-NYokaT-bj6QKz-dyTf48-bj6RaH-cAmYW1-fVegP5-Saqts7-SRWf2f-24bX3Dy-9nAGod-bj7gMa-24bX3Sj</a:t>
            </a:r>
            <a:endParaRPr lang="en-US"/>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26</a:t>
            </a:fld>
            <a:endParaRPr lang="en-US"/>
          </a:p>
        </p:txBody>
      </p:sp>
    </p:spTree>
    <p:extLst>
      <p:ext uri="{BB962C8B-B14F-4D97-AF65-F5344CB8AC3E}">
        <p14:creationId xmlns:p14="http://schemas.microsoft.com/office/powerpoint/2010/main" val="3290634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708258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clean energy transition is expected to bring a massive increase in the use and mining of critical minerals such as cobalt, copper, lithium, nickel, zinc and rare earths. It is estimated that under a net-zero scenario, the market for critical minerals will grow from about 8 million </a:t>
            </a:r>
            <a:r>
              <a:rPr lang="en-US" dirty="0" err="1"/>
              <a:t>tonnes</a:t>
            </a:r>
            <a:r>
              <a:rPr lang="en-US" dirty="0"/>
              <a:t> (Mt) in 2020 to over 40 Mt in 2050, with demand for lithium increasing 100-fold by 2050.</a:t>
            </a:r>
            <a:endParaRPr lang="en-US" dirty="0">
              <a:cs typeface="Calibri"/>
            </a:endParaRPr>
          </a:p>
          <a:p>
            <a:endParaRPr lang="en-US" dirty="0"/>
          </a:p>
          <a:p>
            <a:r>
              <a:rPr lang="en-US" dirty="0"/>
              <a:t>The human rights violations related to mining projects in general and critical mineral mining in particular are well documented.</a:t>
            </a:r>
            <a:endParaRPr lang="en-US" dirty="0">
              <a:cs typeface="Calibri"/>
            </a:endParaRPr>
          </a:p>
          <a:p>
            <a:endParaRPr lang="en-US" dirty="0"/>
          </a:p>
          <a:p>
            <a:r>
              <a:rPr lang="en-US" dirty="0"/>
              <a:t>The Transitions Minerals Tracker surveys allegations of human rights abuses in the mining of lithium, copper, cobalt, zinc, manganese and nickel. It records allegations against 51 indicators grouped in six categories: environmental impacts; impacts on the local community and attacks against civil society organizations; impacts on workers; governance and transparency; security issues and conflict zones; and issues related to the COVID-19 pandemic. </a:t>
            </a:r>
            <a:endParaRPr lang="en-US" dirty="0">
              <a:cs typeface="Calibri"/>
            </a:endParaRPr>
          </a:p>
          <a:p>
            <a:endParaRPr lang="en-US" dirty="0"/>
          </a:p>
          <a:p>
            <a:r>
              <a:rPr lang="en-US" dirty="0"/>
              <a:t>The database noted 11 allegations in 2010, but that number has grown as mining for critical minerals has increased. There were 61 recorded alleged violations in 2021.</a:t>
            </a:r>
            <a:endParaRPr lang="en-US" dirty="0">
              <a:cs typeface="Calibri"/>
            </a:endParaRPr>
          </a:p>
          <a:p>
            <a:endParaRPr lang="en-US" dirty="0"/>
          </a:p>
          <a:p>
            <a:r>
              <a:rPr lang="en-US" dirty="0"/>
              <a:t>The number of allegations of human rights violations in critical mineral extraction is one indicator of equity during the energy transition. Similar indicators focusing on one or more clean energy technologies also exist, but this is considered a better proxy because critical minerals are required for most clean energy technologies. </a:t>
            </a:r>
            <a:endParaRPr lang="en-US" dirty="0">
              <a:cs typeface="Calibri" panose="020F0502020204030204"/>
            </a:endParaRPr>
          </a:p>
          <a:p>
            <a:endParaRPr lang="en-US" dirty="0"/>
          </a:p>
          <a:p>
            <a:r>
              <a:rPr lang="en-US" dirty="0"/>
              <a:t>As the energy transition unfolds, progress on this indicator will be measured by a decreasing number of new allegations of human rights violations.</a:t>
            </a:r>
            <a:endParaRPr lang="en-US" dirty="0">
              <a:cs typeface="Calibri" panose="020F0502020204030204"/>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28</a:t>
            </a:fld>
            <a:endParaRPr lang="en-US"/>
          </a:p>
        </p:txBody>
      </p:sp>
    </p:spTree>
    <p:extLst>
      <p:ext uri="{BB962C8B-B14F-4D97-AF65-F5344CB8AC3E}">
        <p14:creationId xmlns:p14="http://schemas.microsoft.com/office/powerpoint/2010/main" val="17983883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Tracking the distribution of clean energy foreign direct investment (FDI) flowing from developed to developing countries provides insight into how public climate pledges translate into the private sector. It also shows which countries are capturing most of the investment — and benefits — of the transition.</a:t>
            </a:r>
            <a:endParaRPr lang="en-US" dirty="0">
              <a:cs typeface="Calibri"/>
            </a:endParaRPr>
          </a:p>
          <a:p>
            <a:endParaRPr lang="en-US" dirty="0"/>
          </a:p>
          <a:p>
            <a:r>
              <a:rPr lang="en-US" dirty="0"/>
              <a:t>From 2011 to 2017, the total FDI investment from the Group of Twenty (G20) members was about $4 trillion. Of this, $448 billion was for sustainable infrastructure, mostly clean energy, with $282 billion directed to emerging markets and developing economies. The investments were not evenly distributed, with nine countries out of 71 receiving 60% of the total. Crucially, low-income countries collectively received less than 1% of clean energy FDI.</a:t>
            </a:r>
            <a:endParaRPr lang="en-US" dirty="0">
              <a:cs typeface="Calibri"/>
            </a:endParaRPr>
          </a:p>
          <a:p>
            <a:endParaRPr lang="en-US" dirty="0"/>
          </a:p>
          <a:p>
            <a:r>
              <a:rPr lang="en-US" dirty="0"/>
              <a:t>While there is no specific target for the proportion of sustainable infrastructure FDI going to developing countries in 2030 and 2050, the flow of investment from developed to developing countries must increase and be equitably distributed rather than concentrated in a few nations.</a:t>
            </a:r>
            <a:endParaRPr lang="en-US" dirty="0">
              <a:cs typeface="Calibri" panose="020F0502020204030204"/>
            </a:endParaRPr>
          </a:p>
          <a:p>
            <a:endParaRPr lang="en-US" dirty="0"/>
          </a:p>
          <a:p>
            <a:r>
              <a:rPr lang="en-US" dirty="0"/>
              <a:t>There is currently no publicly available global dataset that measures FDI for sustainable infrastructure by country. Having a public record of annual FDI flows for sustainable infrastructure would demand accountability from developed countries to help developing countries finance their energy transitions.</a:t>
            </a:r>
            <a:endParaRPr lang="en-US" dirty="0">
              <a:cs typeface="Calibri" panose="020F0502020204030204"/>
            </a:endParaRPr>
          </a:p>
          <a:p>
            <a:endParaRPr lang="en-US" u="sng" dirty="0">
              <a:cs typeface="Calibri"/>
            </a:endParaRPr>
          </a:p>
          <a:p>
            <a:r>
              <a:rPr lang="en-US" u="sng" dirty="0">
                <a:cs typeface="Calibri"/>
              </a:rPr>
              <a:t>Photo Credit: </a:t>
            </a:r>
            <a:r>
              <a:rPr lang="en-US"/>
              <a:t>https://www.flickr.com/photos/blmcalifornia/52674062828/in/photolist-2k4GSxX-2i4FWQi-vrjsKX-2msNW2v-wsxr6p-2k7Dbj2-2ofCkK3-2o63mhS-GzRehb-qx1PEb-2nTMhN1-2mgps3R-2msKjgw-kLJ9yY-2msKjcD-2msE7B8-2msNW6y-Ahhn9C-GziQvw-2hik3gh-ysPFAs-Gtq853-CeZX9L-efDEmo-efxTWg-efDEpf-efDDDy-efDDFo-efDDTw-Rfkf2E-efDE63-ebsw9r-zrsLJc-efDEiY-efxUix-efxUqr-efDDTU-efxUcv-efDDX7-efDEcE-efDDYE-efDDZG-efxUhx-efDDSA-eby9LG-ebsw9x-eby9Lq-ebtHpg-ebswaT-ebswbZ</a:t>
            </a:r>
            <a:br>
              <a:rPr lang="en-US" dirty="0">
                <a:cs typeface="+mn-lt"/>
              </a:rPr>
            </a:br>
            <a:endParaRPr lang="en-US"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29</a:t>
            </a:fld>
            <a:endParaRPr lang="en-US"/>
          </a:p>
        </p:txBody>
      </p:sp>
    </p:spTree>
    <p:extLst>
      <p:ext uri="{BB962C8B-B14F-4D97-AF65-F5344CB8AC3E}">
        <p14:creationId xmlns:p14="http://schemas.microsoft.com/office/powerpoint/2010/main" val="3969066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31</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Phase out unabated coal and fossil gas electricity generation</a:t>
            </a:r>
            <a:endParaRPr lang="en-US" b="1">
              <a:cs typeface="Calibri"/>
            </a:endParaRPr>
          </a:p>
          <a:p>
            <a:r>
              <a:rPr lang="en-US"/>
              <a:t>Ending</a:t>
            </a:r>
            <a:r>
              <a:rPr lang="en-US">
                <a:effectLst/>
              </a:rPr>
              <a:t> the current reliance on coal and fossil gas is crucial to achieving climate goals. This shift requires rapidly phasing out these fuels, relocating workers to new sectors, and eradicating public and private financing for fossil fuels, among other key actions.</a:t>
            </a:r>
            <a:endParaRPr lang="en-US">
              <a:effectLst/>
              <a:cs typeface="Calibri"/>
            </a:endParaRPr>
          </a:p>
          <a:p>
            <a:r>
              <a:rPr lang="en-US" b="1"/>
              <a:t>Rapidly scale up zero-carbon electricity generation </a:t>
            </a:r>
            <a:endParaRPr lang="en-US" b="1">
              <a:cs typeface="Calibri"/>
            </a:endParaRPr>
          </a:p>
          <a:p>
            <a:r>
              <a:rPr lang="en-US">
                <a:effectLst/>
              </a:rPr>
              <a:t>Collectively, governments, businesses and households must prioritize a rapid transition to more sustainable forms of energy, unlocking myriad benefits such as lower CO2 emissions, cleaner air and a net-benefit to the global economy.</a:t>
            </a:r>
            <a:endParaRPr lang="en-US">
              <a:effectLst/>
              <a:cs typeface="Calibri"/>
            </a:endParaRPr>
          </a:p>
          <a:p>
            <a:r>
              <a:rPr lang="en-US" b="1"/>
              <a:t>Modernize</a:t>
            </a:r>
            <a:r>
              <a:rPr lang="en-US"/>
              <a:t> </a:t>
            </a:r>
            <a:r>
              <a:rPr lang="en-US" b="1"/>
              <a:t>power grids, scale energy storage and manage power demand </a:t>
            </a:r>
            <a:endParaRPr lang="en-US" b="1">
              <a:cs typeface="Calibri"/>
            </a:endParaRPr>
          </a:p>
          <a:p>
            <a:r>
              <a:rPr lang="en-US">
                <a:effectLst/>
              </a:rPr>
              <a:t>Scaling up efforts on power transmission and distribution, demand-side response and storage will require new policies to mobilize capital for new infrastructure; it will also create the market conditions for demand management programs and technological innovation.</a:t>
            </a:r>
            <a:endParaRPr lang="en-US">
              <a:effectLst/>
              <a:cs typeface="Calibri"/>
            </a:endParaRPr>
          </a:p>
          <a:p>
            <a:r>
              <a:rPr lang="en-US" b="1"/>
              <a:t>Ensure energy access and a just and equitable transition for all </a:t>
            </a:r>
            <a:endParaRPr lang="en-US" b="1">
              <a:cs typeface="Calibri"/>
            </a:endParaRPr>
          </a:p>
          <a:p>
            <a:r>
              <a:rPr lang="en-US">
                <a:effectLst/>
              </a:rPr>
              <a:t>Too many of the world's poorest communities have been negatively impacted by fossil fuel power or do not have energy access. The transition of the world’s energy systems toward decarbonized, highly electrified models must benefit all people equitably.</a:t>
            </a:r>
            <a:endParaRPr lang="en-US">
              <a:cs typeface="Calibri"/>
            </a:endParaRPr>
          </a:p>
          <a:p>
            <a:endParaRPr lang="en-US">
              <a:cs typeface="Calibri"/>
            </a:endParaRPr>
          </a:p>
          <a:p>
            <a:endParaRPr lang="en-US">
              <a:cs typeface="Calibri"/>
            </a:endParaRPr>
          </a:p>
          <a:p>
            <a:r>
              <a:rPr lang="en-US">
                <a:cs typeface="Calibri"/>
              </a:rPr>
              <a:t>Photo by Ben Paulos: https://www.flickr.com/photos/benpaulos/48788589568/in/photolist-2hkhgUL-oNTMdT-eaR98M-21QQXzR-dqeuC2-pVGwot-24EiJHi-2hkj8oB-nJ85PZ-8NMPqm-21HMzqb-7vdjdj-7vo22e-pcT9jn-edrwbv-7v9vkk-2hTDiZs-7vrQV1-356FGZ-qZYZQD-Wk6Dwb-9Kd4bh-WnrG16-7jLasm-7jGie6-7vrQQo-7jGhNB-oYV6n9-xc6oWs-7jGfTp-7jGj1X-fAv6wi-bhXgMK-8rYKN9-pVwKS8-7vbdr4-q4cabr-7vf8By-7vf7db-7vbisn-7vbiFp-csjUVf-7vdk2J-7v9vcM-7v9vTR-Xm2ftQ-Jgcy4h-dcbmbA-cUwMFo-6tUqeB</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Arnold Paul: https://www.flickr.com/photos/48722974@N07/4538083341/in/photolist-7V1S5e-2ng6ikq-21LPiZ9-2mtYgB5-2ng7xGT-gwmAC2-ySMBRW-2nfZXtH-2mu73ep-2ng6hgw-2itUraA-2mu893n-fq1QRL-2mu896t-2mQBsf6-2ng6sVp-9cMxq1-fiu974-24ECPez-2hcwFKX-xWKFVN-bVjdcF-yRtk4d-iFiov3-2itzocu-2iu5A6r-5ZJqbG-23cyaH9-2mu4wiq-2mu891J-2mu894j-gwmN7H-hyaHM3-2mu73A6-aDxYdX-2n13gB6-2kZXR3W-aDxT4g-oxQVNa-9iAxWB-aDxT1Z-2mu73ys-2mu3nLL-yBaNaS-xWU72M-T928LG-2inex8k-22RjdtX-2n7yiBc-2mDtyDG</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10</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71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dirty="0"/>
              <a:t>To align the power system with the Paris Agreement, efforts to phase out coal generation need to accelerate sixfold to reach near zero by 2030. </a:t>
            </a:r>
            <a:endParaRPr lang="en-US" u="sng" dirty="0"/>
          </a:p>
          <a:p>
            <a:endParaRPr lang="en-US" dirty="0"/>
          </a:p>
          <a:p>
            <a:r>
              <a:rPr lang="en-US" dirty="0"/>
              <a:t>Of all the emissions generated by the global power sector, the burning of coal contributes the largest share. In fact, around 75% of power sector emissions are due to coal consumption. Therefore, the removal of coal from the global power fleet is fundamental to decarbonizing the power sector.</a:t>
            </a:r>
            <a:endParaRPr lang="en-US" dirty="0">
              <a:cs typeface="Calibri"/>
            </a:endParaRPr>
          </a:p>
          <a:p>
            <a:endParaRPr lang="en-US" dirty="0"/>
          </a:p>
          <a:p>
            <a:r>
              <a:rPr lang="en-US" dirty="0"/>
              <a:t>Globally, the share of coal in electricity generation peaked in 2013, reaching around 41.2%. Since then, it gradually decreased at an average of 1.8% per year. While this is a positive trend, the overall consumption of coal is actually rising. In absolute terms, coal use has risen by 20% since 2010, with total generation estimated at 10,042 terawatt hours (</a:t>
            </a:r>
            <a:r>
              <a:rPr lang="en-US" dirty="0" err="1"/>
              <a:t>TWh</a:t>
            </a:r>
            <a:r>
              <a:rPr lang="en-US" dirty="0"/>
              <a:t>) as of 2021.</a:t>
            </a:r>
            <a:endParaRPr lang="en-US" dirty="0">
              <a:cs typeface="Calibri"/>
            </a:endParaRPr>
          </a:p>
          <a:p>
            <a:endParaRPr lang="en-US" dirty="0"/>
          </a:p>
          <a:p>
            <a:r>
              <a:rPr lang="en-US" dirty="0"/>
              <a:t>We need a rapid, likely exponential, decline in coal consumption, and any new coal capacity additions run an increasingly high risk of becoming stranded assets under pathways that achieve the 1.5 degree C goal.</a:t>
            </a:r>
            <a:endParaRPr lang="en-US" dirty="0">
              <a:cs typeface="Calibri" panose="020F0502020204030204"/>
            </a:endParaRPr>
          </a:p>
          <a:p>
            <a:endParaRPr lang="en-US" dirty="0"/>
          </a:p>
          <a:p>
            <a:r>
              <a:rPr lang="en-US" dirty="0"/>
              <a:t>Globally, coal generation shares need to fall sharply to around 0-2.5% of total generation by 2030 and reach zero by 2040. To meet this goal and align the power system with the vision of the Paris Agreement, there must be a six-fold increase in the rate at which global coal generation shares are now falling.</a:t>
            </a:r>
            <a:endParaRPr lang="en-US" dirty="0">
              <a:cs typeface="Calibri"/>
            </a:endParaRPr>
          </a:p>
          <a:p>
            <a:endParaRPr lang="en-US" u="sng" dirty="0">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12</a:t>
            </a:fld>
            <a:endParaRPr lang="en-US"/>
          </a:p>
        </p:txBody>
      </p:sp>
    </p:spTree>
    <p:extLst>
      <p:ext uri="{BB962C8B-B14F-4D97-AF65-F5344CB8AC3E}">
        <p14:creationId xmlns:p14="http://schemas.microsoft.com/office/powerpoint/2010/main" val="6668311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12844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AD1A7FF0-D210-7569-3A16-E2B6EC42FEE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ADFF72-8EF5-B879-2570-EC8B23E82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1/3/2025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8A4C570-41FF-3ACB-540D-34B1948D75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6" descr="A black background with white letters&#10;&#10;Description automatically generated">
            <a:extLst>
              <a:ext uri="{FF2B5EF4-FFF2-40B4-BE49-F238E27FC236}">
                <a16:creationId xmlns:a16="http://schemas.microsoft.com/office/drawing/2014/main" id="{1A09386A-137A-CCB6-5C64-DFFB2AE199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834D2701-3EBC-7F60-EEDB-0D10F6D188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Option 3">
    <p:bg>
      <p:bgPr>
        <a:solidFill>
          <a:srgbClr val="0C1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B552E727-A71F-3053-4D18-F2524B158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C1B6031-D9E4-AE05-7AF7-3D9105EF3D0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DD1AD745-CA6A-FEA1-4243-1F4661B4CCB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30186-31A3-605C-4EA8-57DBADD86ED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830D1FC-BDA6-F718-B7A6-4E2B790D8C5B}"/>
              </a:ext>
            </a:extLst>
          </p:cNvPr>
          <p:cNvSpPr>
            <a:spLocks noGrp="1"/>
          </p:cNvSpPr>
          <p:nvPr>
            <p:ph type="sldNum" sz="quarter" idx="10"/>
          </p:nvPr>
        </p:nvSpPr>
        <p:spPr/>
        <p:txBody>
          <a:bodyPr/>
          <a:lstStyle/>
          <a:p>
            <a:fld id="{AFB32154-6A15-4C43-8B0E-1EB1D7A63377}" type="slidenum">
              <a:rPr lang="en-US" smtClean="0"/>
              <a:pPr/>
              <a:t>‹#›</a:t>
            </a:fld>
            <a:endParaRPr lang="en-US"/>
          </a:p>
        </p:txBody>
      </p:sp>
    </p:spTree>
    <p:extLst>
      <p:ext uri="{BB962C8B-B14F-4D97-AF65-F5344CB8AC3E}">
        <p14:creationId xmlns:p14="http://schemas.microsoft.com/office/powerpoint/2010/main" val="28514881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_Option 3">
    <p:bg>
      <p:bgPr>
        <a:solidFill>
          <a:srgbClr val="0C1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E05A89D5-90A7-437A-042A-10421897268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02767CD-0F8F-4F39-1311-6D9D9BF51E8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96128EF-7B67-255B-0369-8C3315B20C4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A6F21063-7ECA-4063-3903-413EA45E31B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D71B91BE-D030-4F5B-5E96-03251DCF85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94A53A-44CC-1490-42A0-BE3C66A2B5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pic>
        <p:nvPicPr>
          <p:cNvPr id="7" name="Picture 6">
            <a:extLst>
              <a:ext uri="{FF2B5EF4-FFF2-40B4-BE49-F238E27FC236}">
                <a16:creationId xmlns:a16="http://schemas.microsoft.com/office/drawing/2014/main" id="{C6327C71-6803-70DB-9C78-9E5268AB11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1A8E64D-AC55-3D0B-89B5-AABA8A467F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6C284495-23F0-E142-24AD-13116C68805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7819A21B-F65C-5B90-0F1C-A8E7963420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65E1E03D-1B94-6723-9086-0A4CBA5308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538A45B-137F-83A0-0CF2-73F75976FC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A60F0ED7-C391-5215-320F-DDBD5F638D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5624D7AD-D564-E5DB-FB9F-1714A9A9D1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F90ADBF-624D-675E-8484-F2E634C734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3F8EF5E5-E49B-11F1-4DB8-D11447768E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100CD8BA-D7D0-B4DB-852B-99D63939B7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7E83AB81-0607-B470-A18E-A9F898F31B6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41CEDF88-2034-51CC-CA3C-B9027CA3D2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9E3A1733-1690-9889-49AD-0ED42C12F8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24AB2989-9E73-9E48-BA46-8C6996ABA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3BC24CD9-9C67-0EE5-67DC-C0016B918B1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black background with white letters&#10;&#10;Description automatically generated">
            <a:extLst>
              <a:ext uri="{FF2B5EF4-FFF2-40B4-BE49-F238E27FC236}">
                <a16:creationId xmlns:a16="http://schemas.microsoft.com/office/drawing/2014/main" id="{21F83DCC-4797-5AFD-E6B2-0F6E217588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05626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rgbClr val="0C1C53">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6BD30-84C5-A702-9CA7-BBFEB3EBBC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rgbClr val="0C1C53">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A219DF73-5C53-EE22-AC17-F5F7C93CD6D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B815CE52-3C94-C77A-8426-5A5ABDDFBDE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6900396C-EF36-A592-CE58-F9E5141F85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CF3D749D-02FD-0CD7-2E48-5FCB62479D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dirty="0"/>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pic>
        <p:nvPicPr>
          <p:cNvPr id="6" name="Picture 5" descr="A black background with white letters&#10;&#10;Description automatically generated">
            <a:extLst>
              <a:ext uri="{FF2B5EF4-FFF2-40B4-BE49-F238E27FC236}">
                <a16:creationId xmlns:a16="http://schemas.microsoft.com/office/drawing/2014/main" id="{852523E0-2600-F2F9-1A83-A9D8B49700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07" Type="http://schemas.openxmlformats.org/officeDocument/2006/relationships/theme" Target="../theme/theme1.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816" r:id="rId1"/>
    <p:sldLayoutId id="2147483755" r:id="rId2"/>
    <p:sldLayoutId id="2147483756" r:id="rId3"/>
    <p:sldLayoutId id="2147483757" r:id="rId4"/>
    <p:sldLayoutId id="2147483779" r:id="rId5"/>
    <p:sldLayoutId id="2147483780" r:id="rId6"/>
    <p:sldLayoutId id="2147483781" r:id="rId7"/>
    <p:sldLayoutId id="2147483782" r:id="rId8"/>
    <p:sldLayoutId id="2147483783" r:id="rId9"/>
    <p:sldLayoutId id="2147483784" r:id="rId10"/>
    <p:sldLayoutId id="2147483740" r:id="rId11"/>
    <p:sldLayoutId id="2147483649" r:id="rId12"/>
    <p:sldLayoutId id="2147483672" r:id="rId13"/>
    <p:sldLayoutId id="2147483673" r:id="rId14"/>
    <p:sldLayoutId id="2147483741" r:id="rId15"/>
    <p:sldLayoutId id="2147483696" r:id="rId16"/>
    <p:sldLayoutId id="2147483708" r:id="rId17"/>
    <p:sldLayoutId id="2147483758" r:id="rId18"/>
    <p:sldLayoutId id="2147483759" r:id="rId19"/>
    <p:sldLayoutId id="2147483760" r:id="rId20"/>
    <p:sldLayoutId id="2147483817"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85" r:id="rId37"/>
    <p:sldLayoutId id="2147483786" r:id="rId38"/>
    <p:sldLayoutId id="2147483787" r:id="rId39"/>
    <p:sldLayoutId id="2147483788" r:id="rId40"/>
    <p:sldLayoutId id="2147483789" r:id="rId41"/>
    <p:sldLayoutId id="2147483790" r:id="rId42"/>
    <p:sldLayoutId id="2147483791" r:id="rId43"/>
    <p:sldLayoutId id="2147483792" r:id="rId44"/>
    <p:sldLayoutId id="2147483793" r:id="rId45"/>
    <p:sldLayoutId id="2147483794" r:id="rId46"/>
    <p:sldLayoutId id="2147483795" r:id="rId47"/>
    <p:sldLayoutId id="2147483796" r:id="rId48"/>
    <p:sldLayoutId id="2147483797" r:id="rId49"/>
    <p:sldLayoutId id="2147483798" r:id="rId50"/>
    <p:sldLayoutId id="2147483799" r:id="rId51"/>
    <p:sldLayoutId id="2147483800" r:id="rId52"/>
    <p:sldLayoutId id="2147483801" r:id="rId53"/>
    <p:sldLayoutId id="2147483802" r:id="rId54"/>
    <p:sldLayoutId id="2147483803" r:id="rId55"/>
    <p:sldLayoutId id="2147483804" r:id="rId56"/>
    <p:sldLayoutId id="2147483805" r:id="rId57"/>
    <p:sldLayoutId id="2147483806" r:id="rId58"/>
    <p:sldLayoutId id="2147483808" r:id="rId59"/>
    <p:sldLayoutId id="2147483809" r:id="rId60"/>
    <p:sldLayoutId id="2147483810" r:id="rId61"/>
    <p:sldLayoutId id="2147483811" r:id="rId62"/>
    <p:sldLayoutId id="2147483812" r:id="rId63"/>
    <p:sldLayoutId id="2147483813" r:id="rId64"/>
    <p:sldLayoutId id="2147483807" r:id="rId65"/>
    <p:sldLayoutId id="2147483709" r:id="rId66"/>
    <p:sldLayoutId id="2147483742" r:id="rId67"/>
    <p:sldLayoutId id="2147483710" r:id="rId68"/>
    <p:sldLayoutId id="2147483665" r:id="rId69"/>
    <p:sldLayoutId id="2147483743" r:id="rId70"/>
    <p:sldLayoutId id="2147483744" r:id="rId71"/>
    <p:sldLayoutId id="2147483656" r:id="rId72"/>
    <p:sldLayoutId id="2147483660" r:id="rId73"/>
    <p:sldLayoutId id="2147483663" r:id="rId74"/>
    <p:sldLayoutId id="2147483674" r:id="rId75"/>
    <p:sldLayoutId id="2147483675" r:id="rId76"/>
    <p:sldLayoutId id="2147483745" r:id="rId77"/>
    <p:sldLayoutId id="2147483650" r:id="rId78"/>
    <p:sldLayoutId id="2147483662" r:id="rId79"/>
    <p:sldLayoutId id="2147483670" r:id="rId80"/>
    <p:sldLayoutId id="2147483746" r:id="rId81"/>
    <p:sldLayoutId id="2147483671" r:id="rId82"/>
    <p:sldLayoutId id="2147483661" r:id="rId83"/>
    <p:sldLayoutId id="2147483652" r:id="rId84"/>
    <p:sldLayoutId id="2147483747" r:id="rId85"/>
    <p:sldLayoutId id="2147483748" r:id="rId86"/>
    <p:sldLayoutId id="2147483749" r:id="rId87"/>
    <p:sldLayoutId id="2147483750" r:id="rId88"/>
    <p:sldLayoutId id="2147483753" r:id="rId89"/>
    <p:sldLayoutId id="2147483776" r:id="rId90"/>
    <p:sldLayoutId id="2147483777" r:id="rId91"/>
    <p:sldLayoutId id="2147483814" r:id="rId92"/>
    <p:sldLayoutId id="2147483815" r:id="rId93"/>
    <p:sldLayoutId id="2147483751" r:id="rId94"/>
    <p:sldLayoutId id="2147483752" r:id="rId95"/>
    <p:sldLayoutId id="2147483666" r:id="rId96"/>
    <p:sldLayoutId id="2147483667" r:id="rId97"/>
    <p:sldLayoutId id="2147483668" r:id="rId98"/>
    <p:sldLayoutId id="2147483664" r:id="rId99"/>
    <p:sldLayoutId id="2147483778" r:id="rId100"/>
    <p:sldLayoutId id="2147483669" r:id="rId101"/>
    <p:sldLayoutId id="2147483711" r:id="rId102"/>
    <p:sldLayoutId id="2147483697" r:id="rId103"/>
    <p:sldLayoutId id="2147483698" r:id="rId104"/>
    <p:sldLayoutId id="2147483676" r:id="rId105"/>
    <p:sldLayoutId id="2147483695" r:id="rId106"/>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84.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4.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84.xml"/></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84.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84.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84.xml"/></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84.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33.png"/><Relationship Id="rId1" Type="http://schemas.openxmlformats.org/officeDocument/2006/relationships/slideLayout" Target="../slideLayouts/slideLayout8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8.xm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8.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88.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8.xml"/></Relationships>
</file>

<file path=ppt/slides/_rels/slide3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99.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9.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8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8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37.png"/><Relationship Id="rId1" Type="http://schemas.openxmlformats.org/officeDocument/2006/relationships/slideLayout" Target="../slideLayouts/slideLayout8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B9C3EEB-FC83-262F-2E99-FA959930AF40}"/>
              </a:ext>
            </a:extLst>
          </p:cNvPr>
          <p:cNvPicPr>
            <a:picLocks noChangeAspect="1"/>
          </p:cNvPicPr>
          <p:nvPr/>
        </p:nvPicPr>
        <p:blipFill rotWithShape="1">
          <a:blip r:embed="rId3"/>
          <a:srcRect l="482" t="1203" r="482"/>
          <a:stretch/>
        </p:blipFill>
        <p:spPr>
          <a:xfrm>
            <a:off x="0" y="0"/>
            <a:ext cx="12192000" cy="6858000"/>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dirty="0">
                <a:latin typeface="Poppins"/>
                <a:cs typeface="Poppins"/>
              </a:rPr>
              <a:t>Power</a:t>
            </a:r>
            <a:endParaRPr lang="en-US" dirty="0"/>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dirty="0">
                <a:latin typeface="Poppins"/>
                <a:cs typeface="Poppins"/>
              </a:rPr>
              <a:t>Last updated December 2024 | systemschangelab.org/power</a:t>
            </a:r>
            <a:endParaRPr lang="en-US" sz="1600" spc="200" dirty="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128084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533A18E-E5F6-8046-250A-B2D3311D8835}"/>
              </a:ext>
            </a:extLst>
          </p:cNvPr>
          <p:cNvPicPr>
            <a:picLocks noChangeAspect="1"/>
          </p:cNvPicPr>
          <p:nvPr/>
        </p:nvPicPr>
        <p:blipFill rotWithShape="1">
          <a:blip r:embed="rId3"/>
          <a:srcRect t="898" r="862"/>
          <a:stretch/>
        </p:blipFill>
        <p:spPr>
          <a:xfrm>
            <a:off x="0" y="0"/>
            <a:ext cx="1218757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83625" y="2224293"/>
            <a:ext cx="10896676" cy="2876429"/>
          </a:xfrm>
        </p:spPr>
        <p:txBody>
          <a:bodyPr>
            <a:normAutofit/>
          </a:bodyPr>
          <a:lstStyle/>
          <a:p>
            <a:r>
              <a:rPr lang="en-US" b="1" i="0" u="none" strike="noStrike" dirty="0">
                <a:solidFill>
                  <a:srgbClr val="FFFFFF"/>
                </a:solidFill>
                <a:effectLst/>
                <a:latin typeface="Poppins"/>
                <a:cs typeface="Poppins"/>
              </a:rPr>
              <a:t>Phase out </a:t>
            </a:r>
            <a:r>
              <a:rPr lang="en-US" b="0" i="0" u="none" strike="noStrike" dirty="0">
                <a:solidFill>
                  <a:srgbClr val="FFFFFF"/>
                </a:solidFill>
                <a:effectLst/>
                <a:latin typeface="Poppins"/>
                <a:cs typeface="Poppins"/>
              </a:rPr>
              <a:t>unabated </a:t>
            </a:r>
            <a:r>
              <a:rPr lang="en-US" b="0" i="0" dirty="0">
                <a:solidFill>
                  <a:srgbClr val="000000"/>
                </a:solidFill>
                <a:effectLst/>
                <a:latin typeface="Poppins"/>
                <a:cs typeface="Poppins"/>
              </a:rPr>
              <a:t>​</a:t>
            </a:r>
            <a:br>
              <a:rPr lang="en-US" b="0" i="0" dirty="0">
                <a:effectLst/>
                <a:latin typeface="Poppins" panose="00000500000000000000" pitchFamily="2" charset="0"/>
              </a:rPr>
            </a:br>
            <a:r>
              <a:rPr lang="en-US" b="0" i="0" u="none" strike="noStrike" dirty="0">
                <a:solidFill>
                  <a:srgbClr val="FFFFFF"/>
                </a:solidFill>
                <a:effectLst/>
                <a:latin typeface="Poppins"/>
                <a:cs typeface="Poppins"/>
              </a:rPr>
              <a:t>coal and fossil gas </a:t>
            </a:r>
            <a:r>
              <a:rPr lang="en-US" b="0" i="0" dirty="0">
                <a:solidFill>
                  <a:srgbClr val="000000"/>
                </a:solidFill>
                <a:effectLst/>
                <a:latin typeface="Poppins"/>
                <a:cs typeface="Poppins"/>
              </a:rPr>
              <a:t>​</a:t>
            </a:r>
            <a:br>
              <a:rPr lang="en-US" b="0" i="0" dirty="0">
                <a:effectLst/>
                <a:latin typeface="Poppins" panose="00000500000000000000" pitchFamily="2" charset="0"/>
              </a:rPr>
            </a:br>
            <a:r>
              <a:rPr lang="en-US" b="0" i="0" u="none" strike="noStrike" dirty="0">
                <a:solidFill>
                  <a:srgbClr val="FFFFFF"/>
                </a:solidFill>
                <a:effectLst/>
                <a:latin typeface="Poppins"/>
                <a:cs typeface="Poppins"/>
              </a:rPr>
              <a:t>electricity generation​</a:t>
            </a:r>
            <a:r>
              <a:rPr lang="en-US" b="0" i="0" dirty="0">
                <a:solidFill>
                  <a:srgbClr val="000000"/>
                </a:solidFill>
                <a:effectLst/>
                <a:latin typeface="Poppins"/>
                <a:cs typeface="Poppins"/>
              </a:rPr>
              <a:t>​</a:t>
            </a:r>
            <a:endParaRPr lang="en-US" dirty="0">
              <a:latin typeface="Poppins"/>
              <a:cs typeface="Poppins"/>
            </a:endParaRP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59024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7" name="Picture 4" descr="Chart&#10;&#10;Description automatically generated">
            <a:extLst>
              <a:ext uri="{FF2B5EF4-FFF2-40B4-BE49-F238E27FC236}">
                <a16:creationId xmlns:a16="http://schemas.microsoft.com/office/drawing/2014/main" id="{214B5F11-1D9C-1646-5366-E9646FF282D7}"/>
              </a:ext>
            </a:extLst>
          </p:cNvPr>
          <p:cNvPicPr>
            <a:picLocks noChangeAspect="1"/>
          </p:cNvPicPr>
          <p:nvPr/>
        </p:nvPicPr>
        <p:blipFill rotWithShape="1">
          <a:blip r:embed="rId3"/>
          <a:srcRect t="14788"/>
          <a:stretch/>
        </p:blipFill>
        <p:spPr>
          <a:xfrm>
            <a:off x="840456" y="1576716"/>
            <a:ext cx="10511088" cy="5064141"/>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5460"/>
            <a:ext cx="10847294" cy="646174"/>
          </a:xfrm>
        </p:spPr>
        <p:txBody>
          <a:bodyPr>
            <a:noAutofit/>
          </a:bodyPr>
          <a:lstStyle/>
          <a:p>
            <a:r>
              <a:rPr lang="en-US" sz="2800" dirty="0">
                <a:solidFill>
                  <a:schemeClr val="bg1"/>
                </a:solidFill>
                <a:latin typeface="Poppins Medium"/>
                <a:cs typeface="Poppins Medium"/>
              </a:rPr>
              <a:t>61% of electricity generation in 2020 is carbon intensive</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1019643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screenshot of a graph&#10;&#10;Description automatically generated">
            <a:extLst>
              <a:ext uri="{FF2B5EF4-FFF2-40B4-BE49-F238E27FC236}">
                <a16:creationId xmlns:a16="http://schemas.microsoft.com/office/drawing/2014/main" id="{4ED5B91A-8447-CFFC-F538-A17C3593681B}"/>
              </a:ext>
            </a:extLst>
          </p:cNvPr>
          <p:cNvPicPr>
            <a:picLocks noChangeAspect="1"/>
          </p:cNvPicPr>
          <p:nvPr/>
        </p:nvPicPr>
        <p:blipFill>
          <a:blip r:embed="rId3"/>
          <a:stretch>
            <a:fillRect/>
          </a:stretch>
        </p:blipFill>
        <p:spPr>
          <a:xfrm>
            <a:off x="5524901" y="521900"/>
            <a:ext cx="5827306" cy="5827306"/>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839793" y="1905506"/>
            <a:ext cx="40805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Calibri"/>
              </a:rPr>
              <a:t>Of all the emissions generated by the global power sector, the burning of coal contributes the largest share, with coal consumption making up around </a:t>
            </a:r>
            <a:r>
              <a:rPr lang="en-US" sz="2400" dirty="0">
                <a:solidFill>
                  <a:srgbClr val="64C9FF"/>
                </a:solidFill>
                <a:latin typeface="Poppins"/>
                <a:ea typeface="+mn-lt"/>
                <a:cs typeface="Calibri"/>
              </a:rPr>
              <a:t>75% of power sector emissions</a:t>
            </a:r>
            <a:r>
              <a:rPr lang="en-US" sz="2400" dirty="0">
                <a:solidFill>
                  <a:schemeClr val="bg1"/>
                </a:solidFill>
                <a:latin typeface="Poppins"/>
                <a:ea typeface="+mn-lt"/>
                <a:cs typeface="Calibri"/>
              </a:rPr>
              <a:t>.</a:t>
            </a:r>
            <a:endParaRPr lang="en-US" dirty="0">
              <a:ea typeface="Calibri"/>
              <a:cs typeface="Calibri"/>
            </a:endParaRPr>
          </a:p>
        </p:txBody>
      </p:sp>
    </p:spTree>
    <p:extLst>
      <p:ext uri="{BB962C8B-B14F-4D97-AF65-F5344CB8AC3E}">
        <p14:creationId xmlns:p14="http://schemas.microsoft.com/office/powerpoint/2010/main" val="213224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graph on a computer screen&#10;&#10;Description automatically generated">
            <a:extLst>
              <a:ext uri="{FF2B5EF4-FFF2-40B4-BE49-F238E27FC236}">
                <a16:creationId xmlns:a16="http://schemas.microsoft.com/office/drawing/2014/main" id="{3C53765F-A10A-C071-C311-F594E9021B26}"/>
              </a:ext>
            </a:extLst>
          </p:cNvPr>
          <p:cNvPicPr>
            <a:picLocks noChangeAspect="1"/>
          </p:cNvPicPr>
          <p:nvPr/>
        </p:nvPicPr>
        <p:blipFill>
          <a:blip r:embed="rId3"/>
          <a:stretch>
            <a:fillRect/>
          </a:stretch>
        </p:blipFill>
        <p:spPr>
          <a:xfrm>
            <a:off x="5582291" y="570024"/>
            <a:ext cx="5717951" cy="5717951"/>
          </a:xfrm>
          <a:prstGeom prst="rect">
            <a:avLst/>
          </a:prstGeom>
        </p:spPr>
      </p:pic>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891758" y="2325444"/>
            <a:ext cx="4046682" cy="2204598"/>
          </a:xfrm>
        </p:spPr>
        <p:txBody>
          <a:bodyPr vert="horz" lIns="91440" tIns="45720" rIns="91440" bIns="45720" rtlCol="0" anchor="t">
            <a:noAutofit/>
          </a:bodyPr>
          <a:lstStyle/>
          <a:p>
            <a:pPr marL="0" indent="0">
              <a:lnSpc>
                <a:spcPct val="100000"/>
              </a:lnSpc>
              <a:spcAft>
                <a:spcPts val="1000"/>
              </a:spcAft>
              <a:buNone/>
            </a:pPr>
            <a:r>
              <a:rPr lang="en-US" sz="2400" dirty="0">
                <a:latin typeface="Poppins"/>
                <a:cs typeface="Poppins"/>
              </a:rPr>
              <a:t>Fossil gas consumption in the power sector needs to fall to </a:t>
            </a:r>
            <a:r>
              <a:rPr lang="en-US" sz="2400" dirty="0">
                <a:solidFill>
                  <a:srgbClr val="64C9FF"/>
                </a:solidFill>
                <a:latin typeface="Poppins"/>
                <a:cs typeface="Poppins"/>
              </a:rPr>
              <a:t>5-7% of total power generation </a:t>
            </a:r>
            <a:r>
              <a:rPr lang="en-US" sz="2400" dirty="0">
                <a:latin typeface="Poppins"/>
                <a:cs typeface="Poppins"/>
              </a:rPr>
              <a:t>by 2030 and reach near zero by 2040.</a:t>
            </a:r>
          </a:p>
        </p:txBody>
      </p:sp>
    </p:spTree>
    <p:extLst>
      <p:ext uri="{BB962C8B-B14F-4D97-AF65-F5344CB8AC3E}">
        <p14:creationId xmlns:p14="http://schemas.microsoft.com/office/powerpoint/2010/main" val="1222925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F1697FF-D40C-355E-CBD2-C45BF17839A0}"/>
              </a:ext>
            </a:extLst>
          </p:cNvPr>
          <p:cNvSpPr>
            <a:spLocks noGrp="1"/>
          </p:cNvSpPr>
          <p:nvPr>
            <p:ph sz="half" idx="11"/>
          </p:nvPr>
        </p:nvSpPr>
        <p:spPr>
          <a:xfrm>
            <a:off x="488096" y="1543573"/>
            <a:ext cx="3888532" cy="3770149"/>
          </a:xfrm>
        </p:spPr>
        <p:txBody>
          <a:bodyPr vert="horz" lIns="91440" tIns="45720" rIns="91440" bIns="45720" rtlCol="0" anchor="t">
            <a:noAutofit/>
          </a:bodyPr>
          <a:lstStyle/>
          <a:p>
            <a:pPr marL="0" indent="0">
              <a:lnSpc>
                <a:spcPct val="100000"/>
              </a:lnSpc>
              <a:buNone/>
            </a:pPr>
            <a:r>
              <a:rPr lang="en-US" sz="2400" dirty="0">
                <a:latin typeface="Poppins"/>
                <a:cs typeface="Poppins"/>
              </a:rPr>
              <a:t>Only 35 countries have pledged to phase out coal power or to remain coal-free as of 2021. Currently, the three largest consumers of coal </a:t>
            </a:r>
            <a:r>
              <a:rPr lang="en-US" sz="2400" dirty="0">
                <a:solidFill>
                  <a:srgbClr val="64C9FF"/>
                </a:solidFill>
                <a:latin typeface="Poppins"/>
                <a:cs typeface="Poppins"/>
              </a:rPr>
              <a:t>— China, India and the United States — </a:t>
            </a:r>
            <a:r>
              <a:rPr lang="en-US" sz="2400" dirty="0">
                <a:latin typeface="Poppins"/>
                <a:cs typeface="Poppins"/>
              </a:rPr>
              <a:t>do not have phase-out pledges.</a:t>
            </a:r>
            <a:endParaRPr lang="en-US" sz="2400" dirty="0"/>
          </a:p>
        </p:txBody>
      </p:sp>
      <p:pic>
        <p:nvPicPr>
          <p:cNvPr id="3" name="Picture 3" descr="A picture containing chart&#10;&#10;Description automatically generated">
            <a:extLst>
              <a:ext uri="{FF2B5EF4-FFF2-40B4-BE49-F238E27FC236}">
                <a16:creationId xmlns:a16="http://schemas.microsoft.com/office/drawing/2014/main" id="{DBD75D5B-E8C0-0E1A-9B74-6EDE1315D7D4}"/>
              </a:ext>
            </a:extLst>
          </p:cNvPr>
          <p:cNvPicPr>
            <a:picLocks noChangeAspect="1"/>
          </p:cNvPicPr>
          <p:nvPr/>
        </p:nvPicPr>
        <p:blipFill rotWithShape="1">
          <a:blip r:embed="rId3"/>
          <a:srcRect t="1956" r="151" b="8108"/>
          <a:stretch/>
        </p:blipFill>
        <p:spPr>
          <a:xfrm>
            <a:off x="4652514" y="3334"/>
            <a:ext cx="7562735" cy="6850629"/>
          </a:xfrm>
          <a:prstGeom prst="rect">
            <a:avLst/>
          </a:prstGeom>
        </p:spPr>
      </p:pic>
      <p:pic>
        <p:nvPicPr>
          <p:cNvPr id="2" name="Picture 1">
            <a:extLst>
              <a:ext uri="{FF2B5EF4-FFF2-40B4-BE49-F238E27FC236}">
                <a16:creationId xmlns:a16="http://schemas.microsoft.com/office/drawing/2014/main" id="{1BCEF2A2-21C6-0858-53B8-C1D765223D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6131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293881-B60C-0E44-CE56-17AD29E65B72}"/>
              </a:ext>
            </a:extLst>
          </p:cNvPr>
          <p:cNvPicPr>
            <a:picLocks noChangeAspect="1"/>
          </p:cNvPicPr>
          <p:nvPr/>
        </p:nvPicPr>
        <p:blipFill rotWithShape="1">
          <a:blip r:embed="rId3"/>
          <a:srcRect r="431" b="963"/>
          <a:stretch/>
        </p:blipFill>
        <p:spPr>
          <a:xfrm>
            <a:off x="0" y="-1"/>
            <a:ext cx="12192000" cy="685800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83625" y="2238670"/>
            <a:ext cx="10752902" cy="2847674"/>
          </a:xfrm>
        </p:spPr>
        <p:txBody>
          <a:bodyPr>
            <a:normAutofit/>
          </a:bodyPr>
          <a:lstStyle/>
          <a:p>
            <a:r>
              <a:rPr lang="en-US" b="1" dirty="0">
                <a:latin typeface="Poppins"/>
                <a:cs typeface="Poppins"/>
              </a:rPr>
              <a:t>Rapidly scale</a:t>
            </a:r>
            <a:r>
              <a:rPr lang="en-US" dirty="0">
                <a:latin typeface="Poppins"/>
                <a:cs typeface="Poppins"/>
              </a:rPr>
              <a:t> </a:t>
            </a:r>
            <a:r>
              <a:rPr lang="en-US" b="0" dirty="0">
                <a:latin typeface="Poppins"/>
                <a:cs typeface="Poppins"/>
              </a:rPr>
              <a:t>up </a:t>
            </a:r>
            <a:br>
              <a:rPr lang="en-US" b="0" dirty="0">
                <a:latin typeface="Poppins"/>
                <a:cs typeface="Poppins"/>
              </a:rPr>
            </a:br>
            <a:r>
              <a:rPr lang="en-US" b="0" dirty="0">
                <a:latin typeface="Poppins"/>
                <a:cs typeface="Poppins"/>
              </a:rPr>
              <a:t>zero-carbon </a:t>
            </a:r>
            <a:br>
              <a:rPr lang="en-US" b="0" dirty="0">
                <a:latin typeface="Poppins"/>
                <a:cs typeface="Poppins"/>
              </a:rPr>
            </a:br>
            <a:r>
              <a:rPr lang="en-US" b="0" dirty="0">
                <a:latin typeface="Poppins"/>
                <a:cs typeface="Poppins"/>
              </a:rPr>
              <a:t>electricity generation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18836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3" name="Picture 7" descr="Chart&#10;&#10;Description automatically generated">
            <a:extLst>
              <a:ext uri="{FF2B5EF4-FFF2-40B4-BE49-F238E27FC236}">
                <a16:creationId xmlns:a16="http://schemas.microsoft.com/office/drawing/2014/main" id="{83307BA5-DBF7-3F0C-DCF7-F3CA4FA5A446}"/>
              </a:ext>
            </a:extLst>
          </p:cNvPr>
          <p:cNvPicPr>
            <a:picLocks noChangeAspect="1"/>
          </p:cNvPicPr>
          <p:nvPr/>
        </p:nvPicPr>
        <p:blipFill rotWithShape="1">
          <a:blip r:embed="rId3"/>
          <a:srcRect t="18486"/>
          <a:stretch/>
        </p:blipFill>
        <p:spPr>
          <a:xfrm>
            <a:off x="632651" y="1718879"/>
            <a:ext cx="10879072" cy="4999275"/>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2684"/>
            <a:ext cx="11087736" cy="646174"/>
          </a:xfrm>
        </p:spPr>
        <p:txBody>
          <a:bodyPr>
            <a:noAutofit/>
          </a:bodyPr>
          <a:lstStyle/>
          <a:p>
            <a:r>
              <a:rPr lang="en-US" sz="2800" dirty="0">
                <a:solidFill>
                  <a:schemeClr val="bg1"/>
                </a:solidFill>
              </a:rPr>
              <a:t>Total power generation is increasing alongside clean energy</a:t>
            </a: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239003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aph of energy consumption&#10;&#10;Description automatically generated with medium confidence">
            <a:extLst>
              <a:ext uri="{FF2B5EF4-FFF2-40B4-BE49-F238E27FC236}">
                <a16:creationId xmlns:a16="http://schemas.microsoft.com/office/drawing/2014/main" id="{BD0FFE70-03DB-E189-162F-524905EFE496}"/>
              </a:ext>
            </a:extLst>
          </p:cNvPr>
          <p:cNvPicPr>
            <a:picLocks noChangeAspect="1"/>
          </p:cNvPicPr>
          <p:nvPr/>
        </p:nvPicPr>
        <p:blipFill>
          <a:blip r:embed="rId3"/>
          <a:stretch>
            <a:fillRect/>
          </a:stretch>
        </p:blipFill>
        <p:spPr>
          <a:xfrm>
            <a:off x="5370568" y="703647"/>
            <a:ext cx="6243167" cy="5447119"/>
          </a:xfrm>
          <a:prstGeom prst="rect">
            <a:avLst/>
          </a:prstGeom>
        </p:spPr>
      </p:pic>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55126" y="2644343"/>
            <a:ext cx="3840066" cy="1565725"/>
          </a:xfrm>
        </p:spPr>
        <p:txBody>
          <a:bodyPr vert="horz" lIns="91440" tIns="45720" rIns="91440" bIns="45720" rtlCol="0" anchor="t">
            <a:normAutofit/>
          </a:bodyPr>
          <a:lstStyle/>
          <a:p>
            <a:pPr marL="0" indent="0">
              <a:lnSpc>
                <a:spcPct val="100000"/>
              </a:lnSpc>
              <a:buNone/>
            </a:pPr>
            <a:r>
              <a:rPr lang="en-US" sz="2400" dirty="0">
                <a:latin typeface="Poppins"/>
                <a:cs typeface="Poppins"/>
              </a:rPr>
              <a:t>From 2021 to 2022, solar power generation grew by </a:t>
            </a:r>
            <a:r>
              <a:rPr lang="en-US" sz="2400" dirty="0">
                <a:solidFill>
                  <a:srgbClr val="64C9FF"/>
                </a:solidFill>
                <a:latin typeface="Poppins"/>
                <a:cs typeface="Poppins"/>
              </a:rPr>
              <a:t>25% </a:t>
            </a:r>
            <a:r>
              <a:rPr lang="en-US" sz="2400" dirty="0">
                <a:latin typeface="Poppins"/>
                <a:cs typeface="Poppins"/>
              </a:rPr>
              <a:t>and wind power generation grew by </a:t>
            </a:r>
            <a:r>
              <a:rPr lang="en-US" sz="2400" dirty="0">
                <a:solidFill>
                  <a:srgbClr val="64C9FF"/>
                </a:solidFill>
                <a:latin typeface="Poppins"/>
                <a:cs typeface="Poppins"/>
              </a:rPr>
              <a:t>14%</a:t>
            </a:r>
            <a:r>
              <a:rPr lang="en-US" sz="2400" dirty="0">
                <a:latin typeface="Poppins"/>
                <a:cs typeface="Poppins"/>
              </a:rPr>
              <a:t>.</a:t>
            </a:r>
            <a:endParaRPr lang="en-US" dirty="0"/>
          </a:p>
        </p:txBody>
      </p:sp>
    </p:spTree>
    <p:extLst>
      <p:ext uri="{BB962C8B-B14F-4D97-AF65-F5344CB8AC3E}">
        <p14:creationId xmlns:p14="http://schemas.microsoft.com/office/powerpoint/2010/main" val="3316694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806059" y="1726822"/>
            <a:ext cx="4070741" cy="3404356"/>
          </a:xfrm>
        </p:spPr>
        <p:txBody>
          <a:bodyPr vert="horz" lIns="91440" tIns="45720" rIns="91440" bIns="45720" rtlCol="0" anchor="t">
            <a:normAutofit/>
          </a:bodyPr>
          <a:lstStyle/>
          <a:p>
            <a:pPr marL="0" indent="0">
              <a:lnSpc>
                <a:spcPct val="100000"/>
              </a:lnSpc>
              <a:buNone/>
            </a:pPr>
            <a:r>
              <a:rPr lang="en-US" sz="2400" dirty="0">
                <a:latin typeface="Poppins"/>
                <a:cs typeface="Poppins"/>
              </a:rPr>
              <a:t>The share of zero-carbon sources in electricity generation increased by an average of 1.8% each year from 2012 to 2019. This shows progress, but efforts will need to accelerate </a:t>
            </a:r>
            <a:r>
              <a:rPr lang="en-US" sz="2400" dirty="0">
                <a:solidFill>
                  <a:srgbClr val="64C9FF"/>
                </a:solidFill>
                <a:latin typeface="Poppins"/>
                <a:cs typeface="Poppins"/>
              </a:rPr>
              <a:t>at least sixfold </a:t>
            </a:r>
            <a:r>
              <a:rPr lang="en-US" sz="2400" dirty="0">
                <a:latin typeface="Poppins"/>
                <a:cs typeface="Poppins"/>
              </a:rPr>
              <a:t>by 2030.</a:t>
            </a:r>
            <a:endParaRPr lang="en-US" sz="2400" dirty="0"/>
          </a:p>
        </p:txBody>
      </p:sp>
      <p:pic>
        <p:nvPicPr>
          <p:cNvPr id="4" name="Picture 3" descr="A graph on a computer screen&#10;&#10;Description automatically generated">
            <a:extLst>
              <a:ext uri="{FF2B5EF4-FFF2-40B4-BE49-F238E27FC236}">
                <a16:creationId xmlns:a16="http://schemas.microsoft.com/office/drawing/2014/main" id="{FCCF0856-3B16-F99C-0DAD-79A03D349C42}"/>
              </a:ext>
            </a:extLst>
          </p:cNvPr>
          <p:cNvPicPr>
            <a:picLocks noChangeAspect="1"/>
          </p:cNvPicPr>
          <p:nvPr/>
        </p:nvPicPr>
        <p:blipFill>
          <a:blip r:embed="rId3"/>
          <a:stretch>
            <a:fillRect/>
          </a:stretch>
        </p:blipFill>
        <p:spPr>
          <a:xfrm>
            <a:off x="6034282" y="936317"/>
            <a:ext cx="5006886" cy="4985366"/>
          </a:xfrm>
          <a:prstGeom prst="rect">
            <a:avLst/>
          </a:prstGeom>
        </p:spPr>
      </p:pic>
    </p:spTree>
    <p:extLst>
      <p:ext uri="{BB962C8B-B14F-4D97-AF65-F5344CB8AC3E}">
        <p14:creationId xmlns:p14="http://schemas.microsoft.com/office/powerpoint/2010/main" val="3348160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10" descr="Chart, histogram&#10;&#10;Description automatically generated">
            <a:extLst>
              <a:ext uri="{FF2B5EF4-FFF2-40B4-BE49-F238E27FC236}">
                <a16:creationId xmlns:a16="http://schemas.microsoft.com/office/drawing/2014/main" id="{74D5FC84-9BCC-76F7-3D20-4604E2EFAA66}"/>
              </a:ext>
            </a:extLst>
          </p:cNvPr>
          <p:cNvPicPr>
            <a:picLocks noChangeAspect="1"/>
          </p:cNvPicPr>
          <p:nvPr/>
        </p:nvPicPr>
        <p:blipFill rotWithShape="1">
          <a:blip r:embed="rId3"/>
          <a:srcRect t="12136"/>
          <a:stretch/>
        </p:blipFill>
        <p:spPr>
          <a:xfrm>
            <a:off x="835119" y="1592673"/>
            <a:ext cx="10467975" cy="520761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59" y="749557"/>
            <a:ext cx="10847294" cy="646174"/>
          </a:xfrm>
        </p:spPr>
        <p:txBody>
          <a:bodyPr>
            <a:noAutofit/>
          </a:bodyPr>
          <a:lstStyle/>
          <a:p>
            <a:r>
              <a:rPr lang="en-US" sz="2800" dirty="0">
                <a:solidFill>
                  <a:schemeClr val="bg1"/>
                </a:solidFill>
                <a:latin typeface="Poppins Medium"/>
                <a:cs typeface="Poppins Medium"/>
              </a:rPr>
              <a:t>New wind and solar are cost-competitive with fossil fuels</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34567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3E2DB-A871-63B2-A3C3-81819CC53B10}"/>
              </a:ext>
            </a:extLst>
          </p:cNvPr>
          <p:cNvSpPr>
            <a:spLocks noGrp="1"/>
          </p:cNvSpPr>
          <p:nvPr>
            <p:ph type="sldNum" sz="quarter" idx="12"/>
          </p:nvPr>
        </p:nvSpPr>
        <p:spPr/>
        <p:txBody>
          <a:bodyPr/>
          <a:lstStyle/>
          <a:p>
            <a:fld id="{6ABC6B66-E5D0-497F-B984-0CE0FD7EBCF2}" type="slidenum">
              <a:rPr lang="en-US" smtClean="0"/>
              <a:t>2</a:t>
            </a:fld>
            <a:endParaRPr lang="en-US"/>
          </a:p>
        </p:txBody>
      </p:sp>
      <p:sp>
        <p:nvSpPr>
          <p:cNvPr id="4" name="Title 8">
            <a:extLst>
              <a:ext uri="{FF2B5EF4-FFF2-40B4-BE49-F238E27FC236}">
                <a16:creationId xmlns:a16="http://schemas.microsoft.com/office/drawing/2014/main" id="{CD35497C-D7A8-841B-A679-CB2D7A90BE8F}"/>
              </a:ext>
            </a:extLst>
          </p:cNvPr>
          <p:cNvSpPr txBox="1">
            <a:spLocks/>
          </p:cNvSpPr>
          <p:nvPr/>
        </p:nvSpPr>
        <p:spPr>
          <a:xfrm>
            <a:off x="716543" y="1029472"/>
            <a:ext cx="5217916" cy="1954683"/>
          </a:xfrm>
          <a:prstGeom prst="rect">
            <a:avLst/>
          </a:prstGeom>
        </p:spPr>
        <p:txBody>
          <a:bodyPr lIns="91440" tIns="45720" rIns="91440" bIns="45720" anchor="t"/>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C1C53"/>
                </a:solidFill>
                <a:latin typeface="Poppins Medium"/>
              </a:rPr>
              <a:t>Systems Change Lab</a:t>
            </a:r>
            <a:endParaRPr lang="en-US" dirty="0">
              <a:solidFill>
                <a:srgbClr val="0C1C53"/>
              </a:solidFill>
            </a:endParaRPr>
          </a:p>
          <a:p>
            <a:r>
              <a:rPr lang="en-US" sz="1800" b="1" dirty="0">
                <a:solidFill>
                  <a:srgbClr val="0C1C53"/>
                </a:solidFill>
                <a:latin typeface="Poppins Medium"/>
              </a:rPr>
              <a:t>    </a:t>
            </a:r>
            <a:endParaRPr lang="en-US" dirty="0">
              <a:solidFill>
                <a:srgbClr val="0C1C53"/>
              </a:solidFill>
              <a:latin typeface="Calibri Light" panose="020F0302020204030204"/>
              <a:cs typeface="Calibri Light" panose="020F0302020204030204"/>
            </a:endParaRPr>
          </a:p>
          <a:p>
            <a:r>
              <a:rPr lang="en-US" sz="600" b="1" dirty="0">
                <a:solidFill>
                  <a:srgbClr val="0C1C53"/>
                </a:solidFill>
                <a:latin typeface="Poppins Medium"/>
              </a:rPr>
              <a:t>  </a:t>
            </a:r>
            <a:r>
              <a:rPr lang="en-US" sz="1200" dirty="0">
                <a:solidFill>
                  <a:srgbClr val="0C1C53"/>
                </a:solidFill>
                <a:latin typeface="Poppins Medium"/>
              </a:rPr>
              <a:t> </a:t>
            </a:r>
            <a:br>
              <a:rPr lang="en-US" sz="2400" dirty="0">
                <a:solidFill>
                  <a:srgbClr val="0C1C53"/>
                </a:solidFill>
                <a:latin typeface="Poppins Medium"/>
              </a:rPr>
            </a:br>
            <a:r>
              <a:rPr lang="en-US" sz="2400" dirty="0">
                <a:solidFill>
                  <a:srgbClr val="0C1C53"/>
                </a:solidFill>
                <a:latin typeface="Poppins Medium"/>
              </a:rPr>
              <a:t>It’s time to change the way we think about changing the world.</a:t>
            </a:r>
            <a:endParaRPr lang="en-US" dirty="0">
              <a:solidFill>
                <a:srgbClr val="0C1C53"/>
              </a:solidFill>
              <a:cs typeface="Calibri Light"/>
            </a:endParaRPr>
          </a:p>
        </p:txBody>
      </p:sp>
      <p:sp>
        <p:nvSpPr>
          <p:cNvPr id="6" name="TextBox 5">
            <a:extLst>
              <a:ext uri="{FF2B5EF4-FFF2-40B4-BE49-F238E27FC236}">
                <a16:creationId xmlns:a16="http://schemas.microsoft.com/office/drawing/2014/main" id="{302BB841-1E9D-C17D-30C7-1DA0E47190ED}"/>
              </a:ext>
            </a:extLst>
          </p:cNvPr>
          <p:cNvSpPr txBox="1"/>
          <p:nvPr/>
        </p:nvSpPr>
        <p:spPr>
          <a:xfrm>
            <a:off x="718106" y="2952220"/>
            <a:ext cx="5070894"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dirty="0">
              <a:solidFill>
                <a:srgbClr val="0C1C53"/>
              </a:solidFill>
              <a:latin typeface="Poppins"/>
              <a:cs typeface="Calibri"/>
            </a:endParaRPr>
          </a:p>
          <a:p>
            <a:pPr marL="285750" indent="-285750">
              <a:buFont typeface="Arial"/>
              <a:buChar char="•"/>
            </a:pPr>
            <a:r>
              <a:rPr lang="en-US" dirty="0">
                <a:solidFill>
                  <a:srgbClr val="0C1C53"/>
                </a:solidFill>
                <a:latin typeface="Poppins"/>
                <a:cs typeface="Calibri"/>
              </a:rPr>
              <a:t>The data platform identifies and tracks key shifts in our global systems that, when achieved together, can spur transformational change.</a:t>
            </a:r>
          </a:p>
        </p:txBody>
      </p:sp>
      <p:pic>
        <p:nvPicPr>
          <p:cNvPr id="8" name="Picture 11" descr="A picture containing ice, cloth&#10;&#10;Description automatically generated">
            <a:extLst>
              <a:ext uri="{FF2B5EF4-FFF2-40B4-BE49-F238E27FC236}">
                <a16:creationId xmlns:a16="http://schemas.microsoft.com/office/drawing/2014/main" id="{9ED3C310-285D-7502-51F4-E9FD707D4188}"/>
              </a:ext>
            </a:extLst>
          </p:cNvPr>
          <p:cNvPicPr>
            <a:picLocks noChangeAspect="1"/>
          </p:cNvPicPr>
          <p:nvPr/>
        </p:nvPicPr>
        <p:blipFill>
          <a:blip r:embed="rId2"/>
          <a:stretch>
            <a:fillRect/>
          </a:stretch>
        </p:blipFill>
        <p:spPr>
          <a:xfrm>
            <a:off x="6622212" y="-22131"/>
            <a:ext cx="5661803" cy="6902260"/>
          </a:xfrm>
          <a:prstGeom prst="rect">
            <a:avLst/>
          </a:prstGeom>
        </p:spPr>
      </p:pic>
      <p:sp>
        <p:nvSpPr>
          <p:cNvPr id="10" name="Rectangle 9">
            <a:extLst>
              <a:ext uri="{FF2B5EF4-FFF2-40B4-BE49-F238E27FC236}">
                <a16:creationId xmlns:a16="http://schemas.microsoft.com/office/drawing/2014/main" id="{CD90208F-FC96-76E4-1471-401757129E62}"/>
              </a:ext>
            </a:extLst>
          </p:cNvPr>
          <p:cNvSpPr/>
          <p:nvPr/>
        </p:nvSpPr>
        <p:spPr>
          <a:xfrm>
            <a:off x="769804" y="1709752"/>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5782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4" name="Picture 3" descr="A graph on a blue background&#10;&#10;Description automatically generated">
            <a:extLst>
              <a:ext uri="{FF2B5EF4-FFF2-40B4-BE49-F238E27FC236}">
                <a16:creationId xmlns:a16="http://schemas.microsoft.com/office/drawing/2014/main" id="{B385E672-7EEB-5330-ADA5-390A465C7CD7}"/>
              </a:ext>
            </a:extLst>
          </p:cNvPr>
          <p:cNvPicPr>
            <a:picLocks noChangeAspect="1"/>
          </p:cNvPicPr>
          <p:nvPr/>
        </p:nvPicPr>
        <p:blipFill>
          <a:blip r:embed="rId3"/>
          <a:stretch>
            <a:fillRect/>
          </a:stretch>
        </p:blipFill>
        <p:spPr>
          <a:xfrm>
            <a:off x="5486401" y="815020"/>
            <a:ext cx="5791200" cy="5442733"/>
          </a:xfrm>
          <a:prstGeom prst="rect">
            <a:avLst/>
          </a:prstGeom>
        </p:spPr>
      </p:pic>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730693" y="1900995"/>
            <a:ext cx="4291250" cy="3056010"/>
          </a:xfrm>
        </p:spPr>
        <p:txBody>
          <a:bodyPr vert="horz" lIns="91440" tIns="45720" rIns="91440" bIns="45720" rtlCol="0" anchor="t">
            <a:normAutofit/>
          </a:bodyPr>
          <a:lstStyle/>
          <a:p>
            <a:pPr marL="0" indent="0">
              <a:lnSpc>
                <a:spcPct val="100000"/>
              </a:lnSpc>
              <a:buNone/>
            </a:pPr>
            <a:r>
              <a:rPr lang="en-US" sz="2400" dirty="0">
                <a:latin typeface="Poppins"/>
                <a:cs typeface="Poppins"/>
              </a:rPr>
              <a:t>The </a:t>
            </a:r>
            <a:r>
              <a:rPr lang="en-US" sz="2400" dirty="0">
                <a:solidFill>
                  <a:srgbClr val="64C9FF"/>
                </a:solidFill>
                <a:latin typeface="Poppins"/>
                <a:cs typeface="Poppins"/>
              </a:rPr>
              <a:t>increasing number of jobs for men and women </a:t>
            </a:r>
            <a:r>
              <a:rPr lang="en-US" sz="2400" dirty="0">
                <a:latin typeface="Poppins"/>
                <a:cs typeface="Poppins"/>
              </a:rPr>
              <a:t>in renewable energy shows that greener energy can create decent and productive work opportunities, which is central to a just transition.</a:t>
            </a:r>
          </a:p>
        </p:txBody>
      </p:sp>
    </p:spTree>
    <p:extLst>
      <p:ext uri="{BB962C8B-B14F-4D97-AF65-F5344CB8AC3E}">
        <p14:creationId xmlns:p14="http://schemas.microsoft.com/office/powerpoint/2010/main" val="311429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92262066-F4D0-3F0A-73B7-1272FB5B4513}"/>
              </a:ext>
            </a:extLst>
          </p:cNvPr>
          <p:cNvPicPr>
            <a:picLocks noGrp="1" noChangeAspect="1"/>
          </p:cNvPicPr>
          <p:nvPr>
            <p:ph sz="half" idx="1"/>
          </p:nvPr>
        </p:nvPicPr>
        <p:blipFill rotWithShape="1">
          <a:blip r:embed="rId3"/>
          <a:srcRect l="7289" r="17791"/>
          <a:stretch/>
        </p:blipFill>
        <p:spPr>
          <a:xfrm>
            <a:off x="4484914" y="0"/>
            <a:ext cx="7707086" cy="6858000"/>
          </a:xfrm>
        </p:spPr>
      </p:pic>
      <p:sp>
        <p:nvSpPr>
          <p:cNvPr id="7" name="Text Placeholder 6">
            <a:extLst>
              <a:ext uri="{FF2B5EF4-FFF2-40B4-BE49-F238E27FC236}">
                <a16:creationId xmlns:a16="http://schemas.microsoft.com/office/drawing/2014/main" id="{F36AA54D-1B38-99E6-9FB1-4B7B25AD8CF9}"/>
              </a:ext>
            </a:extLst>
          </p:cNvPr>
          <p:cNvSpPr>
            <a:spLocks noGrp="1"/>
          </p:cNvSpPr>
          <p:nvPr>
            <p:ph type="body" sz="half" idx="2"/>
          </p:nvPr>
        </p:nvSpPr>
        <p:spPr>
          <a:xfrm>
            <a:off x="514250" y="2313087"/>
            <a:ext cx="3888532" cy="2231826"/>
          </a:xfrm>
        </p:spPr>
        <p:txBody>
          <a:bodyPr/>
          <a:lstStyle/>
          <a:p>
            <a:pPr>
              <a:lnSpc>
                <a:spcPct val="100000"/>
              </a:lnSpc>
            </a:pPr>
            <a:r>
              <a:rPr lang="en-US" sz="2400" b="0" dirty="0">
                <a:latin typeface="Poppins"/>
                <a:cs typeface="Poppins"/>
              </a:rPr>
              <a:t>Women account for </a:t>
            </a:r>
            <a:r>
              <a:rPr lang="en-US" sz="2400" b="0" dirty="0">
                <a:solidFill>
                  <a:srgbClr val="64C9FF"/>
                </a:solidFill>
                <a:latin typeface="Poppins"/>
                <a:cs typeface="Poppins"/>
              </a:rPr>
              <a:t>one-third</a:t>
            </a:r>
            <a:r>
              <a:rPr lang="en-US" sz="2400" b="0" dirty="0">
                <a:latin typeface="Poppins"/>
                <a:cs typeface="Poppins"/>
              </a:rPr>
              <a:t> of the global renewables workforce, but their participation varies widely among countries. </a:t>
            </a:r>
            <a:endParaRPr lang="en-US" sz="2400" dirty="0"/>
          </a:p>
        </p:txBody>
      </p:sp>
      <p:pic>
        <p:nvPicPr>
          <p:cNvPr id="2" name="Picture 1">
            <a:extLst>
              <a:ext uri="{FF2B5EF4-FFF2-40B4-BE49-F238E27FC236}">
                <a16:creationId xmlns:a16="http://schemas.microsoft.com/office/drawing/2014/main" id="{5FA58B82-3A78-5A72-A3B7-942398310C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41579002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30B9E2-975B-2497-CB48-1C75C0A7AE48}"/>
              </a:ext>
            </a:extLst>
          </p:cNvPr>
          <p:cNvPicPr>
            <a:picLocks noChangeAspect="1"/>
          </p:cNvPicPr>
          <p:nvPr/>
        </p:nvPicPr>
        <p:blipFill>
          <a:blip r:embed="rId3"/>
          <a:stretch>
            <a:fillRect/>
          </a:stretch>
        </p:blipFill>
        <p:spPr>
          <a:xfrm>
            <a:off x="-29592" y="0"/>
            <a:ext cx="12251184"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83625" y="2368066"/>
            <a:ext cx="10658558" cy="2718278"/>
          </a:xfrm>
        </p:spPr>
        <p:txBody>
          <a:bodyPr>
            <a:normAutofit/>
          </a:bodyPr>
          <a:lstStyle/>
          <a:p>
            <a:r>
              <a:rPr lang="en-US" b="1" dirty="0">
                <a:latin typeface="Poppins"/>
                <a:cs typeface="Poppins"/>
              </a:rPr>
              <a:t>Modernize </a:t>
            </a:r>
            <a:r>
              <a:rPr lang="en-US" b="0" dirty="0">
                <a:latin typeface="Poppins"/>
                <a:cs typeface="Poppins"/>
              </a:rPr>
              <a:t>power grids</a:t>
            </a:r>
            <a:r>
              <a:rPr lang="en-US" dirty="0">
                <a:latin typeface="Poppins"/>
                <a:cs typeface="Poppins"/>
              </a:rPr>
              <a:t>, </a:t>
            </a:r>
            <a:br>
              <a:rPr lang="en-US" dirty="0">
                <a:latin typeface="Poppins"/>
                <a:cs typeface="Poppins"/>
              </a:rPr>
            </a:br>
            <a:r>
              <a:rPr lang="en-US" b="1" dirty="0">
                <a:latin typeface="Poppins"/>
                <a:cs typeface="Poppins"/>
              </a:rPr>
              <a:t>scale </a:t>
            </a:r>
            <a:r>
              <a:rPr lang="en-US" b="0" dirty="0">
                <a:latin typeface="Poppins"/>
                <a:cs typeface="Poppins"/>
              </a:rPr>
              <a:t>energy storage and </a:t>
            </a:r>
            <a:r>
              <a:rPr lang="en-US" b="1" dirty="0">
                <a:latin typeface="Poppins"/>
                <a:cs typeface="Poppins"/>
              </a:rPr>
              <a:t>manage </a:t>
            </a:r>
            <a:r>
              <a:rPr lang="en-US" b="0" dirty="0">
                <a:latin typeface="Poppins"/>
                <a:cs typeface="Poppins"/>
              </a:rPr>
              <a:t>power demand</a:t>
            </a:r>
            <a:endParaRPr lang="en-US" dirty="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956902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3" name="Picture 8" descr="Chart, line chart&#10;&#10;Description automatically generated">
            <a:extLst>
              <a:ext uri="{FF2B5EF4-FFF2-40B4-BE49-F238E27FC236}">
                <a16:creationId xmlns:a16="http://schemas.microsoft.com/office/drawing/2014/main" id="{406248E7-074F-6CB5-45FB-A1435A3E160C}"/>
              </a:ext>
            </a:extLst>
          </p:cNvPr>
          <p:cNvPicPr>
            <a:picLocks noChangeAspect="1"/>
          </p:cNvPicPr>
          <p:nvPr/>
        </p:nvPicPr>
        <p:blipFill rotWithShape="1">
          <a:blip r:embed="rId3"/>
          <a:srcRect t="17953"/>
          <a:stretch/>
        </p:blipFill>
        <p:spPr>
          <a:xfrm>
            <a:off x="714327" y="1714799"/>
            <a:ext cx="10763346" cy="4965818"/>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2684"/>
            <a:ext cx="10847294" cy="646174"/>
          </a:xfrm>
        </p:spPr>
        <p:txBody>
          <a:bodyPr>
            <a:noAutofit/>
          </a:bodyPr>
          <a:lstStyle/>
          <a:p>
            <a:r>
              <a:rPr lang="en-US" sz="2800" dirty="0">
                <a:solidFill>
                  <a:schemeClr val="bg1"/>
                </a:solidFill>
                <a:latin typeface="Poppins Medium"/>
                <a:cs typeface="Poppins Medium"/>
              </a:rPr>
              <a:t>Transmission and distribution are key to providing power</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3759260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5" name="Content Placeholder 1">
            <a:extLst>
              <a:ext uri="{FF2B5EF4-FFF2-40B4-BE49-F238E27FC236}">
                <a16:creationId xmlns:a16="http://schemas.microsoft.com/office/drawing/2014/main" id="{D0BF9240-4137-8596-80B0-D0277460A38B}"/>
              </a:ext>
            </a:extLst>
          </p:cNvPr>
          <p:cNvSpPr txBox="1">
            <a:spLocks/>
          </p:cNvSpPr>
          <p:nvPr/>
        </p:nvSpPr>
        <p:spPr>
          <a:xfrm>
            <a:off x="570824" y="2424101"/>
            <a:ext cx="4249003" cy="20097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bg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bg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bg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100" dirty="0">
                <a:latin typeface="Poppins"/>
                <a:cs typeface="Arial"/>
              </a:rPr>
              <a:t>To align the global power sector with pathways compatible with the Paris Agreement, global investments in storage need to grow by </a:t>
            </a:r>
            <a:r>
              <a:rPr lang="en-US" sz="2100" dirty="0">
                <a:solidFill>
                  <a:srgbClr val="64C9FF"/>
                </a:solidFill>
                <a:latin typeface="Poppins"/>
                <a:cs typeface="Arial"/>
              </a:rPr>
              <a:t>25% every year</a:t>
            </a:r>
            <a:r>
              <a:rPr lang="en-US" sz="2100" dirty="0">
                <a:latin typeface="Poppins"/>
                <a:cs typeface="Arial"/>
              </a:rPr>
              <a:t>.</a:t>
            </a:r>
            <a:endParaRPr lang="en-US" dirty="0"/>
          </a:p>
          <a:p>
            <a:pPr marL="0" indent="0">
              <a:buFont typeface="Arial" panose="020B0604020202020204" pitchFamily="34" charset="0"/>
              <a:buNone/>
            </a:pPr>
            <a:endParaRPr lang="en-US" dirty="0"/>
          </a:p>
        </p:txBody>
      </p:sp>
      <p:pic>
        <p:nvPicPr>
          <p:cNvPr id="6" name="Picture 5" descr="A picture containing text, screenshot, diagram, plot&#10;&#10;Description automatically generated">
            <a:extLst>
              <a:ext uri="{FF2B5EF4-FFF2-40B4-BE49-F238E27FC236}">
                <a16:creationId xmlns:a16="http://schemas.microsoft.com/office/drawing/2014/main" id="{4EC8880A-E413-ECDE-0419-BECA765173D1}"/>
              </a:ext>
            </a:extLst>
          </p:cNvPr>
          <p:cNvPicPr>
            <a:picLocks noChangeAspect="1"/>
          </p:cNvPicPr>
          <p:nvPr/>
        </p:nvPicPr>
        <p:blipFill rotWithShape="1">
          <a:blip r:embed="rId3"/>
          <a:srcRect l="780"/>
          <a:stretch/>
        </p:blipFill>
        <p:spPr>
          <a:xfrm>
            <a:off x="5272211" y="635538"/>
            <a:ext cx="5897141" cy="5586922"/>
          </a:xfrm>
          <a:prstGeom prst="rect">
            <a:avLst/>
          </a:prstGeom>
        </p:spPr>
      </p:pic>
    </p:spTree>
    <p:extLst>
      <p:ext uri="{BB962C8B-B14F-4D97-AF65-F5344CB8AC3E}">
        <p14:creationId xmlns:p14="http://schemas.microsoft.com/office/powerpoint/2010/main" val="3766195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aph on a blue background&#10;&#10;Description automatically generated">
            <a:extLst>
              <a:ext uri="{FF2B5EF4-FFF2-40B4-BE49-F238E27FC236}">
                <a16:creationId xmlns:a16="http://schemas.microsoft.com/office/drawing/2014/main" id="{252E0BF3-EC54-87B2-86DC-DBBFE97309E7}"/>
              </a:ext>
            </a:extLst>
          </p:cNvPr>
          <p:cNvPicPr>
            <a:picLocks noChangeAspect="1"/>
          </p:cNvPicPr>
          <p:nvPr/>
        </p:nvPicPr>
        <p:blipFill>
          <a:blip r:embed="rId3"/>
          <a:stretch>
            <a:fillRect/>
          </a:stretch>
        </p:blipFill>
        <p:spPr>
          <a:xfrm>
            <a:off x="5167086" y="545139"/>
            <a:ext cx="6150310" cy="5780234"/>
          </a:xfrm>
          <a:prstGeom prst="rect">
            <a:avLst/>
          </a:prstGeom>
        </p:spPr>
      </p:pic>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700432" y="2016270"/>
            <a:ext cx="3987682" cy="2825459"/>
          </a:xfrm>
        </p:spPr>
        <p:txBody>
          <a:bodyPr vert="horz" lIns="91440" tIns="45720" rIns="91440" bIns="45720" rtlCol="0" anchor="t">
            <a:noAutofit/>
          </a:bodyPr>
          <a:lstStyle/>
          <a:p>
            <a:pPr marL="0" indent="0">
              <a:lnSpc>
                <a:spcPct val="110000"/>
              </a:lnSpc>
              <a:spcAft>
                <a:spcPts val="1000"/>
              </a:spcAft>
              <a:buNone/>
            </a:pPr>
            <a:r>
              <a:rPr lang="en-US" sz="2400" dirty="0">
                <a:latin typeface="Poppins"/>
                <a:cs typeface="Poppins"/>
              </a:rPr>
              <a:t>As of 2021, </a:t>
            </a:r>
            <a:r>
              <a:rPr lang="en-US" sz="2400" dirty="0">
                <a:solidFill>
                  <a:srgbClr val="64C9FF"/>
                </a:solidFill>
                <a:latin typeface="Poppins"/>
                <a:cs typeface="Poppins"/>
              </a:rPr>
              <a:t>15,456</a:t>
            </a:r>
            <a:r>
              <a:rPr lang="en-US" sz="2400" dirty="0">
                <a:solidFill>
                  <a:srgbClr val="83BEEB"/>
                </a:solidFill>
                <a:latin typeface="Poppins"/>
                <a:cs typeface="Poppins"/>
              </a:rPr>
              <a:t> </a:t>
            </a:r>
            <a:r>
              <a:rPr lang="en-US" sz="2400" dirty="0">
                <a:latin typeface="Poppins"/>
                <a:cs typeface="Poppins"/>
              </a:rPr>
              <a:t>new energy storage patents were submitted, a fourfold increase from 2000 and promising signal of innovation in the sector.</a:t>
            </a:r>
          </a:p>
        </p:txBody>
      </p:sp>
    </p:spTree>
    <p:extLst>
      <p:ext uri="{BB962C8B-B14F-4D97-AF65-F5344CB8AC3E}">
        <p14:creationId xmlns:p14="http://schemas.microsoft.com/office/powerpoint/2010/main" val="37555210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52B9B7-91CC-20B9-108B-3810E115AA71}"/>
              </a:ext>
            </a:extLst>
          </p:cNvPr>
          <p:cNvPicPr>
            <a:picLocks noChangeAspect="1"/>
          </p:cNvPicPr>
          <p:nvPr/>
        </p:nvPicPr>
        <p:blipFill>
          <a:blip r:embed="rId3"/>
          <a:stretch>
            <a:fillRect/>
          </a:stretch>
        </p:blipFill>
        <p:spPr>
          <a:xfrm>
            <a:off x="-93770" y="0"/>
            <a:ext cx="12285770" cy="6858000"/>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74205" y="2479119"/>
            <a:ext cx="10657962" cy="2637220"/>
          </a:xfrm>
        </p:spPr>
        <p:txBody>
          <a:bodyPr>
            <a:normAutofit/>
          </a:bodyPr>
          <a:lstStyle/>
          <a:p>
            <a:r>
              <a:rPr lang="en-US" b="1" dirty="0">
                <a:latin typeface="Poppins"/>
                <a:cs typeface="Poppins"/>
              </a:rPr>
              <a:t>Ensure energy access</a:t>
            </a:r>
            <a:r>
              <a:rPr lang="en-US" dirty="0">
                <a:latin typeface="Poppins"/>
                <a:cs typeface="Poppins"/>
              </a:rPr>
              <a:t> </a:t>
            </a:r>
            <a:br>
              <a:rPr lang="en-US" dirty="0">
                <a:latin typeface="Poppins"/>
                <a:cs typeface="Poppins"/>
              </a:rPr>
            </a:br>
            <a:r>
              <a:rPr lang="en-US" b="0" dirty="0">
                <a:latin typeface="Poppins"/>
                <a:cs typeface="Poppins"/>
              </a:rPr>
              <a:t>and a just and equitable transition for all</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a:cxnSpLocks/>
          </p:cNvCxnSpPr>
          <p:nvPr/>
        </p:nvCxnSpPr>
        <p:spPr>
          <a:xfrm>
            <a:off x="879895" y="5257801"/>
            <a:ext cx="10662288" cy="0"/>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4088551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5" descr="Map&#10;&#10;Description automatically generated">
            <a:extLst>
              <a:ext uri="{FF2B5EF4-FFF2-40B4-BE49-F238E27FC236}">
                <a16:creationId xmlns:a16="http://schemas.microsoft.com/office/drawing/2014/main" id="{D33A35C4-0935-5908-D19C-2D247D3CA767}"/>
              </a:ext>
            </a:extLst>
          </p:cNvPr>
          <p:cNvPicPr>
            <a:picLocks noChangeAspect="1"/>
          </p:cNvPicPr>
          <p:nvPr/>
        </p:nvPicPr>
        <p:blipFill rotWithShape="1">
          <a:blip r:embed="rId3"/>
          <a:srcRect t="12479"/>
          <a:stretch/>
        </p:blipFill>
        <p:spPr>
          <a:xfrm>
            <a:off x="887785" y="1611723"/>
            <a:ext cx="10416429" cy="5121030"/>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49457"/>
            <a:ext cx="10847294" cy="646174"/>
          </a:xfrm>
        </p:spPr>
        <p:txBody>
          <a:bodyPr>
            <a:noAutofit/>
          </a:bodyPr>
          <a:lstStyle/>
          <a:p>
            <a:r>
              <a:rPr lang="en-US" sz="2800" dirty="0">
                <a:solidFill>
                  <a:schemeClr val="bg1"/>
                </a:solidFill>
                <a:latin typeface="Poppins Medium"/>
                <a:cs typeface="Poppins Medium"/>
              </a:rPr>
              <a:t>733 million people still lack access to electricity in 2020</a:t>
            </a:r>
            <a:endParaRPr lang="en-US" sz="2800"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461518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aph on a blue background&#10;&#10;Description automatically generated">
            <a:extLst>
              <a:ext uri="{FF2B5EF4-FFF2-40B4-BE49-F238E27FC236}">
                <a16:creationId xmlns:a16="http://schemas.microsoft.com/office/drawing/2014/main" id="{D17D7D19-810C-1A29-686A-1E77586B9F5C}"/>
              </a:ext>
            </a:extLst>
          </p:cNvPr>
          <p:cNvPicPr>
            <a:picLocks noChangeAspect="1"/>
          </p:cNvPicPr>
          <p:nvPr/>
        </p:nvPicPr>
        <p:blipFill>
          <a:blip r:embed="rId3"/>
          <a:stretch>
            <a:fillRect/>
          </a:stretch>
        </p:blipFill>
        <p:spPr>
          <a:xfrm>
            <a:off x="5660572" y="631790"/>
            <a:ext cx="5952597" cy="5594418"/>
          </a:xfrm>
          <a:prstGeom prst="rect">
            <a:avLst/>
          </a:prstGeom>
        </p:spPr>
      </p:pic>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914400" y="1572705"/>
            <a:ext cx="3902315" cy="3712589"/>
          </a:xfrm>
        </p:spPr>
        <p:txBody>
          <a:bodyPr vert="horz" lIns="91440" tIns="45720" rIns="91440" bIns="45720" rtlCol="0" anchor="t">
            <a:normAutofit fontScale="92500" lnSpcReduction="10000"/>
          </a:bodyPr>
          <a:lstStyle/>
          <a:p>
            <a:pPr marL="0" indent="0">
              <a:lnSpc>
                <a:spcPct val="110000"/>
              </a:lnSpc>
              <a:spcAft>
                <a:spcPts val="1000"/>
              </a:spcAft>
              <a:buNone/>
            </a:pPr>
            <a:r>
              <a:rPr lang="en-US" sz="2600" dirty="0">
                <a:solidFill>
                  <a:srgbClr val="DFE1EF"/>
                </a:solidFill>
                <a:latin typeface="Poppins"/>
                <a:cs typeface="Poppins"/>
              </a:rPr>
              <a:t>In 2023, there were </a:t>
            </a:r>
            <a:r>
              <a:rPr lang="en-US" sz="2600" dirty="0">
                <a:solidFill>
                  <a:srgbClr val="64C9FF"/>
                </a:solidFill>
                <a:latin typeface="Poppins"/>
                <a:cs typeface="Poppins"/>
              </a:rPr>
              <a:t>91 allegations</a:t>
            </a:r>
            <a:r>
              <a:rPr lang="en-US" sz="2600" dirty="0">
                <a:solidFill>
                  <a:srgbClr val="DFE1EF"/>
                </a:solidFill>
                <a:latin typeface="Poppins"/>
                <a:cs typeface="Poppins"/>
              </a:rPr>
              <a:t> of human rights violations in critical minerals supply chains.</a:t>
            </a:r>
            <a:endParaRPr lang="en-US" sz="2600" dirty="0">
              <a:solidFill>
                <a:srgbClr val="FFFFFF"/>
              </a:solidFill>
              <a:latin typeface="Poppins"/>
              <a:cs typeface="Poppins"/>
            </a:endParaRPr>
          </a:p>
          <a:p>
            <a:pPr marL="0" indent="0">
              <a:lnSpc>
                <a:spcPct val="110000"/>
              </a:lnSpc>
              <a:spcAft>
                <a:spcPts val="1000"/>
              </a:spcAft>
              <a:buNone/>
            </a:pPr>
            <a:r>
              <a:rPr lang="en-US" sz="2600" dirty="0">
                <a:solidFill>
                  <a:srgbClr val="DFE1EF"/>
                </a:solidFill>
                <a:latin typeface="Poppins"/>
                <a:cs typeface="Poppins"/>
              </a:rPr>
              <a:t>Eliminating human rights violations is key to securing supply chains for zero-carbon power.</a:t>
            </a:r>
          </a:p>
        </p:txBody>
      </p:sp>
    </p:spTree>
    <p:extLst>
      <p:ext uri="{BB962C8B-B14F-4D97-AF65-F5344CB8AC3E}">
        <p14:creationId xmlns:p14="http://schemas.microsoft.com/office/powerpoint/2010/main" val="3039462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7F0C8C-6967-C081-F7CF-1116FD7E1302}"/>
              </a:ext>
            </a:extLst>
          </p:cNvPr>
          <p:cNvSpPr>
            <a:spLocks noGrp="1"/>
          </p:cNvSpPr>
          <p:nvPr>
            <p:ph sz="half" idx="1"/>
          </p:nvPr>
        </p:nvSpPr>
        <p:spPr>
          <a:xfrm>
            <a:off x="570351" y="1824981"/>
            <a:ext cx="3537192" cy="3208037"/>
          </a:xfrm>
        </p:spPr>
        <p:txBody>
          <a:bodyPr vert="horz" lIns="91440" tIns="45720" rIns="91440" bIns="45720" rtlCol="0" anchor="t">
            <a:normAutofit lnSpcReduction="10000"/>
          </a:bodyPr>
          <a:lstStyle/>
          <a:p>
            <a:pPr marL="0" indent="0">
              <a:lnSpc>
                <a:spcPct val="100000"/>
              </a:lnSpc>
              <a:spcAft>
                <a:spcPts val="1000"/>
              </a:spcAft>
              <a:buNone/>
            </a:pPr>
            <a:r>
              <a:rPr lang="en-US" sz="2400" dirty="0">
                <a:latin typeface="Poppins"/>
                <a:cs typeface="Poppins"/>
              </a:rPr>
              <a:t>From 2011 to 2017, G20 countries directed $282 billion to developing economies for clean energy – </a:t>
            </a:r>
            <a:r>
              <a:rPr lang="en-US" sz="2400" dirty="0">
                <a:solidFill>
                  <a:schemeClr val="accent3"/>
                </a:solidFill>
                <a:latin typeface="Poppins"/>
                <a:cs typeface="Poppins"/>
              </a:rPr>
              <a:t>less than 1%</a:t>
            </a:r>
            <a:r>
              <a:rPr lang="en-US" sz="2400" dirty="0">
                <a:solidFill>
                  <a:srgbClr val="DFE1EF"/>
                </a:solidFill>
                <a:latin typeface="Poppins"/>
                <a:cs typeface="Poppins"/>
              </a:rPr>
              <a:t> </a:t>
            </a:r>
            <a:r>
              <a:rPr lang="en-US" sz="2400" dirty="0">
                <a:latin typeface="Poppins"/>
                <a:cs typeface="Poppins"/>
              </a:rPr>
              <a:t>of the G20 countries’ investment in clean energy.</a:t>
            </a:r>
          </a:p>
          <a:p>
            <a:pPr>
              <a:spcAft>
                <a:spcPts val="1000"/>
              </a:spcAft>
            </a:pPr>
            <a:endParaRPr lang="en-US" sz="2400" dirty="0">
              <a:solidFill>
                <a:srgbClr val="DFE1EF"/>
              </a:solidFill>
              <a:latin typeface="Poppins"/>
              <a:cs typeface="Poppins"/>
            </a:endParaRPr>
          </a:p>
          <a:p>
            <a:pPr>
              <a:spcAft>
                <a:spcPts val="1000"/>
              </a:spcAft>
            </a:pPr>
            <a:endParaRPr lang="en-US" sz="2400" dirty="0">
              <a:solidFill>
                <a:srgbClr val="DFE1EF"/>
              </a:solidFill>
            </a:endParaRPr>
          </a:p>
          <a:p>
            <a:endParaRPr lang="en-US" dirty="0">
              <a:solidFill>
                <a:srgbClr val="FFFFFF"/>
              </a:solidFill>
            </a:endParaRPr>
          </a:p>
        </p:txBody>
      </p:sp>
      <p:pic>
        <p:nvPicPr>
          <p:cNvPr id="3" name="Picture 4" descr="A picture containing text, night sky&#10;&#10;Description automatically generated">
            <a:extLst>
              <a:ext uri="{FF2B5EF4-FFF2-40B4-BE49-F238E27FC236}">
                <a16:creationId xmlns:a16="http://schemas.microsoft.com/office/drawing/2014/main" id="{195E351A-ACBE-2822-B07D-18B9D9FF2537}"/>
              </a:ext>
            </a:extLst>
          </p:cNvPr>
          <p:cNvPicPr>
            <a:picLocks noChangeAspect="1"/>
          </p:cNvPicPr>
          <p:nvPr/>
        </p:nvPicPr>
        <p:blipFill rotWithShape="1">
          <a:blip r:embed="rId3"/>
          <a:srcRect l="7931" r="17160"/>
          <a:stretch/>
        </p:blipFill>
        <p:spPr>
          <a:xfrm>
            <a:off x="4513943" y="0"/>
            <a:ext cx="7678057" cy="6825343"/>
          </a:xfrm>
          <a:prstGeom prst="rect">
            <a:avLst/>
          </a:prstGeom>
        </p:spPr>
      </p:pic>
      <p:pic>
        <p:nvPicPr>
          <p:cNvPr id="4" name="Picture 3">
            <a:extLst>
              <a:ext uri="{FF2B5EF4-FFF2-40B4-BE49-F238E27FC236}">
                <a16:creationId xmlns:a16="http://schemas.microsoft.com/office/drawing/2014/main" id="{09B27A02-4C78-D8DD-EEB7-68C53712F5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119146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564301"/>
            <a:ext cx="10847294" cy="646174"/>
          </a:xfrm>
        </p:spPr>
        <p:txBody>
          <a:bodyPr vert="horz" lIns="91440" tIns="45720" rIns="91440" bIns="45720" rtlCol="0" anchor="t">
            <a:noAutofit/>
          </a:bodyPr>
          <a:lstStyle/>
          <a:p>
            <a:r>
              <a:rPr lang="en-US" sz="4000" dirty="0">
                <a:solidFill>
                  <a:schemeClr val="bg1"/>
                </a:solidFill>
                <a:latin typeface="Poppins Medium"/>
                <a:cs typeface="Poppins Medium"/>
              </a:rPr>
              <a:t>Interconnected systems</a:t>
            </a:r>
            <a:r>
              <a:rPr lang="en-US" dirty="0">
                <a:solidFill>
                  <a:schemeClr val="bg1"/>
                </a:solidFill>
                <a:latin typeface="Poppins Medium"/>
                <a:cs typeface="Poppins Medium"/>
              </a:rPr>
              <a:t> </a:t>
            </a:r>
            <a:endParaRPr lang="en-US" sz="4000" dirty="0">
              <a:solidFill>
                <a:schemeClr val="bg1"/>
              </a:solidFill>
            </a:endParaRPr>
          </a:p>
        </p:txBody>
      </p:sp>
      <p:grpSp>
        <p:nvGrpSpPr>
          <p:cNvPr id="11" name="Group 10">
            <a:extLst>
              <a:ext uri="{FF2B5EF4-FFF2-40B4-BE49-F238E27FC236}">
                <a16:creationId xmlns:a16="http://schemas.microsoft.com/office/drawing/2014/main" id="{034815E7-7C8B-23BC-481E-200210BF2F82}"/>
              </a:ext>
            </a:extLst>
          </p:cNvPr>
          <p:cNvGrpSpPr/>
          <p:nvPr/>
        </p:nvGrpSpPr>
        <p:grpSpPr>
          <a:xfrm>
            <a:off x="577648" y="2209338"/>
            <a:ext cx="11146604" cy="3683848"/>
            <a:chOff x="577648" y="2209338"/>
            <a:chExt cx="11146604" cy="3683848"/>
          </a:xfrm>
        </p:grpSpPr>
        <p:grpSp>
          <p:nvGrpSpPr>
            <p:cNvPr id="82" name="Group 81">
              <a:extLst>
                <a:ext uri="{FF2B5EF4-FFF2-40B4-BE49-F238E27FC236}">
                  <a16:creationId xmlns:a16="http://schemas.microsoft.com/office/drawing/2014/main" id="{6A8F7F15-56FD-33BF-769E-DBD8F622A0F6}"/>
                </a:ext>
              </a:extLst>
            </p:cNvPr>
            <p:cNvGrpSpPr/>
            <p:nvPr/>
          </p:nvGrpSpPr>
          <p:grpSpPr>
            <a:xfrm>
              <a:off x="1960618" y="2211759"/>
              <a:ext cx="1029193" cy="1374979"/>
              <a:chOff x="1739624" y="2224049"/>
              <a:chExt cx="1029193" cy="1374979"/>
            </a:xfrm>
          </p:grpSpPr>
          <p:sp>
            <p:nvSpPr>
              <p:cNvPr id="4" name="TextBox 1">
                <a:extLst>
                  <a:ext uri="{FF2B5EF4-FFF2-40B4-BE49-F238E27FC236}">
                    <a16:creationId xmlns:a16="http://schemas.microsoft.com/office/drawing/2014/main" id="{3979129E-A7B5-C806-FD5E-FA11ADDD1963}"/>
                  </a:ext>
                </a:extLst>
              </p:cNvPr>
              <p:cNvSpPr txBox="1"/>
              <p:nvPr/>
            </p:nvSpPr>
            <p:spPr>
              <a:xfrm>
                <a:off x="1739624" y="335280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pic>
            <p:nvPicPr>
              <p:cNvPr id="27" name="Picture 27" descr="Icon&#10;&#10;Description automatically generated">
                <a:extLst>
                  <a:ext uri="{FF2B5EF4-FFF2-40B4-BE49-F238E27FC236}">
                    <a16:creationId xmlns:a16="http://schemas.microsoft.com/office/drawing/2014/main" id="{7D05C1DB-08CC-6241-FFE4-B5C3361992D3}"/>
                  </a:ext>
                </a:extLst>
              </p:cNvPr>
              <p:cNvPicPr>
                <a:picLocks noChangeAspect="1"/>
              </p:cNvPicPr>
              <p:nvPr/>
            </p:nvPicPr>
            <p:blipFill>
              <a:blip r:embed="rId2"/>
              <a:stretch>
                <a:fillRect/>
              </a:stretch>
            </p:blipFill>
            <p:spPr>
              <a:xfrm>
                <a:off x="1816348" y="2224049"/>
                <a:ext cx="872347" cy="872346"/>
              </a:xfrm>
              <a:prstGeom prst="rect">
                <a:avLst/>
              </a:prstGeom>
            </p:spPr>
          </p:pic>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3"/>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Food &amp;</a:t>
                </a:r>
              </a:p>
              <a:p>
                <a:pPr algn="ctr"/>
                <a:r>
                  <a:rPr lang="en-US" sz="1000" b="1" dirty="0">
                    <a:solidFill>
                      <a:schemeClr val="bg1"/>
                    </a:solidFill>
                    <a:latin typeface="Poppins" pitchFamily="2" charset="77"/>
                    <a:cs typeface="Poppins" pitchFamily="2" charset="77"/>
                  </a:rPr>
                  <a:t>Agriculture</a:t>
                </a:r>
                <a:endParaRPr lang="en-US" sz="1000" b="1" i="0" dirty="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3"/>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0" name="Group 9">
              <a:extLst>
                <a:ext uri="{FF2B5EF4-FFF2-40B4-BE49-F238E27FC236}">
                  <a16:creationId xmlns:a16="http://schemas.microsoft.com/office/drawing/2014/main" id="{B0F4C128-B56C-F2A6-4F1E-1DF190468502}"/>
                </a:ext>
              </a:extLst>
            </p:cNvPr>
            <p:cNvGrpSpPr/>
            <p:nvPr/>
          </p:nvGrpSpPr>
          <p:grpSpPr>
            <a:xfrm>
              <a:off x="577648" y="2215970"/>
              <a:ext cx="1029193" cy="1370768"/>
              <a:chOff x="577648" y="2215970"/>
              <a:chExt cx="1029193" cy="1370768"/>
            </a:xfrm>
          </p:grpSpPr>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pic>
            <p:nvPicPr>
              <p:cNvPr id="3" name="Picture 7" descr="Icon&#10;&#10;Description automatically generated">
                <a:extLst>
                  <a:ext uri="{FF2B5EF4-FFF2-40B4-BE49-F238E27FC236}">
                    <a16:creationId xmlns:a16="http://schemas.microsoft.com/office/drawing/2014/main" id="{D8B56E68-9AE4-7C5C-080B-74881B0B16D1}"/>
                  </a:ext>
                </a:extLst>
              </p:cNvPr>
              <p:cNvPicPr>
                <a:picLocks noChangeAspect="1"/>
              </p:cNvPicPr>
              <p:nvPr/>
            </p:nvPicPr>
            <p:blipFill>
              <a:blip r:embed="rId15"/>
              <a:stretch>
                <a:fillRect/>
              </a:stretch>
            </p:blipFill>
            <p:spPr>
              <a:xfrm>
                <a:off x="654435" y="2215970"/>
                <a:ext cx="866774" cy="877660"/>
              </a:xfrm>
              <a:prstGeom prst="rect">
                <a:avLst/>
              </a:prstGeom>
            </p:spPr>
          </p:pic>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220803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9040"/>
            <a:ext cx="10847294" cy="646174"/>
          </a:xfrm>
        </p:spPr>
        <p:txBody>
          <a:bodyPr>
            <a:normAutofit/>
          </a:bodyPr>
          <a:lstStyle/>
          <a:p>
            <a:r>
              <a:rPr lang="en-US" sz="2800" dirty="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254763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48322" y="2377195"/>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52554" y="2832130"/>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1315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63131" y="766228"/>
            <a:ext cx="11259670" cy="646174"/>
          </a:xfrm>
        </p:spPr>
        <p:txBody>
          <a:bodyPr>
            <a:noAutofit/>
          </a:bodyPr>
          <a:lstStyle/>
          <a:p>
            <a:r>
              <a:rPr lang="en-US" sz="2800" dirty="0">
                <a:solidFill>
                  <a:schemeClr val="bg1"/>
                </a:solidFill>
                <a:latin typeface="Poppins Medium"/>
                <a:cs typeface="Poppins Medium"/>
              </a:rPr>
              <a:t>Pick a chart view and click the download button</a:t>
            </a:r>
            <a:endParaRPr lang="en-US" sz="2800" dirty="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075908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9903"/>
            <a:ext cx="10844034" cy="646174"/>
          </a:xfrm>
        </p:spPr>
        <p:txBody>
          <a:bodyPr>
            <a:noAutofit/>
          </a:bodyPr>
          <a:lstStyle/>
          <a:p>
            <a:r>
              <a:rPr lang="en-US" sz="2800" dirty="0">
                <a:solidFill>
                  <a:schemeClr val="bg1"/>
                </a:solidFill>
                <a:latin typeface="Poppins Medium"/>
                <a:cs typeface="Poppins Medium"/>
              </a:rPr>
              <a:t>Next, add the chart to your slide deck</a:t>
            </a:r>
          </a:p>
          <a:p>
            <a:endParaRPr lang="en-US" sz="3200" dirty="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0625288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103" y="749448"/>
            <a:ext cx="10847294" cy="646174"/>
          </a:xfrm>
        </p:spPr>
        <p:txBody>
          <a:bodyPr>
            <a:noAutofit/>
          </a:bodyPr>
          <a:lstStyle/>
          <a:p>
            <a:r>
              <a:rPr lang="en-US" sz="2800" dirty="0">
                <a:solidFill>
                  <a:schemeClr val="bg1"/>
                </a:solidFill>
                <a:latin typeface="Poppins Medium"/>
                <a:cs typeface="Poppins Medium"/>
              </a:rPr>
              <a:t>Add context from the indicator write-up as desired</a:t>
            </a:r>
          </a:p>
          <a:p>
            <a:endParaRPr lang="en-US" sz="3200" dirty="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625308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SYSTEMSCHANGELAB.ORG/POWER</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0590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dirty="0">
                <a:solidFill>
                  <a:schemeClr val="bg1"/>
                </a:solidFill>
                <a:latin typeface="Poppins Medium"/>
                <a:cs typeface="Poppins Medium"/>
              </a:rPr>
              <a:t>The power system</a:t>
            </a:r>
            <a:endParaRPr lang="en-US" dirty="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grpSp>
        <p:nvGrpSpPr>
          <p:cNvPr id="7" name="Group 6">
            <a:extLst>
              <a:ext uri="{FF2B5EF4-FFF2-40B4-BE49-F238E27FC236}">
                <a16:creationId xmlns:a16="http://schemas.microsoft.com/office/drawing/2014/main" id="{E86DE3C0-26D7-EEA2-1FCD-B8E359FB0611}"/>
              </a:ext>
            </a:extLst>
          </p:cNvPr>
          <p:cNvGrpSpPr/>
          <p:nvPr/>
        </p:nvGrpSpPr>
        <p:grpSpPr>
          <a:xfrm>
            <a:off x="643730" y="1478909"/>
            <a:ext cx="11366759" cy="5267834"/>
            <a:chOff x="643730" y="1478909"/>
            <a:chExt cx="11366759" cy="5267834"/>
          </a:xfrm>
        </p:grpSpPr>
        <p:sp>
          <p:nvSpPr>
            <p:cNvPr id="3" name="Rectangle 2">
              <a:extLst>
                <a:ext uri="{FF2B5EF4-FFF2-40B4-BE49-F238E27FC236}">
                  <a16:creationId xmlns:a16="http://schemas.microsoft.com/office/drawing/2014/main" id="{06D6CF76-8DCA-09D2-0398-B24E90240792}"/>
                </a:ext>
              </a:extLst>
            </p:cNvPr>
            <p:cNvSpPr/>
            <p:nvPr/>
          </p:nvSpPr>
          <p:spPr>
            <a:xfrm>
              <a:off x="9441950" y="5947503"/>
              <a:ext cx="2568539" cy="799240"/>
            </a:xfrm>
            <a:prstGeom prst="rect">
              <a:avLst/>
            </a:prstGeom>
            <a:solidFill>
              <a:srgbClr val="0C1C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8" descr="Chart, sunburst chart&#10;&#10;Description automatically generated">
              <a:extLst>
                <a:ext uri="{FF2B5EF4-FFF2-40B4-BE49-F238E27FC236}">
                  <a16:creationId xmlns:a16="http://schemas.microsoft.com/office/drawing/2014/main" id="{00640560-3F25-01BD-5C40-E4BD19F4418F}"/>
                </a:ext>
              </a:extLst>
            </p:cNvPr>
            <p:cNvPicPr>
              <a:picLocks noChangeAspect="1"/>
            </p:cNvPicPr>
            <p:nvPr/>
          </p:nvPicPr>
          <p:blipFill rotWithShape="1">
            <a:blip r:embed="rId3"/>
            <a:srcRect t="18124" r="120" b="1706"/>
            <a:stretch/>
          </p:blipFill>
          <p:spPr>
            <a:xfrm>
              <a:off x="643730" y="1478909"/>
              <a:ext cx="10905074" cy="4956343"/>
            </a:xfrm>
            <a:prstGeom prst="rect">
              <a:avLst/>
            </a:prstGeom>
          </p:spPr>
        </p:pic>
      </p:grpSp>
      <p:pic>
        <p:nvPicPr>
          <p:cNvPr id="6" name="Picture 64" descr="Graphical user interface, application, icon&#10;&#10;Description automatically generated">
            <a:extLst>
              <a:ext uri="{FF2B5EF4-FFF2-40B4-BE49-F238E27FC236}">
                <a16:creationId xmlns:a16="http://schemas.microsoft.com/office/drawing/2014/main" id="{6AE982CC-DCBF-BB75-4636-7BE02E4E94B7}"/>
              </a:ext>
            </a:extLst>
          </p:cNvPr>
          <p:cNvPicPr>
            <a:picLocks noChangeAspect="1"/>
          </p:cNvPicPr>
          <p:nvPr/>
        </p:nvPicPr>
        <p:blipFill>
          <a:blip r:embed="rId4"/>
          <a:stretch>
            <a:fillRect/>
          </a:stretch>
        </p:blipFill>
        <p:spPr>
          <a:xfrm>
            <a:off x="10276161" y="157491"/>
            <a:ext cx="1466850" cy="1419225"/>
          </a:xfrm>
          <a:prstGeom prst="rect">
            <a:avLst/>
          </a:prstGeom>
        </p:spPr>
      </p:pic>
    </p:spTree>
    <p:extLst>
      <p:ext uri="{BB962C8B-B14F-4D97-AF65-F5344CB8AC3E}">
        <p14:creationId xmlns:p14="http://schemas.microsoft.com/office/powerpoint/2010/main" val="39618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753C389-F7D0-922B-8995-F163D2872FA0}"/>
              </a:ext>
            </a:extLst>
          </p:cNvPr>
          <p:cNvPicPr>
            <a:picLocks noChangeAspect="1"/>
          </p:cNvPicPr>
          <p:nvPr/>
        </p:nvPicPr>
        <p:blipFill rotWithShape="1">
          <a:blip r:embed="rId3"/>
          <a:srcRect r="632" b="579"/>
          <a:stretch/>
        </p:blipFill>
        <p:spPr>
          <a:xfrm>
            <a:off x="0" y="0"/>
            <a:ext cx="12192001" cy="6898222"/>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dirty="0">
                <a:latin typeface="Poppins Medium"/>
                <a:cs typeface="Poppins Medium"/>
              </a:rPr>
              <a:t>The four shifts needed to </a:t>
            </a:r>
            <a:br>
              <a:rPr lang="en-US" dirty="0">
                <a:latin typeface="Poppins Medium"/>
                <a:cs typeface="Poppins Medium"/>
              </a:rPr>
            </a:br>
            <a:r>
              <a:rPr lang="en-US" dirty="0">
                <a:solidFill>
                  <a:srgbClr val="64C9FF"/>
                </a:solidFill>
                <a:latin typeface="Poppins Medium"/>
                <a:cs typeface="Poppins Medium"/>
              </a:rPr>
              <a:t>transform the power system</a:t>
            </a:r>
            <a:endParaRPr lang="en-US" dirty="0">
              <a:solidFill>
                <a:srgbClr val="64C9FF"/>
              </a:solidFill>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417065"/>
            <a:ext cx="3888532" cy="997615"/>
          </a:xfrm>
        </p:spPr>
        <p:txBody>
          <a:bodyPr/>
          <a:lstStyle/>
          <a:p>
            <a:r>
              <a:rPr lang="en-US" b="1">
                <a:latin typeface="Poppins"/>
                <a:cs typeface="Poppins"/>
              </a:rPr>
              <a:t>Phase out </a:t>
            </a:r>
            <a:r>
              <a:rPr lang="en-US" dirty="0">
                <a:latin typeface="Poppins"/>
                <a:cs typeface="Poppins"/>
              </a:rPr>
              <a:t>unabated coal and fossil gas electricity generation</a:t>
            </a:r>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7119278" y="4450024"/>
            <a:ext cx="4258645" cy="1019386"/>
          </a:xfrm>
        </p:spPr>
        <p:txBody>
          <a:bodyPr/>
          <a:lstStyle/>
          <a:p>
            <a:r>
              <a:rPr lang="en-US" b="1">
                <a:latin typeface="Poppins"/>
                <a:cs typeface="Poppins"/>
              </a:rPr>
              <a:t>Ensure energy access</a:t>
            </a:r>
            <a:r>
              <a:rPr lang="en-US">
                <a:latin typeface="Poppins"/>
                <a:cs typeface="Poppins"/>
              </a:rPr>
              <a:t> </a:t>
            </a:r>
            <a:r>
              <a:rPr lang="en-US" dirty="0">
                <a:latin typeface="Poppins"/>
                <a:cs typeface="Poppins"/>
              </a:rPr>
              <a:t>and a just and equitable transition for all</a:t>
            </a:r>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8" y="4451289"/>
            <a:ext cx="3888532" cy="997615"/>
          </a:xfrm>
        </p:spPr>
        <p:txBody>
          <a:bodyPr/>
          <a:lstStyle/>
          <a:p>
            <a:r>
              <a:rPr lang="en-US" b="1">
                <a:latin typeface="Poppins"/>
                <a:cs typeface="Poppins"/>
              </a:rPr>
              <a:t>Rapidly scale</a:t>
            </a:r>
            <a:r>
              <a:rPr lang="en-US">
                <a:latin typeface="Poppins"/>
                <a:cs typeface="Poppins"/>
              </a:rPr>
              <a:t> </a:t>
            </a:r>
            <a:r>
              <a:rPr lang="en-US" dirty="0">
                <a:latin typeface="Poppins"/>
                <a:cs typeface="Poppins"/>
              </a:rPr>
              <a:t>up zero-carbon electricity generation</a:t>
            </a:r>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7124114" y="2603625"/>
            <a:ext cx="3888532" cy="997615"/>
          </a:xfrm>
        </p:spPr>
        <p:txBody>
          <a:bodyPr/>
          <a:lstStyle/>
          <a:p>
            <a:r>
              <a:rPr lang="en-US" b="1">
                <a:latin typeface="Poppins"/>
                <a:cs typeface="Poppins"/>
              </a:rPr>
              <a:t>Modernize</a:t>
            </a:r>
            <a:r>
              <a:rPr lang="en-US" b="1" dirty="0">
                <a:latin typeface="Poppins"/>
                <a:cs typeface="Poppins"/>
              </a:rPr>
              <a:t> </a:t>
            </a:r>
            <a:r>
              <a:rPr lang="en-US" dirty="0">
                <a:latin typeface="Poppins"/>
                <a:cs typeface="Poppins"/>
              </a:rPr>
              <a:t>power grids, </a:t>
            </a:r>
            <a:r>
              <a:rPr lang="en-US" b="1">
                <a:latin typeface="Poppins"/>
                <a:cs typeface="Poppins"/>
              </a:rPr>
              <a:t>scale</a:t>
            </a:r>
            <a:r>
              <a:rPr lang="en-US" b="1" dirty="0">
                <a:latin typeface="Poppins"/>
                <a:cs typeface="Poppins"/>
              </a:rPr>
              <a:t> </a:t>
            </a:r>
            <a:r>
              <a:rPr lang="en-US" dirty="0">
                <a:latin typeface="Poppins"/>
                <a:cs typeface="Poppins"/>
              </a:rPr>
              <a:t>energy storage and</a:t>
            </a:r>
            <a:r>
              <a:rPr lang="en-US" b="1" dirty="0">
                <a:latin typeface="Poppins"/>
                <a:cs typeface="Poppins"/>
              </a:rPr>
              <a:t> </a:t>
            </a:r>
            <a:r>
              <a:rPr lang="en-US" b="1">
                <a:latin typeface="Poppins"/>
                <a:cs typeface="Poppins"/>
              </a:rPr>
              <a:t>manage</a:t>
            </a:r>
            <a:r>
              <a:rPr lang="en-US" b="1" dirty="0">
                <a:latin typeface="Poppins"/>
                <a:cs typeface="Poppins"/>
              </a:rPr>
              <a:t> </a:t>
            </a:r>
            <a:r>
              <a:rPr lang="en-US" dirty="0">
                <a:latin typeface="Poppins"/>
                <a:cs typeface="Poppins"/>
              </a:rPr>
              <a:t>power demand</a:t>
            </a:r>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805408" y="4495192"/>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495193"/>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2006BC0-6E62-5BCE-E5C7-2BDC4565A8BC}"/>
              </a:ext>
            </a:extLst>
          </p:cNvPr>
          <p:cNvSpPr/>
          <p:nvPr/>
        </p:nvSpPr>
        <p:spPr>
          <a:xfrm>
            <a:off x="6805408"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353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717306"/>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sz="1800" dirty="0">
                <a:solidFill>
                  <a:schemeClr val="bg1"/>
                </a:solidFill>
                <a:latin typeface="Poppins"/>
                <a:cs typeface="Poppins"/>
              </a:rPr>
              <a:t>Power accounts for </a:t>
            </a:r>
            <a:r>
              <a:rPr lang="en-US" sz="1800" dirty="0">
                <a:solidFill>
                  <a:srgbClr val="64C9FF"/>
                </a:solidFill>
                <a:latin typeface="Poppins Medium"/>
                <a:cs typeface="Poppins"/>
              </a:rPr>
              <a:t>25% of global greenhouse gas emissions</a:t>
            </a:r>
            <a:r>
              <a:rPr lang="en-US" sz="1800" dirty="0">
                <a:solidFill>
                  <a:schemeClr val="bg1"/>
                </a:solidFill>
                <a:latin typeface="Poppins"/>
                <a:cs typeface="Poppins"/>
              </a:rPr>
              <a:t>.</a:t>
            </a:r>
            <a:endParaRPr lang="en-US" sz="1800" dirty="0">
              <a:solidFill>
                <a:schemeClr val="bg1"/>
              </a:solidFill>
            </a:endParaRPr>
          </a:p>
          <a:p>
            <a:pPr>
              <a:lnSpc>
                <a:spcPct val="140000"/>
              </a:lnSpc>
              <a:spcAft>
                <a:spcPts val="1000"/>
              </a:spcAft>
            </a:pPr>
            <a:r>
              <a:rPr lang="en-US" sz="1800" dirty="0">
                <a:solidFill>
                  <a:schemeClr val="bg1"/>
                </a:solidFill>
                <a:latin typeface="Poppins"/>
                <a:cs typeface="Poppins"/>
              </a:rPr>
              <a:t>The momentum of renewable energy shows no signs of slowing down: between 2021 and 2022, </a:t>
            </a:r>
            <a:r>
              <a:rPr lang="en-US" sz="1800" dirty="0">
                <a:solidFill>
                  <a:srgbClr val="64C9FF"/>
                </a:solidFill>
                <a:latin typeface="Poppins"/>
                <a:cs typeface="Poppins"/>
              </a:rPr>
              <a:t>solar generation grew by 25% and wind by 14%</a:t>
            </a:r>
            <a:r>
              <a:rPr lang="en-US" sz="1800" dirty="0">
                <a:solidFill>
                  <a:schemeClr val="bg1"/>
                </a:solidFill>
                <a:latin typeface="Poppins"/>
                <a:cs typeface="Poppins"/>
              </a:rPr>
              <a:t>.</a:t>
            </a:r>
          </a:p>
          <a:p>
            <a:pPr>
              <a:lnSpc>
                <a:spcPct val="140000"/>
              </a:lnSpc>
              <a:spcAft>
                <a:spcPts val="1000"/>
              </a:spcAft>
            </a:pPr>
            <a:r>
              <a:rPr lang="en-US" sz="1800" dirty="0">
                <a:solidFill>
                  <a:schemeClr val="bg1"/>
                </a:solidFill>
                <a:latin typeface="Poppins"/>
                <a:cs typeface="Poppins"/>
              </a:rPr>
              <a:t>To align the power system with the Paris Agreement, </a:t>
            </a:r>
            <a:r>
              <a:rPr lang="en-US" sz="1800" dirty="0">
                <a:solidFill>
                  <a:srgbClr val="64C9FF"/>
                </a:solidFill>
                <a:latin typeface="Poppins Medium"/>
                <a:cs typeface="Poppins Medium"/>
              </a:rPr>
              <a:t>efforts to phase out coal generation need to accelerate sevenfold</a:t>
            </a:r>
            <a:r>
              <a:rPr lang="en-US" sz="1800" dirty="0">
                <a:solidFill>
                  <a:srgbClr val="64C9FF"/>
                </a:solidFill>
                <a:latin typeface="Poppins"/>
                <a:cs typeface="Poppins"/>
              </a:rPr>
              <a:t> </a:t>
            </a:r>
            <a:r>
              <a:rPr lang="en-US" sz="1800" dirty="0">
                <a:solidFill>
                  <a:schemeClr val="bg1"/>
                </a:solidFill>
                <a:latin typeface="Poppins"/>
                <a:cs typeface="Poppins"/>
              </a:rPr>
              <a:t>to reach near zero by 2030.</a:t>
            </a:r>
          </a:p>
          <a:p>
            <a:pPr>
              <a:lnSpc>
                <a:spcPct val="140000"/>
              </a:lnSpc>
              <a:spcAft>
                <a:spcPts val="1000"/>
              </a:spcAft>
            </a:pPr>
            <a:r>
              <a:rPr lang="en-US" sz="1800" dirty="0">
                <a:solidFill>
                  <a:srgbClr val="64C9FF"/>
                </a:solidFill>
                <a:latin typeface="Poppins Medium"/>
                <a:cs typeface="Poppins"/>
              </a:rPr>
              <a:t>Power generation from fossil gas </a:t>
            </a:r>
            <a:r>
              <a:rPr lang="en-US" sz="1800" dirty="0">
                <a:solidFill>
                  <a:schemeClr val="bg1"/>
                </a:solidFill>
                <a:latin typeface="Poppins"/>
                <a:cs typeface="Poppins"/>
              </a:rPr>
              <a:t>needs to fall to around </a:t>
            </a:r>
            <a:r>
              <a:rPr lang="en-US" sz="1800" dirty="0">
                <a:solidFill>
                  <a:srgbClr val="64C9FF"/>
                </a:solidFill>
                <a:latin typeface="Poppins Medium"/>
                <a:cs typeface="Poppins"/>
              </a:rPr>
              <a:t>5-7% </a:t>
            </a:r>
            <a:r>
              <a:rPr lang="en-US" sz="1800" dirty="0">
                <a:solidFill>
                  <a:schemeClr val="bg1"/>
                </a:solidFill>
                <a:latin typeface="Poppins"/>
                <a:cs typeface="Poppins"/>
              </a:rPr>
              <a:t>of total generation by 2030 and reach near zero by 2040.</a:t>
            </a:r>
          </a:p>
          <a:p>
            <a:pPr>
              <a:lnSpc>
                <a:spcPct val="140000"/>
              </a:lnSpc>
              <a:spcAft>
                <a:spcPts val="1000"/>
              </a:spcAft>
            </a:pPr>
            <a:r>
              <a:rPr lang="en-US" sz="1800" dirty="0">
                <a:solidFill>
                  <a:schemeClr val="bg1"/>
                </a:solidFill>
                <a:latin typeface="Poppins"/>
                <a:cs typeface="Poppins"/>
              </a:rPr>
              <a:t>The number of people without electricity access fell from 1.3 billion in 2000 to 680 million in 2021. To achieve</a:t>
            </a:r>
            <a:r>
              <a:rPr lang="en-US" sz="1800" dirty="0">
                <a:solidFill>
                  <a:srgbClr val="64C9FF"/>
                </a:solidFill>
                <a:latin typeface="Poppins Medium"/>
                <a:cs typeface="Poppins Medium"/>
              </a:rPr>
              <a:t> universal access </a:t>
            </a:r>
            <a:r>
              <a:rPr lang="en-US" sz="1800" dirty="0">
                <a:solidFill>
                  <a:schemeClr val="bg1"/>
                </a:solidFill>
                <a:latin typeface="Poppins"/>
                <a:cs typeface="Poppins"/>
              </a:rPr>
              <a:t>by 2030,</a:t>
            </a:r>
            <a:r>
              <a:rPr lang="en-US" sz="1800" dirty="0">
                <a:solidFill>
                  <a:srgbClr val="64C9FF"/>
                </a:solidFill>
                <a:latin typeface="Poppins Medium"/>
                <a:cs typeface="Poppins Medium"/>
              </a:rPr>
              <a:t> current efforts need to accelerate by 1.6x</a:t>
            </a:r>
            <a:r>
              <a:rPr lang="en-US" sz="1800" dirty="0">
                <a:solidFill>
                  <a:schemeClr val="bg1"/>
                </a:solidFill>
                <a:latin typeface="Poppins"/>
                <a:cs typeface="Poppins"/>
              </a:rPr>
              <a:t>.</a:t>
            </a:r>
          </a:p>
        </p:txBody>
      </p:sp>
      <p:pic>
        <p:nvPicPr>
          <p:cNvPr id="64" name="Picture 64" descr="Graphical user interface, application, icon&#10;&#10;Description automatically generated">
            <a:extLst>
              <a:ext uri="{FF2B5EF4-FFF2-40B4-BE49-F238E27FC236}">
                <a16:creationId xmlns:a16="http://schemas.microsoft.com/office/drawing/2014/main" id="{58EEE971-7F6D-F97E-13F2-680EED928C14}"/>
              </a:ext>
            </a:extLst>
          </p:cNvPr>
          <p:cNvPicPr>
            <a:picLocks noChangeAspect="1"/>
          </p:cNvPicPr>
          <p:nvPr/>
        </p:nvPicPr>
        <p:blipFill>
          <a:blip r:embed="rId3"/>
          <a:stretch>
            <a:fillRect/>
          </a:stretch>
        </p:blipFill>
        <p:spPr>
          <a:xfrm>
            <a:off x="10276161" y="157491"/>
            <a:ext cx="1466850" cy="1419225"/>
          </a:xfrm>
          <a:prstGeom prst="rect">
            <a:avLst/>
          </a:prstGeom>
        </p:spPr>
      </p:pic>
    </p:spTree>
    <p:extLst>
      <p:ext uri="{BB962C8B-B14F-4D97-AF65-F5344CB8AC3E}">
        <p14:creationId xmlns:p14="http://schemas.microsoft.com/office/powerpoint/2010/main" val="3281024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50046"/>
            <a:ext cx="3483113" cy="2296168"/>
          </a:xfrm>
        </p:spPr>
        <p:txBody>
          <a:bodyPr>
            <a:noAutofit/>
          </a:bodyPr>
          <a:lstStyle/>
          <a:p>
            <a:pPr>
              <a:lnSpc>
                <a:spcPct val="100000"/>
              </a:lnSpc>
              <a:spcBef>
                <a:spcPts val="0"/>
              </a:spcBef>
            </a:pPr>
            <a:r>
              <a:rPr lang="en-US" sz="4800" dirty="0">
                <a:latin typeface="Poppins Medium"/>
                <a:cs typeface="Poppins Medium"/>
              </a:rPr>
              <a:t>Progress toward targets</a:t>
            </a:r>
            <a:endParaRPr lang="en-US" sz="4800" dirty="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dirty="0">
                <a:latin typeface="Poppins"/>
                <a:cs typeface="Poppins Medium"/>
              </a:rPr>
              <a:t>In this system, we have identified 17 target indicators. Out of the 17 targets we've evaluated, 9 are moving in the right direction and 0 are on track.</a:t>
            </a:r>
            <a:endParaRPr lang="en-US" sz="1600" dirty="0">
              <a:latin typeface="Poppins"/>
            </a:endParaRPr>
          </a:p>
        </p:txBody>
      </p:sp>
      <p:grpSp>
        <p:nvGrpSpPr>
          <p:cNvPr id="20" name="Group 19">
            <a:extLst>
              <a:ext uri="{FF2B5EF4-FFF2-40B4-BE49-F238E27FC236}">
                <a16:creationId xmlns:a16="http://schemas.microsoft.com/office/drawing/2014/main" id="{D0F8F376-9BB3-F7E1-6270-2728ADB9607D}"/>
              </a:ext>
            </a:extLst>
          </p:cNvPr>
          <p:cNvGrpSpPr/>
          <p:nvPr/>
        </p:nvGrpSpPr>
        <p:grpSpPr>
          <a:xfrm>
            <a:off x="248634" y="90284"/>
            <a:ext cx="11943366" cy="6699788"/>
            <a:chOff x="248634" y="90284"/>
            <a:chExt cx="11943366" cy="6699788"/>
          </a:xfrm>
        </p:grpSpPr>
        <p:pic>
          <p:nvPicPr>
            <p:cNvPr id="4" name="Picture 3">
              <a:extLst>
                <a:ext uri="{FF2B5EF4-FFF2-40B4-BE49-F238E27FC236}">
                  <a16:creationId xmlns:a16="http://schemas.microsoft.com/office/drawing/2014/main" id="{911EA454-F6D8-1BA8-BE3E-62E7E5AEB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19" name="Group 18">
              <a:extLst>
                <a:ext uri="{FF2B5EF4-FFF2-40B4-BE49-F238E27FC236}">
                  <a16:creationId xmlns:a16="http://schemas.microsoft.com/office/drawing/2014/main" id="{92EFFDCA-550F-020E-E8FF-C7F7AF1498B3}"/>
                </a:ext>
              </a:extLst>
            </p:cNvPr>
            <p:cNvGrpSpPr/>
            <p:nvPr/>
          </p:nvGrpSpPr>
          <p:grpSpPr>
            <a:xfrm>
              <a:off x="4404194" y="90284"/>
              <a:ext cx="7787806" cy="6699788"/>
              <a:chOff x="4404194" y="90284"/>
              <a:chExt cx="7787806" cy="6699788"/>
            </a:xfrm>
          </p:grpSpPr>
          <p:pic>
            <p:nvPicPr>
              <p:cNvPr id="18" name="Picture 17">
                <a:extLst>
                  <a:ext uri="{FF2B5EF4-FFF2-40B4-BE49-F238E27FC236}">
                    <a16:creationId xmlns:a16="http://schemas.microsoft.com/office/drawing/2014/main" id="{074D9AF5-C016-F075-E3CA-FFED083BDAE2}"/>
                  </a:ext>
                </a:extLst>
              </p:cNvPr>
              <p:cNvPicPr>
                <a:picLocks noChangeAspect="1"/>
              </p:cNvPicPr>
              <p:nvPr/>
            </p:nvPicPr>
            <p:blipFill>
              <a:blip r:embed="rId4"/>
              <a:srcRect r="16895" b="3041"/>
              <a:stretch/>
            </p:blipFill>
            <p:spPr>
              <a:xfrm>
                <a:off x="10432861" y="4624564"/>
                <a:ext cx="1759139" cy="2165508"/>
              </a:xfrm>
              <a:prstGeom prst="rect">
                <a:avLst/>
              </a:prstGeom>
            </p:spPr>
          </p:pic>
          <p:pic>
            <p:nvPicPr>
              <p:cNvPr id="8" name="Picture 7">
                <a:extLst>
                  <a:ext uri="{FF2B5EF4-FFF2-40B4-BE49-F238E27FC236}">
                    <a16:creationId xmlns:a16="http://schemas.microsoft.com/office/drawing/2014/main" id="{88115B1C-B7E9-2B9E-2A33-C4F0B2976E3E}"/>
                  </a:ext>
                </a:extLst>
              </p:cNvPr>
              <p:cNvPicPr>
                <a:picLocks noChangeAspect="1"/>
              </p:cNvPicPr>
              <p:nvPr/>
            </p:nvPicPr>
            <p:blipFill>
              <a:blip r:embed="rId5"/>
              <a:stretch>
                <a:fillRect/>
              </a:stretch>
            </p:blipFill>
            <p:spPr>
              <a:xfrm>
                <a:off x="5084747" y="90284"/>
                <a:ext cx="6372313" cy="2165509"/>
              </a:xfrm>
              <a:prstGeom prst="rect">
                <a:avLst/>
              </a:prstGeom>
            </p:spPr>
          </p:pic>
          <p:pic>
            <p:nvPicPr>
              <p:cNvPr id="10" name="Picture 9">
                <a:extLst>
                  <a:ext uri="{FF2B5EF4-FFF2-40B4-BE49-F238E27FC236}">
                    <a16:creationId xmlns:a16="http://schemas.microsoft.com/office/drawing/2014/main" id="{F6993CD5-0855-2C85-2A4C-184993A24966}"/>
                  </a:ext>
                </a:extLst>
              </p:cNvPr>
              <p:cNvPicPr>
                <a:picLocks noChangeAspect="1"/>
              </p:cNvPicPr>
              <p:nvPr/>
            </p:nvPicPr>
            <p:blipFill>
              <a:blip r:embed="rId6"/>
              <a:stretch>
                <a:fillRect/>
              </a:stretch>
            </p:blipFill>
            <p:spPr>
              <a:xfrm>
                <a:off x="4404194" y="2360003"/>
                <a:ext cx="3888073" cy="2165509"/>
              </a:xfrm>
              <a:prstGeom prst="rect">
                <a:avLst/>
              </a:prstGeom>
            </p:spPr>
          </p:pic>
          <p:pic>
            <p:nvPicPr>
              <p:cNvPr id="12" name="Picture 11">
                <a:extLst>
                  <a:ext uri="{FF2B5EF4-FFF2-40B4-BE49-F238E27FC236}">
                    <a16:creationId xmlns:a16="http://schemas.microsoft.com/office/drawing/2014/main" id="{711DB015-A10B-6846-C524-6F3500724CED}"/>
                  </a:ext>
                </a:extLst>
              </p:cNvPr>
              <p:cNvPicPr>
                <a:picLocks noChangeAspect="1"/>
              </p:cNvPicPr>
              <p:nvPr/>
            </p:nvPicPr>
            <p:blipFill>
              <a:blip r:embed="rId7"/>
              <a:stretch>
                <a:fillRect/>
              </a:stretch>
            </p:blipFill>
            <p:spPr>
              <a:xfrm>
                <a:off x="8245265" y="2360003"/>
                <a:ext cx="3888073" cy="2170667"/>
              </a:xfrm>
              <a:prstGeom prst="rect">
                <a:avLst/>
              </a:prstGeom>
            </p:spPr>
          </p:pic>
          <p:pic>
            <p:nvPicPr>
              <p:cNvPr id="14" name="Picture 13">
                <a:extLst>
                  <a:ext uri="{FF2B5EF4-FFF2-40B4-BE49-F238E27FC236}">
                    <a16:creationId xmlns:a16="http://schemas.microsoft.com/office/drawing/2014/main" id="{9C237DDE-1849-F4F8-5E28-A946A21E7C59}"/>
                  </a:ext>
                </a:extLst>
              </p:cNvPr>
              <p:cNvPicPr>
                <a:picLocks noChangeAspect="1"/>
              </p:cNvPicPr>
              <p:nvPr/>
            </p:nvPicPr>
            <p:blipFill>
              <a:blip r:embed="rId8"/>
              <a:stretch>
                <a:fillRect/>
              </a:stretch>
            </p:blipFill>
            <p:spPr>
              <a:xfrm>
                <a:off x="4419621" y="4624563"/>
                <a:ext cx="6426268" cy="2165508"/>
              </a:xfrm>
              <a:prstGeom prst="rect">
                <a:avLst/>
              </a:prstGeom>
            </p:spPr>
          </p:pic>
        </p:grpSp>
      </p:grpSp>
    </p:spTree>
    <p:extLst>
      <p:ext uri="{BB962C8B-B14F-4D97-AF65-F5344CB8AC3E}">
        <p14:creationId xmlns:p14="http://schemas.microsoft.com/office/powerpoint/2010/main" val="345554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6206" y="1060598"/>
            <a:ext cx="3354707" cy="2429189"/>
          </a:xfrm>
        </p:spPr>
        <p:txBody>
          <a:bodyPr>
            <a:normAutofit/>
          </a:bodyPr>
          <a:lstStyle/>
          <a:p>
            <a:pPr>
              <a:lnSpc>
                <a:spcPct val="100000"/>
              </a:lnSpc>
              <a:spcBef>
                <a:spcPts val="0"/>
              </a:spcBef>
            </a:pPr>
            <a:r>
              <a:rPr lang="en-US" sz="4800" dirty="0">
                <a:latin typeface="Poppins Medium"/>
                <a:cs typeface="Poppins Medium"/>
              </a:rPr>
              <a:t>Enablers and barriers</a:t>
            </a:r>
            <a:endParaRPr lang="en-US" sz="4800" dirty="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dirty="0">
                <a:solidFill>
                  <a:srgbClr val="FFFFFF"/>
                </a:solidFill>
                <a:latin typeface="Poppins"/>
                <a:ea typeface="Calibri"/>
                <a:cs typeface="Poppins Medium"/>
              </a:rPr>
              <a:t>In this system, we have identified 28 enablers and barriers to change.</a:t>
            </a:r>
            <a:endParaRPr lang="en-US" sz="1600" dirty="0">
              <a:latin typeface="Poppins"/>
            </a:endParaRPr>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EA10D2F-388D-400A-3E1E-0997107CD863}"/>
              </a:ext>
            </a:extLst>
          </p:cNvPr>
          <p:cNvSpPr/>
          <p:nvPr/>
        </p:nvSpPr>
        <p:spPr>
          <a:xfrm>
            <a:off x="9654140" y="6362299"/>
            <a:ext cx="2508985" cy="321542"/>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84C75BA-D903-048D-BC97-0A8D14AB1464}"/>
              </a:ext>
            </a:extLst>
          </p:cNvPr>
          <p:cNvGrpSpPr/>
          <p:nvPr/>
        </p:nvGrpSpPr>
        <p:grpSpPr>
          <a:xfrm>
            <a:off x="248634" y="223428"/>
            <a:ext cx="11358058" cy="6485763"/>
            <a:chOff x="248634" y="223428"/>
            <a:chExt cx="11358058" cy="6485763"/>
          </a:xfrm>
        </p:grpSpPr>
        <p:pic>
          <p:nvPicPr>
            <p:cNvPr id="5" name="Picture 4">
              <a:extLst>
                <a:ext uri="{FF2B5EF4-FFF2-40B4-BE49-F238E27FC236}">
                  <a16:creationId xmlns:a16="http://schemas.microsoft.com/office/drawing/2014/main" id="{230EE69D-EF32-70B9-C70C-2B703B315E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grpSp>
          <p:nvGrpSpPr>
            <p:cNvPr id="17" name="Group 16">
              <a:extLst>
                <a:ext uri="{FF2B5EF4-FFF2-40B4-BE49-F238E27FC236}">
                  <a16:creationId xmlns:a16="http://schemas.microsoft.com/office/drawing/2014/main" id="{3C0E67C8-EEF6-F258-9F92-176BC64EBF5B}"/>
                </a:ext>
              </a:extLst>
            </p:cNvPr>
            <p:cNvGrpSpPr/>
            <p:nvPr/>
          </p:nvGrpSpPr>
          <p:grpSpPr>
            <a:xfrm>
              <a:off x="5418033" y="223428"/>
              <a:ext cx="6188659" cy="6485763"/>
              <a:chOff x="5418033" y="223428"/>
              <a:chExt cx="6188659" cy="6485763"/>
            </a:xfrm>
          </p:grpSpPr>
          <p:pic>
            <p:nvPicPr>
              <p:cNvPr id="7" name="Picture 6">
                <a:extLst>
                  <a:ext uri="{FF2B5EF4-FFF2-40B4-BE49-F238E27FC236}">
                    <a16:creationId xmlns:a16="http://schemas.microsoft.com/office/drawing/2014/main" id="{188BFE3E-3755-0E85-2443-F1795B932803}"/>
                  </a:ext>
                </a:extLst>
              </p:cNvPr>
              <p:cNvPicPr>
                <a:picLocks noChangeAspect="1"/>
              </p:cNvPicPr>
              <p:nvPr/>
            </p:nvPicPr>
            <p:blipFill>
              <a:blip r:embed="rId4"/>
              <a:stretch>
                <a:fillRect/>
              </a:stretch>
            </p:blipFill>
            <p:spPr>
              <a:xfrm>
                <a:off x="5477854" y="223428"/>
                <a:ext cx="6098848" cy="2096979"/>
              </a:xfrm>
              <a:prstGeom prst="rect">
                <a:avLst/>
              </a:prstGeom>
            </p:spPr>
          </p:pic>
          <p:pic>
            <p:nvPicPr>
              <p:cNvPr id="10" name="Picture 9">
                <a:extLst>
                  <a:ext uri="{FF2B5EF4-FFF2-40B4-BE49-F238E27FC236}">
                    <a16:creationId xmlns:a16="http://schemas.microsoft.com/office/drawing/2014/main" id="{27996F89-AC15-3AAA-964F-B35E57DF60BC}"/>
                  </a:ext>
                </a:extLst>
              </p:cNvPr>
              <p:cNvPicPr>
                <a:picLocks noChangeAspect="1"/>
              </p:cNvPicPr>
              <p:nvPr/>
            </p:nvPicPr>
            <p:blipFill>
              <a:blip r:embed="rId5"/>
              <a:stretch>
                <a:fillRect/>
              </a:stretch>
            </p:blipFill>
            <p:spPr>
              <a:xfrm>
                <a:off x="5418033" y="2394835"/>
                <a:ext cx="3674692" cy="2128510"/>
              </a:xfrm>
              <a:prstGeom prst="rect">
                <a:avLst/>
              </a:prstGeom>
            </p:spPr>
          </p:pic>
          <p:pic>
            <p:nvPicPr>
              <p:cNvPr id="12" name="Picture 11">
                <a:extLst>
                  <a:ext uri="{FF2B5EF4-FFF2-40B4-BE49-F238E27FC236}">
                    <a16:creationId xmlns:a16="http://schemas.microsoft.com/office/drawing/2014/main" id="{EA5DB98E-1C3A-BA43-4DA3-F7C68F65614E}"/>
                  </a:ext>
                </a:extLst>
              </p:cNvPr>
              <p:cNvPicPr>
                <a:picLocks noChangeAspect="1"/>
              </p:cNvPicPr>
              <p:nvPr/>
            </p:nvPicPr>
            <p:blipFill>
              <a:blip r:embed="rId6"/>
              <a:stretch>
                <a:fillRect/>
              </a:stretch>
            </p:blipFill>
            <p:spPr>
              <a:xfrm>
                <a:off x="9124101" y="2394835"/>
                <a:ext cx="2482591" cy="2128510"/>
              </a:xfrm>
              <a:prstGeom prst="rect">
                <a:avLst/>
              </a:prstGeom>
            </p:spPr>
          </p:pic>
          <p:pic>
            <p:nvPicPr>
              <p:cNvPr id="16" name="Picture 15">
                <a:extLst>
                  <a:ext uri="{FF2B5EF4-FFF2-40B4-BE49-F238E27FC236}">
                    <a16:creationId xmlns:a16="http://schemas.microsoft.com/office/drawing/2014/main" id="{3F2FC54A-7DED-AECC-2BF3-FFABFA96060E}"/>
                  </a:ext>
                </a:extLst>
              </p:cNvPr>
              <p:cNvPicPr>
                <a:picLocks noChangeAspect="1"/>
              </p:cNvPicPr>
              <p:nvPr/>
            </p:nvPicPr>
            <p:blipFill>
              <a:blip r:embed="rId7"/>
              <a:stretch>
                <a:fillRect/>
              </a:stretch>
            </p:blipFill>
            <p:spPr>
              <a:xfrm>
                <a:off x="5460762" y="4589249"/>
                <a:ext cx="6098848" cy="2119942"/>
              </a:xfrm>
              <a:prstGeom prst="rect">
                <a:avLst/>
              </a:prstGeom>
            </p:spPr>
          </p:pic>
        </p:grpSp>
      </p:grpSp>
    </p:spTree>
    <p:extLst>
      <p:ext uri="{BB962C8B-B14F-4D97-AF65-F5344CB8AC3E}">
        <p14:creationId xmlns:p14="http://schemas.microsoft.com/office/powerpoint/2010/main" val="1507054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DE1639-86B9-8AED-968F-8D66BEEB6436}"/>
              </a:ext>
            </a:extLst>
          </p:cNvPr>
          <p:cNvSpPr>
            <a:spLocks noGrp="1"/>
          </p:cNvSpPr>
          <p:nvPr>
            <p:ph type="title"/>
          </p:nvPr>
        </p:nvSpPr>
        <p:spPr>
          <a:xfrm>
            <a:off x="676206" y="1060599"/>
            <a:ext cx="3342801" cy="2393470"/>
          </a:xfrm>
        </p:spPr>
        <p:txBody>
          <a:bodyPr>
            <a:normAutofit/>
          </a:bodyPr>
          <a:lstStyle/>
          <a:p>
            <a:pPr>
              <a:lnSpc>
                <a:spcPct val="100000"/>
              </a:lnSpc>
              <a:spcBef>
                <a:spcPts val="0"/>
              </a:spcBef>
            </a:pPr>
            <a:r>
              <a:rPr lang="en-US" sz="4800" dirty="0">
                <a:latin typeface="Poppins Medium"/>
                <a:cs typeface="Poppins Medium"/>
              </a:rPr>
              <a:t>Enablers and barriers</a:t>
            </a:r>
            <a:endParaRPr lang="en-US" sz="4800" dirty="0"/>
          </a:p>
        </p:txBody>
      </p:sp>
      <p:cxnSp>
        <p:nvCxnSpPr>
          <p:cNvPr id="6" name="Straight Connector 5">
            <a:extLst>
              <a:ext uri="{FF2B5EF4-FFF2-40B4-BE49-F238E27FC236}">
                <a16:creationId xmlns:a16="http://schemas.microsoft.com/office/drawing/2014/main" id="{2534DFBE-43F6-FF8F-E2B4-22CE2711027E}"/>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3A52C1B-4AF3-CB79-AE32-316204878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
        <p:nvSpPr>
          <p:cNvPr id="7" name="Rectangle 6">
            <a:extLst>
              <a:ext uri="{FF2B5EF4-FFF2-40B4-BE49-F238E27FC236}">
                <a16:creationId xmlns:a16="http://schemas.microsoft.com/office/drawing/2014/main" id="{C8398F42-A6AE-A64D-C068-523E42677A44}"/>
              </a:ext>
            </a:extLst>
          </p:cNvPr>
          <p:cNvSpPr/>
          <p:nvPr/>
        </p:nvSpPr>
        <p:spPr>
          <a:xfrm>
            <a:off x="9779267" y="6256421"/>
            <a:ext cx="2310064" cy="427420"/>
          </a:xfrm>
          <a:prstGeom prst="rect">
            <a:avLst/>
          </a:prstGeom>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B06959B-33CC-304B-1B6C-611CB19B72DA}"/>
              </a:ext>
            </a:extLst>
          </p:cNvPr>
          <p:cNvPicPr>
            <a:picLocks noChangeAspect="1"/>
          </p:cNvPicPr>
          <p:nvPr/>
        </p:nvPicPr>
        <p:blipFill>
          <a:blip r:embed="rId3"/>
          <a:srcRect l="2553"/>
          <a:stretch/>
        </p:blipFill>
        <p:spPr>
          <a:xfrm>
            <a:off x="5067656" y="78868"/>
            <a:ext cx="1338753" cy="2194771"/>
          </a:xfrm>
          <a:prstGeom prst="rect">
            <a:avLst/>
          </a:prstGeom>
        </p:spPr>
      </p:pic>
      <p:pic>
        <p:nvPicPr>
          <p:cNvPr id="12" name="Picture 11">
            <a:extLst>
              <a:ext uri="{FF2B5EF4-FFF2-40B4-BE49-F238E27FC236}">
                <a16:creationId xmlns:a16="http://schemas.microsoft.com/office/drawing/2014/main" id="{43C5EA88-30DF-E6C7-CEBF-4F574B22107F}"/>
              </a:ext>
            </a:extLst>
          </p:cNvPr>
          <p:cNvPicPr>
            <a:picLocks noChangeAspect="1"/>
          </p:cNvPicPr>
          <p:nvPr/>
        </p:nvPicPr>
        <p:blipFill>
          <a:blip r:embed="rId4"/>
          <a:stretch>
            <a:fillRect/>
          </a:stretch>
        </p:blipFill>
        <p:spPr>
          <a:xfrm>
            <a:off x="6389317" y="78868"/>
            <a:ext cx="5057152" cy="2194771"/>
          </a:xfrm>
          <a:prstGeom prst="rect">
            <a:avLst/>
          </a:prstGeom>
        </p:spPr>
      </p:pic>
      <p:pic>
        <p:nvPicPr>
          <p:cNvPr id="14" name="Picture 13">
            <a:extLst>
              <a:ext uri="{FF2B5EF4-FFF2-40B4-BE49-F238E27FC236}">
                <a16:creationId xmlns:a16="http://schemas.microsoft.com/office/drawing/2014/main" id="{DED80CA4-C62A-7460-CB01-E244DAE3C510}"/>
              </a:ext>
            </a:extLst>
          </p:cNvPr>
          <p:cNvPicPr>
            <a:picLocks noChangeAspect="1"/>
          </p:cNvPicPr>
          <p:nvPr/>
        </p:nvPicPr>
        <p:blipFill>
          <a:blip r:embed="rId5"/>
          <a:stretch>
            <a:fillRect/>
          </a:stretch>
        </p:blipFill>
        <p:spPr>
          <a:xfrm>
            <a:off x="5050565" y="2337556"/>
            <a:ext cx="2541094" cy="2194771"/>
          </a:xfrm>
          <a:prstGeom prst="rect">
            <a:avLst/>
          </a:prstGeom>
        </p:spPr>
      </p:pic>
      <p:pic>
        <p:nvPicPr>
          <p:cNvPr id="16" name="Picture 15">
            <a:extLst>
              <a:ext uri="{FF2B5EF4-FFF2-40B4-BE49-F238E27FC236}">
                <a16:creationId xmlns:a16="http://schemas.microsoft.com/office/drawing/2014/main" id="{180415C8-14C6-48D1-DE8A-9F4DFCD21496}"/>
              </a:ext>
            </a:extLst>
          </p:cNvPr>
          <p:cNvPicPr>
            <a:picLocks noChangeAspect="1"/>
          </p:cNvPicPr>
          <p:nvPr/>
        </p:nvPicPr>
        <p:blipFill>
          <a:blip r:embed="rId6"/>
          <a:srcRect l="1965" b="8022"/>
          <a:stretch/>
        </p:blipFill>
        <p:spPr>
          <a:xfrm>
            <a:off x="7630254" y="2337556"/>
            <a:ext cx="2541094" cy="2194771"/>
          </a:xfrm>
          <a:prstGeom prst="rect">
            <a:avLst/>
          </a:prstGeom>
        </p:spPr>
      </p:pic>
      <p:pic>
        <p:nvPicPr>
          <p:cNvPr id="19" name="Picture 18">
            <a:extLst>
              <a:ext uri="{FF2B5EF4-FFF2-40B4-BE49-F238E27FC236}">
                <a16:creationId xmlns:a16="http://schemas.microsoft.com/office/drawing/2014/main" id="{01778859-A0B7-1218-91E8-E49FE6E39EAE}"/>
              </a:ext>
            </a:extLst>
          </p:cNvPr>
          <p:cNvPicPr>
            <a:picLocks noChangeAspect="1"/>
          </p:cNvPicPr>
          <p:nvPr/>
        </p:nvPicPr>
        <p:blipFill>
          <a:blip r:embed="rId7"/>
          <a:stretch>
            <a:fillRect/>
          </a:stretch>
        </p:blipFill>
        <p:spPr>
          <a:xfrm>
            <a:off x="10192852" y="2337556"/>
            <a:ext cx="1310942" cy="2194771"/>
          </a:xfrm>
          <a:prstGeom prst="rect">
            <a:avLst/>
          </a:prstGeom>
        </p:spPr>
      </p:pic>
      <p:pic>
        <p:nvPicPr>
          <p:cNvPr id="22" name="Picture 21">
            <a:extLst>
              <a:ext uri="{FF2B5EF4-FFF2-40B4-BE49-F238E27FC236}">
                <a16:creationId xmlns:a16="http://schemas.microsoft.com/office/drawing/2014/main" id="{0ECED96B-14FC-360A-F170-751A0F6A6176}"/>
              </a:ext>
            </a:extLst>
          </p:cNvPr>
          <p:cNvPicPr>
            <a:picLocks noChangeAspect="1"/>
          </p:cNvPicPr>
          <p:nvPr/>
        </p:nvPicPr>
        <p:blipFill>
          <a:blip r:embed="rId8"/>
          <a:stretch>
            <a:fillRect/>
          </a:stretch>
        </p:blipFill>
        <p:spPr>
          <a:xfrm>
            <a:off x="6431128" y="4609990"/>
            <a:ext cx="1256517" cy="2194771"/>
          </a:xfrm>
          <a:prstGeom prst="rect">
            <a:avLst/>
          </a:prstGeom>
        </p:spPr>
      </p:pic>
      <p:pic>
        <p:nvPicPr>
          <p:cNvPr id="24" name="Picture 23">
            <a:extLst>
              <a:ext uri="{FF2B5EF4-FFF2-40B4-BE49-F238E27FC236}">
                <a16:creationId xmlns:a16="http://schemas.microsoft.com/office/drawing/2014/main" id="{053A5294-16A4-1C24-83C5-E1480EB8DE5C}"/>
              </a:ext>
            </a:extLst>
          </p:cNvPr>
          <p:cNvPicPr>
            <a:picLocks noChangeAspect="1"/>
          </p:cNvPicPr>
          <p:nvPr/>
        </p:nvPicPr>
        <p:blipFill>
          <a:blip r:embed="rId9"/>
          <a:stretch>
            <a:fillRect/>
          </a:stretch>
        </p:blipFill>
        <p:spPr>
          <a:xfrm>
            <a:off x="7687645" y="4609990"/>
            <a:ext cx="2477582" cy="2194771"/>
          </a:xfrm>
          <a:prstGeom prst="rect">
            <a:avLst/>
          </a:prstGeom>
        </p:spPr>
      </p:pic>
    </p:spTree>
    <p:extLst>
      <p:ext uri="{BB962C8B-B14F-4D97-AF65-F5344CB8AC3E}">
        <p14:creationId xmlns:p14="http://schemas.microsoft.com/office/powerpoint/2010/main" val="1173925090"/>
      </p:ext>
    </p:extLst>
  </p:cSld>
  <p:clrMapOvr>
    <a:masterClrMapping/>
  </p:clrMapOvr>
</p:sld>
</file>

<file path=ppt/theme/theme1.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Props1.xml><?xml version="1.0" encoding="utf-8"?>
<ds:datastoreItem xmlns:ds="http://schemas.openxmlformats.org/officeDocument/2006/customXml" ds:itemID="{3EA2A741-4EB6-4C5F-9271-E5CD349FF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ba3b4cf-1946-4ae6-bfb6-77d990214beb"/>
    <ds:schemaRef ds:uri="60961fab-d629-44e6-b6be-fdf2fc7f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3180116-1497-41B2-83F3-5BC09931E558}">
  <ds:schemaRefs>
    <ds:schemaRef ds:uri="http://schemas.microsoft.com/sharepoint/v3/contenttype/forms"/>
  </ds:schemaRefs>
</ds:datastoreItem>
</file>

<file path=customXml/itemProps3.xml><?xml version="1.0" encoding="utf-8"?>
<ds:datastoreItem xmlns:ds="http://schemas.openxmlformats.org/officeDocument/2006/customXml" ds:itemID="{21FCEB48-6ECD-4C0B-93BF-99FD8C5BDBB8}">
  <ds:schemaRefs>
    <ds:schemaRef ds:uri="c18f4232-699d-43c2-afd1-ad28c7d4979f"/>
    <ds:schemaRef ds:uri="http://purl.org/dc/elements/1.1/"/>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60961fab-d629-44e6-b6be-fdf2fc7f6b8e"/>
    <ds:schemaRef ds:uri="http://purl.org/dc/terms/"/>
    <ds:schemaRef ds:uri="http://schemas.microsoft.com/sharepoint/v3"/>
    <ds:schemaRef ds:uri="http://schemas.microsoft.com/office/2006/metadata/properties"/>
    <ds:schemaRef ds:uri="http://purl.org/dc/dcmitype/"/>
    <ds:schemaRef ds:uri="2ba3b4cf-1946-4ae6-bfb6-77d990214beb"/>
  </ds:schemaRefs>
</ds:datastoreItem>
</file>

<file path=docProps/app.xml><?xml version="1.0" encoding="utf-8"?>
<Properties xmlns="http://schemas.openxmlformats.org/officeDocument/2006/extended-properties" xmlns:vt="http://schemas.openxmlformats.org/officeDocument/2006/docPropsVTypes">
  <Template/>
  <TotalTime>1246</TotalTime>
  <Words>4003</Words>
  <Application>Microsoft Office PowerPoint</Application>
  <PresentationFormat>Widescreen</PresentationFormat>
  <Paragraphs>223</Paragraphs>
  <Slides>35</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35</vt:i4>
      </vt:variant>
    </vt:vector>
  </HeadingPairs>
  <TitlesOfParts>
    <vt:vector size="44" baseType="lpstr">
      <vt:lpstr>Proxima Nova</vt:lpstr>
      <vt:lpstr>Arial</vt:lpstr>
      <vt:lpstr>Calibri</vt:lpstr>
      <vt:lpstr>Calibri Light</vt:lpstr>
      <vt:lpstr>Georgia</vt:lpstr>
      <vt:lpstr>Poppins</vt:lpstr>
      <vt:lpstr>Poppins Medium</vt:lpstr>
      <vt:lpstr>Poppins SemiBold</vt:lpstr>
      <vt:lpstr>Office Theme</vt:lpstr>
      <vt:lpstr>Power</vt:lpstr>
      <vt:lpstr>PowerPoint Presentation</vt:lpstr>
      <vt:lpstr>Interconnected systems </vt:lpstr>
      <vt:lpstr>The power system</vt:lpstr>
      <vt:lpstr>The four shifts needed to  transform the power system</vt:lpstr>
      <vt:lpstr>Highlights</vt:lpstr>
      <vt:lpstr>Progress toward targets</vt:lpstr>
      <vt:lpstr>Enablers and barriers</vt:lpstr>
      <vt:lpstr>Enablers and barriers</vt:lpstr>
      <vt:lpstr>Phase out unabated ​ coal and fossil gas ​ electricity generation​​</vt:lpstr>
      <vt:lpstr>61% of electricity generation in 2020 is carbon intensive</vt:lpstr>
      <vt:lpstr>PowerPoint Presentation</vt:lpstr>
      <vt:lpstr>PowerPoint Presentation</vt:lpstr>
      <vt:lpstr>PowerPoint Presentation</vt:lpstr>
      <vt:lpstr>Rapidly scale up  zero-carbon  electricity generation</vt:lpstr>
      <vt:lpstr>Total power generation is increasing alongside clean energy</vt:lpstr>
      <vt:lpstr>PowerPoint Presentation</vt:lpstr>
      <vt:lpstr>PowerPoint Presentation</vt:lpstr>
      <vt:lpstr>New wind and solar are cost-competitive with fossil fuels</vt:lpstr>
      <vt:lpstr>PowerPoint Presentation</vt:lpstr>
      <vt:lpstr>PowerPoint Presentation</vt:lpstr>
      <vt:lpstr>Modernize power grids,  scale energy storage and manage power demand</vt:lpstr>
      <vt:lpstr>Transmission and distribution are key to providing power</vt:lpstr>
      <vt:lpstr>PowerPoint Presentation</vt:lpstr>
      <vt:lpstr>PowerPoint Presentation</vt:lpstr>
      <vt:lpstr>Ensure energy access  and a just and equitable transition for all</vt:lpstr>
      <vt:lpstr>733 million people still lack access to electricity in 2020</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Lorena Prada</dc:creator>
  <cp:lastModifiedBy>Brynne Wilcox</cp:lastModifiedBy>
  <cp:revision>102</cp:revision>
  <dcterms:created xsi:type="dcterms:W3CDTF">2022-07-15T21:50:43Z</dcterms:created>
  <dcterms:modified xsi:type="dcterms:W3CDTF">2025-01-03T17:38:50Z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551100.000000000</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{"FileActivityType":"6","FileActivityTimeStamp":"2023-01-12T16:11:15.593Z","FileActivityUsersOnPage":[{"DisplayName":"Brynne Wilcox","Id":"brynne.wilcox@wri.org"}],"FileActivityNavigationId":null}</vt:lpwstr>
  </property>
  <property fmtid="{D5CDD505-2E9C-101B-9397-08002B2CF9AE}" pid="7" name="TriggerFlowInfo">
    <vt:lpwstr/>
  </property>
  <property fmtid="{D5CDD505-2E9C-101B-9397-08002B2CF9AE}" pid="8" name="MediaServiceImageTags">
    <vt:lpwstr/>
  </property>
  <property fmtid="{D5CDD505-2E9C-101B-9397-08002B2CF9AE}" pid="9" name="SharedWithUsers">
    <vt:lpwstr/>
  </property>
</Properties>
</file>