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0" r:id="rId5"/>
    <p:sldMasterId id="2147483778" r:id="rId6"/>
  </p:sldMasterIdLst>
  <p:notesMasterIdLst>
    <p:notesMasterId r:id="rId44"/>
  </p:notesMasterIdLst>
  <p:sldIdLst>
    <p:sldId id="263" r:id="rId7"/>
    <p:sldId id="293" r:id="rId8"/>
    <p:sldId id="340" r:id="rId9"/>
    <p:sldId id="350" r:id="rId10"/>
    <p:sldId id="261" r:id="rId11"/>
    <p:sldId id="260" r:id="rId12"/>
    <p:sldId id="259" r:id="rId13"/>
    <p:sldId id="258" r:id="rId14"/>
    <p:sldId id="257" r:id="rId15"/>
    <p:sldId id="264" r:id="rId16"/>
    <p:sldId id="265" r:id="rId17"/>
    <p:sldId id="356" r:id="rId18"/>
    <p:sldId id="267" r:id="rId19"/>
    <p:sldId id="268" r:id="rId20"/>
    <p:sldId id="269" r:id="rId21"/>
    <p:sldId id="357" r:id="rId22"/>
    <p:sldId id="270" r:id="rId23"/>
    <p:sldId id="358" r:id="rId24"/>
    <p:sldId id="271" r:id="rId25"/>
    <p:sldId id="272" r:id="rId26"/>
    <p:sldId id="274" r:id="rId27"/>
    <p:sldId id="275" r:id="rId28"/>
    <p:sldId id="276" r:id="rId29"/>
    <p:sldId id="277" r:id="rId30"/>
    <p:sldId id="279" r:id="rId31"/>
    <p:sldId id="359" r:id="rId32"/>
    <p:sldId id="280" r:id="rId33"/>
    <p:sldId id="281" r:id="rId34"/>
    <p:sldId id="283" r:id="rId35"/>
    <p:sldId id="284" r:id="rId36"/>
    <p:sldId id="285" r:id="rId37"/>
    <p:sldId id="312" r:id="rId38"/>
    <p:sldId id="360" r:id="rId39"/>
    <p:sldId id="310" r:id="rId40"/>
    <p:sldId id="309" r:id="rId41"/>
    <p:sldId id="308" r:id="rId42"/>
    <p:sldId id="31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06C104-2770-3E96-5165-0521CD38D54E}" name="Neelam Singh" initials="NS" userId="S::Neelam.Singh@wri.org::8c7271a0-d20f-4fa4-8d50-28c37ba71210" providerId="AD"/>
  <p188:author id="{6F59AE11-35BA-4175-8B3C-14703F3604FC}" name="Sarah Huckins (She/Her/Hers)" initials="S(" userId="S::sarah.huckins@wri.org::fbd65ce4-4a6a-43c8-89c1-6ac450890843" providerId="AD"/>
  <p188:author id="{6448731B-8695-2A9A-0C9F-6E459ACFAF28}" name="Irene BermanVaporis" initials="IB" userId="S::irene.bermanvaporis@wri.org::36199d59-03a9-4ff3-92e7-a7185e674d4a" providerId="AD"/>
  <p188:author id="{42E6036D-7F2E-35A0-B84D-8B36E3969E50}" name="Brynne Wilcox" initials="BW" userId="S::Brynne.Wilcox@wri.org::9ea332a5-72b0-4aba-9eed-02b5d0137144" providerId="AD"/>
  <p188:author id="{8E0197B0-3B1F-CC29-3812-84609A42685F}" name="Anna Nilsson" initials="AN" userId="S::a.nilsson@newclimate.org::1d0bcd8c-9372-4933-a406-bba4f6dd1256" providerId="AD"/>
  <p188:author id="{91B018BF-E1AA-C0DD-AD1F-7BDDDA7464BC}" name="Stephen Naimoli" initials="SN" userId="S::stephen.naimoli@wri.org::b4f4e748-c17b-4940-b97d-24d9f00fc312" providerId="AD"/>
  <p188:author id="{34BC25F7-5369-40C3-B388-EC0B79C0C542}" name="Kelly Levin" initials="KL" userId="S::kelly.levin_bezosearthfund.org#ext#@onewri.onmicrosoft.com::71902acb-04fe-46b6-8fba-659fc714f77f" providerId="AD"/>
  <p188:author id="{972784FD-9B13-AEB3-6EF2-6ECFAD508BD2}" name="Brynne Wilcox" initials="BW" userId="S::brynne.wilcox@wri.org::9ea332a5-72b0-4aba-9eed-02b5d013714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C9FF"/>
    <a:srgbClr val="0C1C53"/>
    <a:srgbClr val="AA75D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6B667B-B67E-7398-95E0-D462D9AB55D9}" v="12" dt="2025-01-16T21:51:56.4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nne Wilcox" userId="S::brynne.wilcox@wri.org::9ea332a5-72b0-4aba-9eed-02b5d0137144" providerId="AD" clId="Web-{60AB4874-8132-8FC8-2AD8-EB00A4E01BB7}"/>
    <pc:docChg chg="modSld">
      <pc:chgData name="Brynne Wilcox" userId="S::brynne.wilcox@wri.org::9ea332a5-72b0-4aba-9eed-02b5d0137144" providerId="AD" clId="Web-{60AB4874-8132-8FC8-2AD8-EB00A4E01BB7}" dt="2025-01-03T16:46:19.759" v="2" actId="20577"/>
      <pc:docMkLst>
        <pc:docMk/>
      </pc:docMkLst>
      <pc:sldChg chg="modSp">
        <pc:chgData name="Brynne Wilcox" userId="S::brynne.wilcox@wri.org::9ea332a5-72b0-4aba-9eed-02b5d0137144" providerId="AD" clId="Web-{60AB4874-8132-8FC8-2AD8-EB00A4E01BB7}" dt="2025-01-03T16:46:19.759" v="2" actId="20577"/>
        <pc:sldMkLst>
          <pc:docMk/>
          <pc:sldMk cId="1547060626" sldId="263"/>
        </pc:sldMkLst>
        <pc:spChg chg="mod">
          <ac:chgData name="Brynne Wilcox" userId="S::brynne.wilcox@wri.org::9ea332a5-72b0-4aba-9eed-02b5d0137144" providerId="AD" clId="Web-{60AB4874-8132-8FC8-2AD8-EB00A4E01BB7}" dt="2025-01-03T16:46:19.759" v="2" actId="20577"/>
          <ac:spMkLst>
            <pc:docMk/>
            <pc:sldMk cId="1547060626" sldId="263"/>
            <ac:spMk id="5" creationId="{DE73AB74-C0B5-796A-A3FA-DD47630587C2}"/>
          </ac:spMkLst>
        </pc:spChg>
      </pc:sldChg>
    </pc:docChg>
  </pc:docChgLst>
  <pc:docChgLst>
    <pc:chgData name="Brynne Wilcox" userId="S::brynne.wilcox@wri.org::9ea332a5-72b0-4aba-9eed-02b5d0137144" providerId="AD" clId="Web-{856B667B-B67E-7398-95E0-D462D9AB55D9}"/>
    <pc:docChg chg="modSld">
      <pc:chgData name="Brynne Wilcox" userId="S::brynne.wilcox@wri.org::9ea332a5-72b0-4aba-9eed-02b5d0137144" providerId="AD" clId="Web-{856B667B-B67E-7398-95E0-D462D9AB55D9}" dt="2025-01-16T21:51:56.476" v="11" actId="1076"/>
      <pc:docMkLst>
        <pc:docMk/>
      </pc:docMkLst>
      <pc:sldChg chg="modSp">
        <pc:chgData name="Brynne Wilcox" userId="S::brynne.wilcox@wri.org::9ea332a5-72b0-4aba-9eed-02b5d0137144" providerId="AD" clId="Web-{856B667B-B67E-7398-95E0-D462D9AB55D9}" dt="2025-01-16T21:50:13.162" v="2" actId="14100"/>
        <pc:sldMkLst>
          <pc:docMk/>
          <pc:sldMk cId="1547060626" sldId="263"/>
        </pc:sldMkLst>
        <pc:picChg chg="mod">
          <ac:chgData name="Brynne Wilcox" userId="S::brynne.wilcox@wri.org::9ea332a5-72b0-4aba-9eed-02b5d0137144" providerId="AD" clId="Web-{856B667B-B67E-7398-95E0-D462D9AB55D9}" dt="2025-01-16T21:50:13.162" v="2" actId="14100"/>
          <ac:picMkLst>
            <pc:docMk/>
            <pc:sldMk cId="1547060626" sldId="263"/>
            <ac:picMk id="9" creationId="{C8A97495-A06E-7CE2-70E8-94C403E792BD}"/>
          </ac:picMkLst>
        </pc:picChg>
      </pc:sldChg>
      <pc:sldChg chg="modSp">
        <pc:chgData name="Brynne Wilcox" userId="S::brynne.wilcox@wri.org::9ea332a5-72b0-4aba-9eed-02b5d0137144" providerId="AD" clId="Web-{856B667B-B67E-7398-95E0-D462D9AB55D9}" dt="2025-01-16T21:51:16.444" v="5"/>
        <pc:sldMkLst>
          <pc:docMk/>
          <pc:sldMk cId="2211302703" sldId="272"/>
        </pc:sldMkLst>
        <pc:picChg chg="mod modCrop">
          <ac:chgData name="Brynne Wilcox" userId="S::brynne.wilcox@wri.org::9ea332a5-72b0-4aba-9eed-02b5d0137144" providerId="AD" clId="Web-{856B667B-B67E-7398-95E0-D462D9AB55D9}" dt="2025-01-16T21:51:16.444" v="5"/>
          <ac:picMkLst>
            <pc:docMk/>
            <pc:sldMk cId="2211302703" sldId="272"/>
            <ac:picMk id="8" creationId="{A9BF0393-0FBB-2408-B10A-481E0BAE5B65}"/>
          </ac:picMkLst>
        </pc:picChg>
      </pc:sldChg>
      <pc:sldChg chg="modSp">
        <pc:chgData name="Brynne Wilcox" userId="S::brynne.wilcox@wri.org::9ea332a5-72b0-4aba-9eed-02b5d0137144" providerId="AD" clId="Web-{856B667B-B67E-7398-95E0-D462D9AB55D9}" dt="2025-01-16T21:51:37.304" v="9" actId="1076"/>
        <pc:sldMkLst>
          <pc:docMk/>
          <pc:sldMk cId="3869786962" sldId="276"/>
        </pc:sldMkLst>
        <pc:picChg chg="mod">
          <ac:chgData name="Brynne Wilcox" userId="S::brynne.wilcox@wri.org::9ea332a5-72b0-4aba-9eed-02b5d0137144" providerId="AD" clId="Web-{856B667B-B67E-7398-95E0-D462D9AB55D9}" dt="2025-01-16T21:51:37.304" v="9" actId="1076"/>
          <ac:picMkLst>
            <pc:docMk/>
            <pc:sldMk cId="3869786962" sldId="276"/>
            <ac:picMk id="8" creationId="{3A5152E0-0EB9-2A8B-3385-71D97B60939D}"/>
          </ac:picMkLst>
        </pc:picChg>
      </pc:sldChg>
      <pc:sldChg chg="modSp">
        <pc:chgData name="Brynne Wilcox" userId="S::brynne.wilcox@wri.org::9ea332a5-72b0-4aba-9eed-02b5d0137144" providerId="AD" clId="Web-{856B667B-B67E-7398-95E0-D462D9AB55D9}" dt="2025-01-16T21:51:56.476" v="11" actId="1076"/>
        <pc:sldMkLst>
          <pc:docMk/>
          <pc:sldMk cId="1150052023" sldId="283"/>
        </pc:sldMkLst>
        <pc:picChg chg="mod">
          <ac:chgData name="Brynne Wilcox" userId="S::brynne.wilcox@wri.org::9ea332a5-72b0-4aba-9eed-02b5d0137144" providerId="AD" clId="Web-{856B667B-B67E-7398-95E0-D462D9AB55D9}" dt="2025-01-16T21:51:56.476" v="11" actId="1076"/>
          <ac:picMkLst>
            <pc:docMk/>
            <pc:sldMk cId="1150052023" sldId="283"/>
            <ac:picMk id="8" creationId="{687B681D-BE6B-EB84-5EF8-4828658213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CA8083-4B59-4973-972C-58001973B29F}" type="datetimeFigureOut">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B2728-FBBC-4CD1-B8BA-E22134707F71}" type="slidenum">
              <a:t>‹#›</a:t>
            </a:fld>
            <a:endParaRPr lang="en-US"/>
          </a:p>
        </p:txBody>
      </p:sp>
    </p:spTree>
    <p:extLst>
      <p:ext uri="{BB962C8B-B14F-4D97-AF65-F5344CB8AC3E}">
        <p14:creationId xmlns:p14="http://schemas.microsoft.com/office/powerpoint/2010/main" val="11277492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Vasily Iakovlev: https://commons.wikimedia.org/wiki/File:Reftinsky_reservoir_of_Sverdlovsk_region.jpg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1</a:t>
            </a:fld>
            <a:endParaRPr lang="en-US"/>
          </a:p>
        </p:txBody>
      </p:sp>
    </p:spTree>
    <p:extLst>
      <p:ext uri="{BB962C8B-B14F-4D97-AF65-F5344CB8AC3E}">
        <p14:creationId xmlns:p14="http://schemas.microsoft.com/office/powerpoint/2010/main" val="888637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Steel production is a carbon-intensive process that accounts for about 11% of global carbon dioxide (CO2) emissions. Monitoring steel use over time is a way to measure changes in demand. Apparent steel use, measured in million metric tons (Mt), is an indicator of steel demand and refers to production plus imports and minus exports.</a:t>
            </a:r>
          </a:p>
          <a:p>
            <a:r>
              <a:rPr lang="en-US"/>
              <a:t> </a:t>
            </a:r>
            <a:endParaRPr lang="en-US">
              <a:cs typeface="Calibri"/>
            </a:endParaRPr>
          </a:p>
          <a:p>
            <a:r>
              <a:rPr lang="en-US"/>
              <a:t>The global market for steel is driven by demand from building and construction, machinery, and automotive sectors. Across the world, crude steel production and use has been increasing steadily. Apparent steel use increased 12% from 1,636 Mt in 2017 to 1,834 Mt in 2021.</a:t>
            </a:r>
            <a:endParaRPr lang="en-US">
              <a:cs typeface="Calibri"/>
            </a:endParaRPr>
          </a:p>
          <a:p>
            <a:r>
              <a:rPr lang="en-US"/>
              <a:t> </a:t>
            </a:r>
            <a:endParaRPr lang="en-US">
              <a:cs typeface="Calibri"/>
            </a:endParaRPr>
          </a:p>
          <a:p>
            <a:r>
              <a:rPr lang="en-US"/>
              <a:t>Leading steel-producing countries as of 2021 include China (1,033 Mt), India (118 Mt), Japan (96 Mt), United States (86 Mt), Russia (76 Mt) and South Korea (79 Mt). These countries are also the top six consumers — China (952 Mt), India (106 Mt), United States (97 Mt), Japan (58 Mt), South Korea (56 Mt) and Russia (44 Mt).</a:t>
            </a:r>
            <a:endParaRPr lang="en-US">
              <a:cs typeface="Calibri"/>
            </a:endParaRPr>
          </a:p>
          <a:p>
            <a:r>
              <a:rPr lang="en-US"/>
              <a:t> </a:t>
            </a:r>
            <a:endParaRPr lang="en-US">
              <a:cs typeface="Calibri"/>
            </a:endParaRPr>
          </a:p>
          <a:p>
            <a:r>
              <a:rPr lang="en-US"/>
              <a:t>Due to the lack of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14</a:t>
            </a:fld>
            <a:endParaRPr lang="en-US"/>
          </a:p>
        </p:txBody>
      </p:sp>
    </p:spTree>
    <p:extLst>
      <p:ext uri="{BB962C8B-B14F-4D97-AF65-F5344CB8AC3E}">
        <p14:creationId xmlns:p14="http://schemas.microsoft.com/office/powerpoint/2010/main" val="3496382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Jay </a:t>
            </a:r>
            <a:r>
              <a:rPr lang="en-US" err="1"/>
              <a:t>Hariani</a:t>
            </a:r>
            <a:r>
              <a:rPr lang="en-US"/>
              <a:t>: https://www.flickr.com/photos/jhariani/4800492023/in/photolist-8jcM2R-qgyo2o-2mMXfd2-2fWbXRv-21uNUB3-ZXK7kL-CEKFzn-MEniyd-2n64aq2-2n7ZYC5-RfghrM-DwvniT-24xecuC-2n6aL4L-2mZYULF-J5KyUT-2mpwczh-2n16vGs-TiCW43-2ndsbo6-2n64ajv-c8AqKU-27Ua5Bp-nEXRYc-2ndA67b-qWXtz1-2f3xpd4-2n69BKH-whqwQJ-J5UHZ4-2ncZEGh-2ncZEJ6-248KapZ-2mZYUB2-2n15fna-2mPs46F-24xebVS-nFey83-2n64afT-2jADBMD-iKrUr5-2n18ec5-4YT2zC-qBd17-2k6ffQP-ZEgRtM-2mzdtCh-2hkrabF-2n15fih-2jdqV6J/</a:t>
            </a:r>
          </a:p>
        </p:txBody>
      </p:sp>
      <p:sp>
        <p:nvSpPr>
          <p:cNvPr id="4" name="Slide Number Placeholder 3"/>
          <p:cNvSpPr>
            <a:spLocks noGrp="1"/>
          </p:cNvSpPr>
          <p:nvPr>
            <p:ph type="sldNum" sz="quarter" idx="5"/>
          </p:nvPr>
        </p:nvSpPr>
        <p:spPr/>
        <p:txBody>
          <a:bodyPr/>
          <a:lstStyle/>
          <a:p>
            <a:fld id="{004C836E-2CE9-3944-A5AC-3E8E3096BCD8}" type="slidenum">
              <a:rPr lang="en-US" smtClean="0"/>
              <a:t>15</a:t>
            </a:fld>
            <a:endParaRPr lang="en-US"/>
          </a:p>
        </p:txBody>
      </p:sp>
    </p:spTree>
    <p:extLst>
      <p:ext uri="{BB962C8B-B14F-4D97-AF65-F5344CB8AC3E}">
        <p14:creationId xmlns:p14="http://schemas.microsoft.com/office/powerpoint/2010/main" val="2683841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16305353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Efficiency gains and emissions reductions from industrial retrofits in the near term should be balanced with adoption of new decarbonization technologies in the long term. </a:t>
            </a:r>
            <a:endParaRPr lang="en-US" u="sng">
              <a:cs typeface="Calibri" panose="020F0502020204030204"/>
            </a:endParaRPr>
          </a:p>
          <a:p>
            <a:pPr marL="171450" indent="-171450">
              <a:buFont typeface="Calibri"/>
              <a:buChar char="-"/>
            </a:pPr>
            <a:endParaRPr lang="en-US">
              <a:cs typeface="Calibri"/>
            </a:endParaRPr>
          </a:p>
          <a:p>
            <a:r>
              <a:rPr lang="en-US"/>
              <a:t>The industry sector’s energy use was responsible for 38% of global final energy use in 2020. From 2010 to 2019, industry energy consumption increased by an average of 1% every year. The continued rise in industrial production from energy-intensive industry subsectors is one of the key drivers of energy consumption growth over the past decade.</a:t>
            </a:r>
          </a:p>
          <a:p>
            <a:r>
              <a:rPr lang="en-US"/>
              <a:t> </a:t>
            </a:r>
            <a:endParaRPr lang="en-US">
              <a:cs typeface="Calibri"/>
            </a:endParaRPr>
          </a:p>
          <a:p>
            <a:r>
              <a:rPr lang="en-US"/>
              <a:t>Deploying the best available technologies, upgrading industrial equipment, and increasing investments in efficiency measures can help limit the growth in energy use by lowering demand. Due to the lack of data and of appropriate Paris-compatible targets, we can’t calculate an acceleration factor or evaluate whether this indicator is on track. The chart shows data for the steel sector only.</a:t>
            </a:r>
          </a:p>
        </p:txBody>
      </p:sp>
      <p:sp>
        <p:nvSpPr>
          <p:cNvPr id="4" name="Slide Number Placeholder 3"/>
          <p:cNvSpPr>
            <a:spLocks noGrp="1"/>
          </p:cNvSpPr>
          <p:nvPr>
            <p:ph type="sldNum" sz="quarter" idx="5"/>
          </p:nvPr>
        </p:nvSpPr>
        <p:spPr/>
        <p:txBody>
          <a:bodyPr/>
          <a:lstStyle/>
          <a:p>
            <a:fld id="{333B2728-FBBC-4CD1-B8BA-E22134707F71}" type="slidenum">
              <a:rPr lang="en-US"/>
              <a:t>17</a:t>
            </a:fld>
            <a:endParaRPr lang="en-US"/>
          </a:p>
        </p:txBody>
      </p:sp>
    </p:spTree>
    <p:extLst>
      <p:ext uri="{BB962C8B-B14F-4D97-AF65-F5344CB8AC3E}">
        <p14:creationId xmlns:p14="http://schemas.microsoft.com/office/powerpoint/2010/main" val="240991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225077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There is an opportunity to increase the percentage of final energy use in industry that is currently covered by efficiency policies, adopt new standards and implement best practices. As of 2021, 24 countries had energy efficiency obligations for utilities, up from 5 in 2000.</a:t>
            </a:r>
            <a:endParaRPr lang="en-US" u="sng">
              <a:cs typeface="Calibri" panose="020F0502020204030204"/>
            </a:endParaRPr>
          </a:p>
          <a:p>
            <a:pPr marL="171450" indent="-171450">
              <a:buFont typeface="Calibri"/>
              <a:buChar char="-"/>
            </a:pPr>
            <a:endParaRPr lang="en-US"/>
          </a:p>
          <a:p>
            <a:r>
              <a:rPr lang="en-US"/>
              <a:t>Governments may formulate energy efficiency obligation schemes that require utilities to achieve a set amount of energy savings over a defined time period through efficiency measures in energy users, such as industry or buildings. Industrial energy efficiency obligation schemes can cover the cost of energy audits, offer rebates toward efficient equipment or pay for large efficiency projects.</a:t>
            </a:r>
          </a:p>
          <a:p>
            <a:r>
              <a:rPr lang="en-US"/>
              <a:t> </a:t>
            </a:r>
            <a:endParaRPr lang="en-US">
              <a:cs typeface="Calibri"/>
            </a:endParaRPr>
          </a:p>
          <a:p>
            <a:r>
              <a:rPr lang="en-US"/>
              <a:t>In 2021, 24 countries, including 14 in the European Union, had nearly 50 energy efficiency obligation programs that covered almost one-fifth of global energy use. These programs encourage efficiency measures across a variety of end uses.</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19</a:t>
            </a:fld>
            <a:endParaRPr lang="en-US"/>
          </a:p>
        </p:txBody>
      </p:sp>
    </p:spTree>
    <p:extLst>
      <p:ext uri="{BB962C8B-B14F-4D97-AF65-F5344CB8AC3E}">
        <p14:creationId xmlns:p14="http://schemas.microsoft.com/office/powerpoint/2010/main" val="114339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Nuala: https://www.flickr.com/photos/nualabugeye/753268301/in/photolist-29yGqv-Nfaj4Y-NhRod6-5epYUS-MSeCd-yXYL9q-2HwWgj-6BJKE8-5aamBz-MsAJaF-rbPgvF-Nqvp14-87EEBT-87HNGL-HGDspq-MsAWEv-87JaZw-6GhaHR-2HsELi-Rdw14o-niWjhi-5Jf3tb-5aakTz-4rzpWy-wD3Fan-8e8dLZ-dvw162-52eQ3U-4rztkf-5Fi9wC-xkJoHN-cx44Su-5aamp2-87ECxr-5AGK5U-4AKwce-q8jvpE-o6JPzX-favQg2-52zr33-4Y7bG6-kPvGoX-MrfvjD-DExZz-dXA3ra-gp2Pm-8hYBNF-dXF3JN-5cszNM-6twsf</a:t>
            </a:r>
          </a:p>
        </p:txBody>
      </p:sp>
      <p:sp>
        <p:nvSpPr>
          <p:cNvPr id="4" name="Slide Number Placeholder 3"/>
          <p:cNvSpPr>
            <a:spLocks noGrp="1"/>
          </p:cNvSpPr>
          <p:nvPr>
            <p:ph type="sldNum" sz="quarter" idx="5"/>
          </p:nvPr>
        </p:nvSpPr>
        <p:spPr/>
        <p:txBody>
          <a:bodyPr/>
          <a:lstStyle/>
          <a:p>
            <a:fld id="{004C836E-2CE9-3944-A5AC-3E8E3096BCD8}" type="slidenum">
              <a:rPr lang="en-US" smtClean="0"/>
              <a:t>20</a:t>
            </a:fld>
            <a:endParaRPr lang="en-US"/>
          </a:p>
        </p:txBody>
      </p:sp>
    </p:spTree>
    <p:extLst>
      <p:ext uri="{BB962C8B-B14F-4D97-AF65-F5344CB8AC3E}">
        <p14:creationId xmlns:p14="http://schemas.microsoft.com/office/powerpoint/2010/main" val="3668013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Electrifying industry offers significant potential for short-term emission reduction. The share of electricity in industry’s final energy demand is increasing steadily and needs to accelerate by a factor of 1.7 to reach 35% by 2030. Many current industrial processes are highly dependent on fossil fuels. Shifting to electric technologies can reduce this reliance and limit energy-related emissions from industry.</a:t>
            </a:r>
            <a:endParaRPr lang="en-US">
              <a:ea typeface="Calibri" panose="020F0502020204030204"/>
              <a:cs typeface="Calibri" panose="020F0502020204030204"/>
            </a:endParaRPr>
          </a:p>
          <a:p>
            <a:r>
              <a:rPr lang="en-US"/>
              <a:t> </a:t>
            </a:r>
            <a:endParaRPr lang="en-US">
              <a:cs typeface="Calibri"/>
            </a:endParaRPr>
          </a:p>
          <a:p>
            <a:r>
              <a:rPr lang="en-US"/>
              <a:t>The share of electricity in the industry sector’s final energy demand grew from 26.9% to 28.4% between 2016 and 2020, an increase of almost 0.4 percent per year. If the trend continues, the global electrification rate will be off track to achieve the near term-target of 35% by 2030. To reach the 2030 target, the recent rate of change will need to accelerate by a factor of 1.7.</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21</a:t>
            </a:fld>
            <a:endParaRPr lang="en-US"/>
          </a:p>
        </p:txBody>
      </p:sp>
    </p:spTree>
    <p:extLst>
      <p:ext uri="{BB962C8B-B14F-4D97-AF65-F5344CB8AC3E}">
        <p14:creationId xmlns:p14="http://schemas.microsoft.com/office/powerpoint/2010/main" val="7417605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Global direct energy-related emissions in industry was 7.1 </a:t>
            </a:r>
            <a:r>
              <a:rPr lang="en-US" err="1"/>
              <a:t>gigatonnes</a:t>
            </a:r>
            <a:r>
              <a:rPr lang="en-US"/>
              <a:t> of carbon dioxide equivalent in 2019.</a:t>
            </a:r>
            <a:r>
              <a:rPr lang="en-US" u="sng"/>
              <a:t> </a:t>
            </a:r>
            <a:r>
              <a:rPr lang="en-US"/>
              <a:t>Although the electrification of high-temperature heat (above 1000 degrees C, or 1832 degrees F) is technically feasible, it is still in the early stages. The electrification of high-temperature heat will be particularly important in industries where alternatives to reduce the need for high-temperature heat are challenging, technically and structurally, to fully eliminate, such as in cement and steel production. To speed up its development, increased investment in research and development (R&amp;D) is required. By tracking that spending, we can get an idea of progress toward solutions and whether spending levels are sufficient.</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 </a:t>
            </a:r>
            <a:endParaRPr lang="en-US">
              <a:cs typeface="Calibri"/>
            </a:endParaRPr>
          </a:p>
          <a:p>
            <a:r>
              <a:rPr lang="en-US">
                <a:cs typeface="Calibri"/>
              </a:rPr>
              <a:t>Photo by Ken: </a:t>
            </a:r>
            <a:r>
              <a:rPr lang="en-US"/>
              <a:t>https://www.flickr.com/photos/littledragon/1579326091/in/photolist-3pysCc-3pCVLN-2o1X7dF-5c77Hr-3pyqsB-37xo8-3pDcKJ-3pDokE-5bnxwX-aTjL1F-ssNv8K-3pCAi5-3py3rX-aMYddz-sberxC-C14x5X-2iVWGe2-rvPv6S-Q2ELxf-ssPLDM-s9umf4-26cRbE1-bP4sjX-2m4C6gS-2nbBpLu-2mko3Wd-F15Muu-2jm8EwE-ssEbQQ-FTMHFn-qq6F1-2mkjaBx-5bnxCv-3pCGPQ-2gcWYaF-HdRxqb-2jocDLS-8X6x-73uYSx-2nhG16u-2jqJUsB-2nowodV-KVNkgh-2kqYL9T-2nhAE8V-JDZApa-2nxN67u-9obQEN-FnH7v8-2nj7Ez4</a:t>
            </a:r>
          </a:p>
        </p:txBody>
      </p:sp>
      <p:sp>
        <p:nvSpPr>
          <p:cNvPr id="4" name="Slide Number Placeholder 3"/>
          <p:cNvSpPr>
            <a:spLocks noGrp="1"/>
          </p:cNvSpPr>
          <p:nvPr>
            <p:ph type="sldNum" sz="quarter" idx="5"/>
          </p:nvPr>
        </p:nvSpPr>
        <p:spPr/>
        <p:txBody>
          <a:bodyPr/>
          <a:lstStyle/>
          <a:p>
            <a:fld id="{333B2728-FBBC-4CD1-B8BA-E22134707F71}" type="slidenum">
              <a:rPr lang="en-US"/>
              <a:t>22</a:t>
            </a:fld>
            <a:endParaRPr lang="en-US"/>
          </a:p>
        </p:txBody>
      </p:sp>
    </p:spTree>
    <p:extLst>
      <p:ext uri="{BB962C8B-B14F-4D97-AF65-F5344CB8AC3E}">
        <p14:creationId xmlns:p14="http://schemas.microsoft.com/office/powerpoint/2010/main" val="3829365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Clare Kiernan / UBC: https://www.flickr.com/photos/ubcpublicaffairs/34195172424/in/photolist-vcW8rL-4SQK6-5xNgR1-7M3PjV-ctEmw-dq8Fv-7EArHH-9tquHs-bjNMFZ-U6Hcqm-9xykkt-R8NRei-7Y81um-U6HcP7-FQY4aG-C3s9iH-Eho7m-GrCwDE-2me9uqP-5skxoo-DzEp2p-rrPrsw-68nng1-vuvBdx-9gJw19-o8EbhY-fGj2c-vuSbrH-sCYPDy-vuvBfX-uxEGXD-8et3Fa-Lkted5-fnvUyy-6ceWxx-KUcYDR-6YFeke-vd4ucF-28qaqZY-DJnKeg-57u4in-EsoaWz-2e8pZgZ-qEmiA-MyKEkC-bxyfcK-pPSEb9-MqaGXX-4ka8vA-6XzKzx</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23</a:t>
            </a:fld>
            <a:endParaRPr lang="en-US"/>
          </a:p>
        </p:txBody>
      </p:sp>
    </p:spTree>
    <p:extLst>
      <p:ext uri="{BB962C8B-B14F-4D97-AF65-F5344CB8AC3E}">
        <p14:creationId xmlns:p14="http://schemas.microsoft.com/office/powerpoint/2010/main" val="123320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152687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The carbon intensity is decreasing </a:t>
            </a:r>
            <a:r>
              <a:rPr lang="en-US" b="0"/>
              <a:t>on average, by 1.3% from 2005 to 2012 and by 0.3% from 2013 to 2019, respectively.</a:t>
            </a:r>
            <a:r>
              <a:rPr lang="en-US" b="0">
                <a:cs typeface="Calibri"/>
              </a:rPr>
              <a:t> </a:t>
            </a:r>
            <a:r>
              <a:rPr lang="en-US"/>
              <a:t>However, improvements need to accelerate by a factor of more than 10 to reach the Paris-compatible 2030 target.</a:t>
            </a:r>
            <a:endParaRPr lang="en-US">
              <a:cs typeface="Calibri"/>
            </a:endParaRPr>
          </a:p>
          <a:p>
            <a:endParaRPr lang="en-US" u="sng"/>
          </a:p>
          <a:p>
            <a:r>
              <a:rPr lang="en-US"/>
              <a:t>The carbon intensity of cement measures the average amount of CO2 emitted for each ton of cement produced. That includes direct emissions from fuel combustion, process emissions and indirect emissions from electricity consumption. The carbon intensity of global cement production declined continuously in the last couple of decades, however, the rate of change has leveled off in recent years as the energy efficiency of the equipment used for cement production nears optimum levels. </a:t>
            </a:r>
            <a:endParaRPr lang="en-US">
              <a:cs typeface="Calibri"/>
            </a:endParaRPr>
          </a:p>
          <a:p>
            <a:r>
              <a:rPr lang="en-US"/>
              <a:t> </a:t>
            </a:r>
            <a:endParaRPr lang="en-US">
              <a:cs typeface="Calibri"/>
            </a:endParaRPr>
          </a:p>
          <a:p>
            <a:r>
              <a:rPr lang="en-US"/>
              <a:t>Even if the decline in carbon intensity continues at the pace set between 2015 and 2019, it would still decrease only marginally and fall far short of the 2030 and 2050 climate targets. Targets compatible with the Paris Agreement's long-term temperature objective require the carbon intensity of cement to reach 360–370 kg CO2/metric ton in 2030 and 55–90 kg CO2/ metric ton in 2050, with an aspirational target of net zero emissions in 2050. </a:t>
            </a:r>
            <a:endParaRPr lang="en-US">
              <a:cs typeface="Calibri"/>
            </a:endParaRPr>
          </a:p>
          <a:p>
            <a:r>
              <a:rPr lang="en-US"/>
              <a:t> </a:t>
            </a:r>
            <a:endParaRPr lang="en-US">
              <a:cs typeface="Calibri"/>
            </a:endParaRPr>
          </a:p>
          <a:p>
            <a:r>
              <a:rPr lang="en-US"/>
              <a:t>Given these targets, this indicator is well off track. For industry to follow a 1.5 degrees C-compatible pathway, improvements in the carbon intensity of cement need to accelerate by a factor of more than 10. </a:t>
            </a:r>
          </a:p>
        </p:txBody>
      </p:sp>
      <p:sp>
        <p:nvSpPr>
          <p:cNvPr id="4" name="Slide Number Placeholder 3"/>
          <p:cNvSpPr>
            <a:spLocks noGrp="1"/>
          </p:cNvSpPr>
          <p:nvPr>
            <p:ph type="sldNum" sz="quarter" idx="5"/>
          </p:nvPr>
        </p:nvSpPr>
        <p:spPr/>
        <p:txBody>
          <a:bodyPr/>
          <a:lstStyle/>
          <a:p>
            <a:fld id="{333B2728-FBBC-4CD1-B8BA-E22134707F71}" type="slidenum">
              <a:rPr lang="en-US"/>
              <a:t>24</a:t>
            </a:fld>
            <a:endParaRPr lang="en-US"/>
          </a:p>
        </p:txBody>
      </p:sp>
    </p:spTree>
    <p:extLst>
      <p:ext uri="{BB962C8B-B14F-4D97-AF65-F5344CB8AC3E}">
        <p14:creationId xmlns:p14="http://schemas.microsoft.com/office/powerpoint/2010/main" val="256455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The carbon dioxide intensity of global steel production has remained fairly steady, declining by 1% annually between 2015 and 2018 and then rising by 2% annually from 2018 to 2020.</a:t>
            </a:r>
            <a:endParaRPr lang="en-US" u="sng">
              <a:cs typeface="Calibri" panose="020F0502020204030204"/>
            </a:endParaRPr>
          </a:p>
          <a:p>
            <a:pPr marL="171450" indent="-171450">
              <a:buFont typeface="Calibri"/>
              <a:buChar char="-"/>
            </a:pPr>
            <a:endParaRPr lang="en-US"/>
          </a:p>
          <a:p>
            <a:r>
              <a:rPr lang="en-US"/>
              <a:t>The carbon intensity of steel measures the average amount of CO2 emitted per metric ton of steel produced, and considers both primary and secondary steel production. Primary steel production refers to steel produced through the reduction of iron ore which is then processed into steel, while secondary steel production refers to the recycling of scrap steel into useful steel again. It includes direct emissions from fuel combustion, process emissions and indirect emissions from electricity consumption. </a:t>
            </a:r>
            <a:endParaRPr lang="en-US">
              <a:cs typeface="Calibri"/>
            </a:endParaRPr>
          </a:p>
          <a:p>
            <a:r>
              <a:rPr lang="en-US"/>
              <a:t> </a:t>
            </a:r>
            <a:endParaRPr lang="en-US">
              <a:cs typeface="Calibri"/>
            </a:endParaRPr>
          </a:p>
          <a:p>
            <a:r>
              <a:rPr lang="en-US"/>
              <a:t>The carbon intensity of global steel production has remained fairly steady, declining by 1% annually between 2015 and 2018 and then rising by 2% annually from 2018 to 2020. It reached 1,890 kg CO2 / metric ton in 2020. The average rate of change over the last five years suggests that global efforts to reduce it are heading in the wrong direction, likely the result of an increased share of blast furnace-based steel production. </a:t>
            </a:r>
            <a:endParaRPr lang="en-US">
              <a:cs typeface="Calibri"/>
            </a:endParaRPr>
          </a:p>
          <a:p>
            <a:r>
              <a:rPr lang="en-US"/>
              <a:t> </a:t>
            </a:r>
            <a:endParaRPr lang="en-US">
              <a:cs typeface="Calibri"/>
            </a:endParaRPr>
          </a:p>
          <a:p>
            <a:r>
              <a:rPr lang="en-US"/>
              <a:t>If recent trends continue, the carbon intensity of global steel production will continue to rise and the 2030 and 2050 targets will not be reached; the targets require that the carbon intensity declines to 1335-1350 kg CO2 / metric ton of steel and 0-130 kg CO2 / metric ton of steel, respectively.</a:t>
            </a:r>
          </a:p>
        </p:txBody>
      </p:sp>
      <p:sp>
        <p:nvSpPr>
          <p:cNvPr id="4" name="Slide Number Placeholder 3"/>
          <p:cNvSpPr>
            <a:spLocks noGrp="1"/>
          </p:cNvSpPr>
          <p:nvPr>
            <p:ph type="sldNum" sz="quarter" idx="5"/>
          </p:nvPr>
        </p:nvSpPr>
        <p:spPr/>
        <p:txBody>
          <a:bodyPr/>
          <a:lstStyle/>
          <a:p>
            <a:fld id="{333B2728-FBBC-4CD1-B8BA-E22134707F71}" type="slidenum">
              <a:rPr lang="en-US"/>
              <a:t>25</a:t>
            </a:fld>
            <a:endParaRPr lang="en-US"/>
          </a:p>
        </p:txBody>
      </p:sp>
    </p:spTree>
    <p:extLst>
      <p:ext uri="{BB962C8B-B14F-4D97-AF65-F5344CB8AC3E}">
        <p14:creationId xmlns:p14="http://schemas.microsoft.com/office/powerpoint/2010/main" val="1941697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According to announced low-carbon steel projects, 19 full-scale plants are planned to be put in operation by 2030, but that is still far from the 71 needed by 2030 to be Paris compatible. The number of low-carbon steel projects in the pipeline are increasing.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cs typeface="Calibri"/>
            </a:endParaRPr>
          </a:p>
          <a:p>
            <a:r>
              <a:rPr lang="en-US"/>
              <a:t>Because the production of low-carbon steel will require the development and application of new technology, tracking the number of announced low-carbon steel facilities provides an indication of how the sector is progressing. By zeroing in on the type of technologies being considered, we can evaluate the development of specific approaches. </a:t>
            </a:r>
            <a:endParaRPr lang="en-US">
              <a:cs typeface="Calibri"/>
            </a:endParaRPr>
          </a:p>
          <a:p>
            <a:r>
              <a:rPr lang="en-US"/>
              <a:t> </a:t>
            </a:r>
            <a:endParaRPr lang="en-US">
              <a:cs typeface="Calibri"/>
            </a:endParaRPr>
          </a:p>
          <a:p>
            <a:r>
              <a:rPr lang="en-US"/>
              <a:t>The number of announced low-carbon steel projects has increased rapidly in recent years — nine in 2019, 21 in 2020 and 51 in 2021.</a:t>
            </a: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608935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The continuous rise in BF-based steel capacity could increase steel sector CO2 emissions and emission intensity.</a:t>
            </a:r>
            <a:endParaRPr lang="en-US" u="sng"/>
          </a:p>
          <a:p>
            <a:pPr marL="171450" indent="-171450">
              <a:buFont typeface="Calibri"/>
              <a:buChar char="-"/>
            </a:pPr>
            <a:endParaRPr lang="en-US"/>
          </a:p>
          <a:p>
            <a:r>
              <a:rPr lang="en-US"/>
              <a:t>The economic lifetime of steel plants is long — approximately 40 or more years. That means that newly added plants are likely to stay in use for a significant period of time. New coal-intensive plants will continue to generate large amounts of emissions unless they are retrofitted with low-carbon technology or become stranded assets. </a:t>
            </a:r>
          </a:p>
          <a:p>
            <a:r>
              <a:rPr lang="en-US"/>
              <a:t> </a:t>
            </a:r>
            <a:endParaRPr lang="en-US">
              <a:cs typeface="Calibri"/>
            </a:endParaRPr>
          </a:p>
          <a:p>
            <a:r>
              <a:rPr lang="en-US"/>
              <a:t>By tracking new installed steel capacity each year, we get an indication of the size of the challenge. More than half of added steel capacity between 2010 and 2020 (about 58%) was blast furnace (BF) based, followed by scrap-based steel electric arc furnace (EAF) based production at about 28%. The continuous rise in BF-based steel capacity could increase steel sector CO2 emissions and emission intensity.</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27</a:t>
            </a:fld>
            <a:endParaRPr lang="en-US"/>
          </a:p>
        </p:txBody>
      </p:sp>
    </p:spTree>
    <p:extLst>
      <p:ext uri="{BB962C8B-B14F-4D97-AF65-F5344CB8AC3E}">
        <p14:creationId xmlns:p14="http://schemas.microsoft.com/office/powerpoint/2010/main" val="3503437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Because there are various ways to produce hydrogen — through the use of fossil fuels, fossil fuels with carbon capture and storage, </a:t>
            </a:r>
            <a:r>
              <a:rPr lang="en-US" err="1"/>
              <a:t>electrolyzers</a:t>
            </a:r>
            <a:r>
              <a:rPr lang="en-US"/>
              <a:t> with dedicated clean or grid electricity, and more — tracking the production of green hydrogen is important to evaluate what methods are gaining ground. Even if green hydrogen production increases, fossil-based hydrogen production could grow at a faster pace, which would result in rising emissions. </a:t>
            </a:r>
          </a:p>
          <a:p>
            <a:r>
              <a:rPr lang="en-US"/>
              <a:t> </a:t>
            </a:r>
            <a:endParaRPr lang="en-US">
              <a:cs typeface="Calibri"/>
            </a:endParaRPr>
          </a:p>
          <a:p>
            <a:r>
              <a:rPr lang="en-US"/>
              <a:t>Global green hydrogen production has grown rapidly in recent years, though it started at very low levels. Between 2010 and 2020, global green hydrogen production increased almost 7-fold, from 0.003 </a:t>
            </a:r>
            <a:r>
              <a:rPr lang="en-US" err="1"/>
              <a:t>megatonnes</a:t>
            </a:r>
            <a:r>
              <a:rPr lang="en-US"/>
              <a:t> (Mt) in 2010 to 0.023 Mt in 2020. However, the current rate of change is insufficient, and needs to accelerate significantly to reach the 2030 target of 81 Mt. By 2050, green hydrogen production should reach 320 Mt annually. </a:t>
            </a:r>
          </a:p>
        </p:txBody>
      </p:sp>
      <p:sp>
        <p:nvSpPr>
          <p:cNvPr id="4" name="Slide Number Placeholder 3"/>
          <p:cNvSpPr>
            <a:spLocks noGrp="1"/>
          </p:cNvSpPr>
          <p:nvPr>
            <p:ph type="sldNum" sz="quarter" idx="5"/>
          </p:nvPr>
        </p:nvSpPr>
        <p:spPr/>
        <p:txBody>
          <a:bodyPr/>
          <a:lstStyle/>
          <a:p>
            <a:fld id="{333B2728-FBBC-4CD1-B8BA-E22134707F71}" type="slidenum">
              <a:rPr lang="en-US"/>
              <a:t>28</a:t>
            </a:fld>
            <a:endParaRPr lang="en-US"/>
          </a:p>
        </p:txBody>
      </p:sp>
    </p:spTree>
    <p:extLst>
      <p:ext uri="{BB962C8B-B14F-4D97-AF65-F5344CB8AC3E}">
        <p14:creationId xmlns:p14="http://schemas.microsoft.com/office/powerpoint/2010/main" val="26002518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Felix </a:t>
            </a:r>
            <a:r>
              <a:rPr lang="en-US" err="1"/>
              <a:t>Montino</a:t>
            </a:r>
            <a:r>
              <a:rPr lang="en-US"/>
              <a:t>: https://www.flickr.com/photos/felixmontino/3183293774/in/photolist-5Ridkq-7vkVYJ-YhyagQ-7nfwkF-9r4BQg-9r4BNM-3pTAmo-KbE3EJ-49Siq5-6NbQ6c-GBXUb1-5wvw5L-b5Ed9z-9PrzdW-qpsLzn-5XQ9Tf-7njrEd-7njrAE-7njqW9-AUgx4-bc5SSP-6mFSA-5XQ4oN-2VCcZ-bQHrM-5XQ8Bh-9fK4iE-5XKSgV-5XQ6bd-5XKQGZ-rmeXhT-5XKRsz-r4Ft67-5XQ8F7-8brGh-5XQ8mE-5XKREK-5RdVsa-rm7zUx-5XKPfp-r4ED1h-TbFbKH-5XQ9iu-auDQu-r2Vw8F-5XQ5Mf-2449XuC-r4ECNU-2kNGVqd-8ZcgM</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29</a:t>
            </a:fld>
            <a:endParaRPr lang="en-US"/>
          </a:p>
        </p:txBody>
      </p:sp>
    </p:spTree>
    <p:extLst>
      <p:ext uri="{BB962C8B-B14F-4D97-AF65-F5344CB8AC3E}">
        <p14:creationId xmlns:p14="http://schemas.microsoft.com/office/powerpoint/2010/main" val="16032537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Calibri"/>
              <a:buNone/>
            </a:pPr>
            <a:r>
              <a:rPr lang="en-US"/>
              <a:t>New oil and gas exploration is not consistent with a 1.5 degree C future.</a:t>
            </a:r>
            <a:r>
              <a:rPr lang="en-US" u="sng">
                <a:cs typeface="Calibri" panose="020F0502020204030204"/>
              </a:rPr>
              <a:t> </a:t>
            </a:r>
            <a:r>
              <a:rPr lang="en-US"/>
              <a:t>Methane emissions from oil and gas increased from 66 million </a:t>
            </a:r>
            <a:r>
              <a:rPr lang="en-US" err="1"/>
              <a:t>tonnes</a:t>
            </a:r>
            <a:r>
              <a:rPr lang="en-US"/>
              <a:t> (Mt) in 2000 to 82.5 Mt in 2021 (with a brief drop to 80 Mt in 2020 during the COVID-19 pandemic).</a:t>
            </a:r>
          </a:p>
          <a:p>
            <a:r>
              <a:rPr lang="en-US"/>
              <a:t> </a:t>
            </a:r>
            <a:endParaRPr lang="en-US">
              <a:cs typeface="Calibri"/>
            </a:endParaRPr>
          </a:p>
          <a:p>
            <a:r>
              <a:rPr lang="en-US"/>
              <a:t>The top methane emitters in 2021 included Russia (14 Mt), the United States (14 Mt), and Iran (6 Mt). Norway, one of the top producers of oil and gas, boasted the lowest methane emissions from oil and gas operations at less than half a million </a:t>
            </a:r>
            <a:r>
              <a:rPr lang="en-US" err="1"/>
              <a:t>tonnes</a:t>
            </a:r>
            <a:r>
              <a:rPr lang="en-US"/>
              <a:t>.</a:t>
            </a:r>
          </a:p>
          <a:p>
            <a:r>
              <a:rPr lang="en-US"/>
              <a:t> </a:t>
            </a:r>
            <a:endParaRPr lang="en-US">
              <a:cs typeface="Calibri"/>
            </a:endParaRPr>
          </a:p>
          <a:p>
            <a:r>
              <a:rPr lang="en-US"/>
              <a:t>To achieve a 1.5 degrees C-aligned future, the International Energy Agency indicates global methane emissions from oil and gas must be reduced to 18 Mt by 2030. This will require concerted efforts to reduce production and consumption of oil and gas and lower methane intensity in the oil and gas that is produced.</a:t>
            </a:r>
          </a:p>
          <a:p>
            <a:r>
              <a:rPr lang="en-US"/>
              <a:t> </a:t>
            </a:r>
            <a:endParaRPr lang="en-US">
              <a:cs typeface="Calibri"/>
            </a:endParaRPr>
          </a:p>
          <a:p>
            <a:r>
              <a:rPr lang="en-US"/>
              <a:t>Methane emissions from oil and gas must peak and decrease quickly to hit the 2030 target of 18 Mt.</a:t>
            </a:r>
          </a:p>
        </p:txBody>
      </p:sp>
      <p:sp>
        <p:nvSpPr>
          <p:cNvPr id="4" name="Slide Number Placeholder 3"/>
          <p:cNvSpPr>
            <a:spLocks noGrp="1"/>
          </p:cNvSpPr>
          <p:nvPr>
            <p:ph type="sldNum" sz="quarter" idx="5"/>
          </p:nvPr>
        </p:nvSpPr>
        <p:spPr/>
        <p:txBody>
          <a:bodyPr/>
          <a:lstStyle/>
          <a:p>
            <a:fld id="{333B2728-FBBC-4CD1-B8BA-E22134707F71}" type="slidenum">
              <a:rPr lang="en-US"/>
              <a:t>30</a:t>
            </a:fld>
            <a:endParaRPr lang="en-US"/>
          </a:p>
        </p:txBody>
      </p:sp>
    </p:spTree>
    <p:extLst>
      <p:ext uri="{BB962C8B-B14F-4D97-AF65-F5344CB8AC3E}">
        <p14:creationId xmlns:p14="http://schemas.microsoft.com/office/powerpoint/2010/main" val="11386117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2021, the Global Methane Pledge was unveiled at COP26 through a partnership between the United States and the European Union and other parties to the Paris Agreement. Through it, parties agree to take voluntary actions to collectively reduce global methane emissions (including emissions from the energy, waste and agricultural sectors) by 30% below 2020 levels by 2030.</a:t>
            </a:r>
          </a:p>
          <a:p>
            <a:r>
              <a:rPr lang="en-US"/>
              <a:t> </a:t>
            </a:r>
            <a:endParaRPr lang="en-US">
              <a:cs typeface="Calibri"/>
            </a:endParaRPr>
          </a:p>
          <a:p>
            <a:r>
              <a:rPr lang="en-US"/>
              <a:t>It is worth noting that this is an average across all methane-emitting systems — in 1.5 degrees C pathways, energy systems must reduce methane emissions by around 60% while other systems like agriculture see reductions of less than 30%.</a:t>
            </a:r>
            <a:endParaRPr lang="en-US">
              <a:cs typeface="Calibri"/>
            </a:endParaRPr>
          </a:p>
          <a:p>
            <a:r>
              <a:rPr lang="en-US"/>
              <a:t> </a:t>
            </a:r>
            <a:endParaRPr lang="en-US">
              <a:cs typeface="Calibri"/>
            </a:endParaRPr>
          </a:p>
          <a:p>
            <a:r>
              <a:rPr lang="en-US"/>
              <a:t>As of August 1, 2022, 121 countries had endorsed this pledge, including countries that had not submitted an official Nationally Determined Contribution (NDC) to the United Nations Framework Convention on Climate Change (UNFCCC). </a:t>
            </a:r>
            <a:endParaRPr lang="en-US">
              <a:cs typeface="Calibri"/>
            </a:endParaRPr>
          </a:p>
          <a:p>
            <a:r>
              <a:rPr lang="en-US"/>
              <a:t> </a:t>
            </a:r>
            <a:endParaRPr lang="en-US">
              <a:cs typeface="Calibri"/>
            </a:endParaRPr>
          </a:p>
          <a:p>
            <a:r>
              <a:rPr lang="en-US"/>
              <a:t>Under this initiative, more than $328 million has been pledged to drastically reduce methane emissions from three key economic sectors: fossil fuel energy, waste and agriculture.</a:t>
            </a:r>
          </a:p>
        </p:txBody>
      </p:sp>
      <p:sp>
        <p:nvSpPr>
          <p:cNvPr id="4" name="Slide Number Placeholder 3"/>
          <p:cNvSpPr>
            <a:spLocks noGrp="1"/>
          </p:cNvSpPr>
          <p:nvPr>
            <p:ph type="sldNum" sz="quarter" idx="5"/>
          </p:nvPr>
        </p:nvSpPr>
        <p:spPr/>
        <p:txBody>
          <a:bodyPr/>
          <a:lstStyle/>
          <a:p>
            <a:fld id="{333B2728-FBBC-4CD1-B8BA-E22134707F71}" type="slidenum">
              <a:rPr lang="en-US"/>
              <a:t>31</a:t>
            </a:fld>
            <a:endParaRPr lang="en-US"/>
          </a:p>
        </p:txBody>
      </p:sp>
    </p:spTree>
    <p:extLst>
      <p:ext uri="{BB962C8B-B14F-4D97-AF65-F5344CB8AC3E}">
        <p14:creationId xmlns:p14="http://schemas.microsoft.com/office/powerpoint/2010/main" val="1197468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Find your desired indicator on https://systemschangelab.org/ </a:t>
            </a:r>
            <a:endParaRPr lang="en-US">
              <a:cs typeface="Calibri"/>
            </a:endParaRPr>
          </a:p>
          <a:p>
            <a:pPr lvl="1">
              <a:lnSpc>
                <a:spcPct val="90000"/>
              </a:lnSpc>
              <a:spcBef>
                <a:spcPts val="500"/>
              </a:spcBef>
              <a:buFont typeface="Arial"/>
              <a:buChar char="•"/>
            </a:pPr>
            <a:r>
              <a:rPr lang="en-US"/>
              <a:t>Look through System Page ( https://systemschangelab.org/power)</a:t>
            </a:r>
            <a:endParaRPr lang="en-US">
              <a:cs typeface="Calibri"/>
            </a:endParaRPr>
          </a:p>
          <a:p>
            <a:pPr lvl="1">
              <a:lnSpc>
                <a:spcPct val="90000"/>
              </a:lnSpc>
              <a:spcBef>
                <a:spcPts val="500"/>
              </a:spcBef>
              <a:buFont typeface="Arial"/>
              <a:buChar char="•"/>
            </a:pPr>
            <a:r>
              <a:rPr lang="en-US"/>
              <a:t>OR search the dashboard ( https://systemschangelab.org/dashboard) &amp; select "EXPLORE DATA &gt;" on your desired indicator</a:t>
            </a:r>
            <a:endParaRPr lang="en-US">
              <a:cs typeface="Calibri"/>
            </a:endParaRPr>
          </a:p>
        </p:txBody>
      </p:sp>
      <p:sp>
        <p:nvSpPr>
          <p:cNvPr id="4" name="Slide Number Placeholder 3"/>
          <p:cNvSpPr>
            <a:spLocks noGrp="1"/>
          </p:cNvSpPr>
          <p:nvPr>
            <p:ph type="sldNum" sz="quarter" idx="5"/>
          </p:nvPr>
        </p:nvSpPr>
        <p:spPr/>
        <p:txBody>
          <a:bodyPr/>
          <a:lstStyle/>
          <a:p>
            <a:fld id="{004C836E-2CE9-3944-A5AC-3E8E3096BCD8}" type="slidenum">
              <a:rPr lang="en-US" smtClean="0"/>
              <a:t>33</a:t>
            </a:fld>
            <a:endParaRPr lang="en-US"/>
          </a:p>
        </p:txBody>
      </p:sp>
    </p:spTree>
    <p:extLst>
      <p:ext uri="{BB962C8B-B14F-4D97-AF65-F5344CB8AC3E}">
        <p14:creationId xmlns:p14="http://schemas.microsoft.com/office/powerpoint/2010/main" val="4187856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Reduce demand for cement, steel and plastics</a:t>
            </a:r>
            <a:endParaRPr lang="en-US" b="1">
              <a:cs typeface="Calibri"/>
            </a:endParaRPr>
          </a:p>
          <a:p>
            <a:r>
              <a:rPr lang="en-US"/>
              <a:t>In order to curb rising demand for industrial products that increase greenhouse gas emissions, we need to mainstream material efficiency and circular economy principles in national and subnational climate policies </a:t>
            </a:r>
            <a:r>
              <a:rPr lang="en-US">
                <a:effectLst/>
              </a:rPr>
              <a:t>and </a:t>
            </a:r>
            <a:r>
              <a:rPr lang="en-US"/>
              <a:t>adopt a mix of instruments </a:t>
            </a:r>
            <a:r>
              <a:rPr lang="en-US">
                <a:effectLst/>
              </a:rPr>
              <a:t>and </a:t>
            </a:r>
            <a:r>
              <a:rPr lang="en-US"/>
              <a:t>regulations that incentivize efficient resource use</a:t>
            </a:r>
            <a:r>
              <a:rPr lang="en-US">
                <a:effectLst/>
              </a:rPr>
              <a:t>.</a:t>
            </a:r>
            <a:endParaRPr lang="en-US">
              <a:cs typeface="Calibri"/>
            </a:endParaRPr>
          </a:p>
          <a:p>
            <a:r>
              <a:rPr lang="en-US" b="1"/>
              <a:t>Improve industrial energy efficiency</a:t>
            </a:r>
            <a:endParaRPr lang="en-US" b="1">
              <a:cs typeface="Calibri"/>
            </a:endParaRPr>
          </a:p>
          <a:p>
            <a:r>
              <a:rPr lang="en-US"/>
              <a:t>Energy efficiency</a:t>
            </a:r>
            <a:r>
              <a:rPr lang="en-US">
                <a:effectLst/>
              </a:rPr>
              <a:t>, </a:t>
            </a:r>
            <a:r>
              <a:rPr lang="en-US"/>
              <a:t>or energy use per unit of activity</a:t>
            </a:r>
            <a:r>
              <a:rPr lang="en-US">
                <a:effectLst/>
              </a:rPr>
              <a:t>, </a:t>
            </a:r>
            <a:r>
              <a:rPr lang="en-US"/>
              <a:t>is often considered the “first fuel” or “hidden fuel.” It has the potential </a:t>
            </a:r>
            <a:r>
              <a:rPr lang="en-US">
                <a:effectLst/>
              </a:rPr>
              <a:t>to </a:t>
            </a:r>
            <a:r>
              <a:rPr lang="en-US"/>
              <a:t>mitigate over 40% of energy-related greenhouse gas emissions by 2040 across all sectors. The efficiency potential in the industry sector is lower but could still mitigate 10-20% </a:t>
            </a:r>
            <a:r>
              <a:rPr lang="en-US">
                <a:effectLst/>
              </a:rPr>
              <a:t>of </a:t>
            </a:r>
            <a:r>
              <a:rPr lang="en-US"/>
              <a:t>industrial emissions.</a:t>
            </a:r>
            <a:endParaRPr lang="en-US">
              <a:cs typeface="Calibri"/>
            </a:endParaRPr>
          </a:p>
          <a:p>
            <a:r>
              <a:rPr lang="en-US" b="1"/>
              <a:t>Electrify industry</a:t>
            </a:r>
            <a:endParaRPr lang="en-US" b="1">
              <a:cs typeface="Calibri"/>
            </a:endParaRPr>
          </a:p>
          <a:p>
            <a:r>
              <a:rPr lang="en-US"/>
              <a:t>The industry sector is highly </a:t>
            </a:r>
            <a:r>
              <a:rPr lang="en-US">
                <a:effectLst/>
              </a:rPr>
              <a:t>energy</a:t>
            </a:r>
            <a:r>
              <a:rPr lang="en-US"/>
              <a:t> intensive</a:t>
            </a:r>
            <a:r>
              <a:rPr lang="en-US">
                <a:effectLst/>
              </a:rPr>
              <a:t>, </a:t>
            </a:r>
            <a:r>
              <a:rPr lang="en-US"/>
              <a:t>mainly because many industrial processes are reliant on heat. Direct greenhouse gas </a:t>
            </a:r>
            <a:r>
              <a:rPr lang="en-US">
                <a:effectLst/>
              </a:rPr>
              <a:t>emissions</a:t>
            </a:r>
            <a:r>
              <a:rPr lang="en-US"/>
              <a:t> from fossil fuel combustion in industry generated 7.1 </a:t>
            </a:r>
            <a:r>
              <a:rPr lang="en-US" err="1"/>
              <a:t>gigatonnes</a:t>
            </a:r>
            <a:r>
              <a:rPr lang="en-US"/>
              <a:t> of carbon dioxide equivalents in 2019. By sourcing that energy from electricity, which can be generated from renewable sources</a:t>
            </a:r>
            <a:r>
              <a:rPr lang="en-US">
                <a:effectLst/>
              </a:rPr>
              <a:t>, </a:t>
            </a:r>
            <a:r>
              <a:rPr lang="en-US"/>
              <a:t>GHG emissions can be substantially mitigated</a:t>
            </a:r>
            <a:r>
              <a:rPr lang="en-US">
                <a:effectLst/>
              </a:rPr>
              <a:t>.</a:t>
            </a:r>
            <a:endParaRPr lang="en-US">
              <a:cs typeface="Calibri"/>
            </a:endParaRPr>
          </a:p>
          <a:p>
            <a:r>
              <a:rPr lang="en-US" b="1"/>
              <a:t>Commercialize new solutions for cement, steel and plastics</a:t>
            </a:r>
            <a:endParaRPr lang="en-US" b="1">
              <a:cs typeface="Calibri"/>
            </a:endParaRPr>
          </a:p>
          <a:p>
            <a:r>
              <a:rPr lang="en-US"/>
              <a:t>In most sectors, greenhouse gas emissions come from the combustion of fossil fuels. In these cases, energy efficiency</a:t>
            </a:r>
            <a:r>
              <a:rPr lang="en-US">
                <a:effectLst/>
              </a:rPr>
              <a:t>, </a:t>
            </a:r>
            <a:r>
              <a:rPr lang="en-US"/>
              <a:t>electrification </a:t>
            </a:r>
            <a:r>
              <a:rPr lang="en-US">
                <a:effectLst/>
              </a:rPr>
              <a:t>and </a:t>
            </a:r>
            <a:r>
              <a:rPr lang="en-US"/>
              <a:t>the direct use of renewable energy are prime solutions for decarbonization. Even though eliminating energy-related emissions will make an important contribution, process emissions resulting from chemical reactions make up a substantial part. To tackle those, new solutions </a:t>
            </a:r>
            <a:r>
              <a:rPr lang="en-US">
                <a:effectLst/>
              </a:rPr>
              <a:t>and </a:t>
            </a:r>
            <a:r>
              <a:rPr lang="en-US"/>
              <a:t>production methods are needed</a:t>
            </a:r>
            <a:r>
              <a:rPr lang="en-US">
                <a:effectLst/>
              </a:rPr>
              <a:t>.</a:t>
            </a:r>
            <a:endParaRPr lang="en-US">
              <a:cs typeface="Calibri"/>
            </a:endParaRPr>
          </a:p>
          <a:p>
            <a:r>
              <a:rPr lang="en-US" b="1"/>
              <a:t>Reduce methane emissions from oil and gas operations as they are phased down</a:t>
            </a:r>
            <a:endParaRPr lang="en-US" b="1">
              <a:cs typeface="Calibri"/>
            </a:endParaRPr>
          </a:p>
          <a:p>
            <a:r>
              <a:rPr lang="en-US"/>
              <a:t>Methane is an extremely potent climate pollutant. In the short-term, it’s much more potent than carbon dioxide, which is the most common greenhouse gas. To cut methane emissions in oil and gas operations</a:t>
            </a:r>
            <a:r>
              <a:rPr lang="en-US">
                <a:effectLst/>
              </a:rPr>
              <a:t>, </a:t>
            </a:r>
            <a:r>
              <a:rPr lang="en-US"/>
              <a:t>better monitoring techniques </a:t>
            </a:r>
            <a:r>
              <a:rPr lang="en-US">
                <a:effectLst/>
              </a:rPr>
              <a:t>must </a:t>
            </a:r>
            <a:r>
              <a:rPr lang="en-US"/>
              <a:t>be adopted, and action should be taken to end flaring and venting and identify and fix methane leaks</a:t>
            </a:r>
            <a:r>
              <a:rPr lang="en-US">
                <a:effectLst/>
              </a:rPr>
              <a:t>.</a:t>
            </a:r>
            <a:endParaRPr lang="en-US">
              <a:cs typeface="Calibri"/>
            </a:endParaRPr>
          </a:p>
          <a:p>
            <a:endParaRPr lang="en-US">
              <a:cs typeface="Calibri"/>
            </a:endParaRPr>
          </a:p>
          <a:p>
            <a:endParaRPr lang="en-US">
              <a:cs typeface="Calibri"/>
            </a:endParaRPr>
          </a:p>
          <a:p>
            <a:r>
              <a:rPr lang="en-US">
                <a:cs typeface="Calibri"/>
              </a:rPr>
              <a:t>Photo by </a:t>
            </a:r>
            <a:r>
              <a:rPr lang="en-US"/>
              <a:t>Ant </a:t>
            </a:r>
            <a:r>
              <a:rPr lang="en-US" err="1"/>
              <a:t>Rozetsky</a:t>
            </a:r>
            <a:r>
              <a:rPr lang="en-US">
                <a:cs typeface="Calibri"/>
              </a:rPr>
              <a:t>: </a:t>
            </a:r>
            <a:r>
              <a:rPr lang="en-US"/>
              <a:t>https://unsplash.com/photos/io7dX_1EFCg</a:t>
            </a:r>
          </a:p>
        </p:txBody>
      </p:sp>
      <p:sp>
        <p:nvSpPr>
          <p:cNvPr id="4" name="Slide Number Placeholder 3"/>
          <p:cNvSpPr>
            <a:spLocks noGrp="1"/>
          </p:cNvSpPr>
          <p:nvPr>
            <p:ph type="sldNum" sz="quarter" idx="5"/>
          </p:nvPr>
        </p:nvSpPr>
        <p:spPr/>
        <p:txBody>
          <a:bodyPr/>
          <a:lstStyle/>
          <a:p>
            <a:fld id="{004C836E-2CE9-3944-A5AC-3E8E3096BCD8}" type="slidenum">
              <a:rPr lang="en-US" smtClean="0"/>
              <a:t>5</a:t>
            </a:fld>
            <a:endParaRPr lang="en-US"/>
          </a:p>
        </p:txBody>
      </p:sp>
    </p:spTree>
    <p:extLst>
      <p:ext uri="{BB962C8B-B14F-4D97-AF65-F5344CB8AC3E}">
        <p14:creationId xmlns:p14="http://schemas.microsoft.com/office/powerpoint/2010/main" val="504219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6</a:t>
            </a:fld>
            <a:endParaRPr lang="en-US"/>
          </a:p>
        </p:txBody>
      </p:sp>
    </p:spTree>
    <p:extLst>
      <p:ext uri="{BB962C8B-B14F-4D97-AF65-F5344CB8AC3E}">
        <p14:creationId xmlns:p14="http://schemas.microsoft.com/office/powerpoint/2010/main" val="1329159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7</a:t>
            </a:fld>
            <a:endParaRPr lang="en-US"/>
          </a:p>
        </p:txBody>
      </p:sp>
    </p:spTree>
    <p:extLst>
      <p:ext uri="{BB962C8B-B14F-4D97-AF65-F5344CB8AC3E}">
        <p14:creationId xmlns:p14="http://schemas.microsoft.com/office/powerpoint/2010/main" val="39601868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8</a:t>
            </a:fld>
            <a:endParaRPr lang="en-US"/>
          </a:p>
        </p:txBody>
      </p:sp>
    </p:spTree>
    <p:extLst>
      <p:ext uri="{BB962C8B-B14F-4D97-AF65-F5344CB8AC3E}">
        <p14:creationId xmlns:p14="http://schemas.microsoft.com/office/powerpoint/2010/main" val="34737771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by Macie J: https://www.flickr.com/photos/phaselockedloop/4040963279/in/photolist-7a5ZAF-34vrku-9pXU7N-532CvQ-zasK4-s8e86-wGvrY-uJzWa-aWNSE-5Z7eTB-oTTYH4-jxgwW-4igK6b-jZrox3-jZpyrV-bnC8T8-7cUtrL-2UpQDz-82JYV3-6ptxi-P5fRm-6K8aUb-82H3rK-hKCM-Sh6LtA-w8KGmU-37zj9R-Gd9GyD-4pu7WL-P4Uwjx-cAN1KY-5azZVt-8Fow44-83HUex-do9Ji6-do9JeH-do9Jbc-do9S4W-2mnM5SD-2igKFfZ-a7GfTf-zHrqjF-2iLKPx1-4oBpzz-okExqg-do9S8S-Wfrdcn-UXZt8a-NqsGW-AsFFNN</a:t>
            </a:r>
          </a:p>
          <a:p>
            <a:endParaRPr lang="en-US"/>
          </a:p>
        </p:txBody>
      </p:sp>
      <p:sp>
        <p:nvSpPr>
          <p:cNvPr id="4" name="Slide Number Placeholder 3"/>
          <p:cNvSpPr>
            <a:spLocks noGrp="1"/>
          </p:cNvSpPr>
          <p:nvPr>
            <p:ph type="sldNum" sz="quarter" idx="5"/>
          </p:nvPr>
        </p:nvSpPr>
        <p:spPr/>
        <p:txBody>
          <a:bodyPr/>
          <a:lstStyle/>
          <a:p>
            <a:fld id="{004C836E-2CE9-3944-A5AC-3E8E3096BCD8}" type="slidenum">
              <a:rPr lang="en-US" smtClean="0"/>
              <a:t>11</a:t>
            </a:fld>
            <a:endParaRPr lang="en-US"/>
          </a:p>
        </p:txBody>
      </p:sp>
    </p:spTree>
    <p:extLst>
      <p:ext uri="{BB962C8B-B14F-4D97-AF65-F5344CB8AC3E}">
        <p14:creationId xmlns:p14="http://schemas.microsoft.com/office/powerpoint/2010/main" val="1044517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demand for energy-intensive materials has increased and rising urbanization and the need to build infrastructure is likely to drive the demand further.</a:t>
            </a:r>
            <a:r>
              <a:rPr lang="en-US" u="sng">
                <a:cs typeface="Calibri" panose="020F0502020204030204"/>
              </a:rPr>
              <a:t> </a:t>
            </a:r>
            <a:r>
              <a:rPr lang="en-US"/>
              <a:t>As demand for energy-intensive materials continues to rise, it is necessary to promote greater material efficiency and circular business strategies, which have lagged as a policy priority, to slow down the demand growth.</a:t>
            </a:r>
            <a:endParaRPr lang="en-US" b="1" u="sng">
              <a:cs typeface="Calibri"/>
            </a:endParaRPr>
          </a:p>
          <a:p>
            <a:endParaRPr lang="en-US"/>
          </a:p>
          <a:p>
            <a:r>
              <a:rPr lang="en-US"/>
              <a:t>Demand for industrial materials such as cement and steel, which are the building blocks of our economy, tends to increase with rising urbanization, standard of living, and population. Global demand for cement more than doubled, and demand for steel nearly doubled.</a:t>
            </a:r>
            <a:endParaRPr lang="en-US">
              <a:cs typeface="Calibri"/>
            </a:endParaRPr>
          </a:p>
          <a:p>
            <a:r>
              <a:rPr lang="en-US"/>
              <a:t> </a:t>
            </a:r>
            <a:endParaRPr lang="en-US">
              <a:cs typeface="Calibri"/>
            </a:endParaRPr>
          </a:p>
          <a:p>
            <a:r>
              <a:rPr lang="en-US"/>
              <a:t>Emerging economies are likely to experience higher growth in material use in the coming decades. Demand for steel and cement is also likely to increase in response to the massive expansion of clean energy and transport infrastructure that will be needed for a low-carbon future.</a:t>
            </a:r>
            <a:endParaRPr lang="en-US">
              <a:cs typeface="Calibri"/>
            </a:endParaRPr>
          </a:p>
          <a:p>
            <a:r>
              <a:rPr lang="en-US"/>
              <a:t> </a:t>
            </a:r>
            <a:endParaRPr lang="en-US">
              <a:cs typeface="Calibri"/>
            </a:endParaRPr>
          </a:p>
          <a:p>
            <a:r>
              <a:rPr lang="en-US"/>
              <a:t>Due to the lack of publicly available data and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pPr defTabSz="931774">
              <a:defRPr/>
            </a:pPr>
            <a:fld id="{004C836E-2CE9-3944-A5AC-3E8E3096BCD8}"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205717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Since we're evaluating global data, cement consumption is assumed to be equal to production. Cement production is a carbon-intensive process that accounts for about 7% of global CO2 emissions. World cement production has been increasing steadily, even growing slightly in 2020 during the pandemic.</a:t>
            </a:r>
          </a:p>
          <a:p>
            <a:r>
              <a:rPr lang="en-US"/>
              <a:t> </a:t>
            </a:r>
            <a:endParaRPr lang="en-US">
              <a:cs typeface="Calibri"/>
            </a:endParaRPr>
          </a:p>
          <a:p>
            <a:r>
              <a:rPr lang="en-US"/>
              <a:t>Given its limited international trade, cement consumption is assumed to be equal to production. And since 2000, global cement production has almost tripled; in the past decade, it increased by 25%, from 3,280 Mt in 2010 to 4,100 Mt in 2019.</a:t>
            </a:r>
            <a:r>
              <a:rPr lang="en-US">
                <a:cs typeface="Calibri"/>
              </a:rPr>
              <a:t> </a:t>
            </a:r>
            <a:r>
              <a:rPr lang="en-US"/>
              <a:t>Among the top consumers and producers are China (55% of global production) and India (8%), followed by Vietnam, the United States, Turkey and Indonesia (each at 2% or less).</a:t>
            </a:r>
            <a:endParaRPr lang="en-US">
              <a:cs typeface="Calibri"/>
            </a:endParaRPr>
          </a:p>
          <a:p>
            <a:r>
              <a:rPr lang="en-US"/>
              <a:t> </a:t>
            </a:r>
            <a:endParaRPr lang="en-US">
              <a:cs typeface="Calibri"/>
            </a:endParaRPr>
          </a:p>
          <a:p>
            <a:r>
              <a:rPr lang="en-US"/>
              <a:t>Due to the lack of appropriate Paris-compatible targets, we can’t calculate an acceleration factor or evaluate whether this indicator is on track.</a:t>
            </a:r>
            <a:endParaRPr lang="en-US">
              <a:cs typeface="Calibri"/>
            </a:endParaRPr>
          </a:p>
        </p:txBody>
      </p:sp>
      <p:sp>
        <p:nvSpPr>
          <p:cNvPr id="4" name="Slide Number Placeholder 3"/>
          <p:cNvSpPr>
            <a:spLocks noGrp="1"/>
          </p:cNvSpPr>
          <p:nvPr>
            <p:ph type="sldNum" sz="quarter" idx="5"/>
          </p:nvPr>
        </p:nvSpPr>
        <p:spPr/>
        <p:txBody>
          <a:bodyPr/>
          <a:lstStyle/>
          <a:p>
            <a:fld id="{333B2728-FBBC-4CD1-B8BA-E22134707F71}" type="slidenum">
              <a:rPr lang="en-US"/>
              <a:t>13</a:t>
            </a:fld>
            <a:endParaRPr lang="en-US"/>
          </a:p>
        </p:txBody>
      </p:sp>
    </p:spTree>
    <p:extLst>
      <p:ext uri="{BB962C8B-B14F-4D97-AF65-F5344CB8AC3E}">
        <p14:creationId xmlns:p14="http://schemas.microsoft.com/office/powerpoint/2010/main" val="1842119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2.jpeg"/><Relationship Id="rId1" Type="http://schemas.openxmlformats.org/officeDocument/2006/relationships/slideMaster" Target="../slideMasters/slideMaster3.xml"/><Relationship Id="rId4" Type="http://schemas.openxmlformats.org/officeDocument/2006/relationships/image" Target="../media/image3.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emf"/><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_Option 1">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2054" name="Picture 6" descr="A black background with white letters&#10;&#10;Description automatically generated">
            <a:extLst>
              <a:ext uri="{FF2B5EF4-FFF2-40B4-BE49-F238E27FC236}">
                <a16:creationId xmlns:a16="http://schemas.microsoft.com/office/drawing/2014/main" id="{DD0B93D3-18D1-287B-ACEA-1E0E7AF520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210CC6E-DB38-21BA-8D58-92B2438E96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7BDA460-109C-314D-998A-4333B32BD88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C4A9E2E7-97A1-B054-3F39-6EBAB2A033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2C738BA8-BC9D-467B-4D78-DF1D051D8A8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868084D2-DC86-A3A4-78D1-2E908721D85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4FA710A1-2EA8-57DA-7D5A-BD4CF6AE483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44A39EE8-477E-2C8F-41D1-A82664C4E9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751449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14B8310D-9F4D-4C8A-4439-0930774081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C216694-6C48-FFB9-5CFD-ADC940A6E0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solidFill>
                  <a:srgbClr val="0C1C53"/>
                </a:solidFill>
              </a:defRPr>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AB2D09E-7932-3AD4-BACC-5E31A3CE531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63016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rgbClr val="AA75D3"/>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rgbClr val="AA75D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D3C0F617-FBDD-3E59-356C-EBBE06E9C5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solidFill>
                  <a:srgbClr val="0C1C53"/>
                </a:solidFill>
              </a:defRPr>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C5BC7E12-DAD7-70C9-BF1A-6A8ED1CB3D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82FD73E2-0572-D112-0164-65C80368D6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13C11AE4-3DB7-CFF1-9D50-3192B8579B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A4E7831E-830F-8CDE-9223-8549A37861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AAD5D32E-3069-50A3-896F-CD412F7A6C2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AEF329B9-AE84-7CB6-DC08-57AB47B8307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521ED580-4128-1313-C077-60133E893E6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05DDD539-6947-2CE1-0F61-0A15BCD9869B}"/>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6C0A9557-C1B2-0B34-F87E-60243CA863C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C1C53"/>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C1C53"/>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1BE5A9F2-78F2-40F3-4BC5-92B6CFB45D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063AE124-ED9B-CCC8-134B-274950033FD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pic>
        <p:nvPicPr>
          <p:cNvPr id="6" name="Picture 5" descr="A black background with white letters&#10;&#10;Description automatically generated">
            <a:extLst>
              <a:ext uri="{FF2B5EF4-FFF2-40B4-BE49-F238E27FC236}">
                <a16:creationId xmlns:a16="http://schemas.microsoft.com/office/drawing/2014/main" id="{E3049D1A-B43C-E846-22B5-4B325A863E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3536412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133661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8F60594-E486-3F34-D99C-B6ACD7EBDDD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t="-126" r="16358" b="29553"/>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926756" y="2741877"/>
            <a:ext cx="10095471" cy="2387600"/>
          </a:xfrm>
        </p:spPr>
        <p:txBody>
          <a:bodyPr anchor="b"/>
          <a:lstStyle>
            <a:lvl1pPr algn="l">
              <a:defRPr sz="6000" b="1" i="0">
                <a:solidFill>
                  <a:schemeClr val="bg1"/>
                </a:solidFill>
                <a:latin typeface="Poppins" pitchFamily="2" charset="77"/>
                <a:cs typeface="Poppins" pitchFamily="2" charset="77"/>
              </a:defRPr>
            </a:lvl1pPr>
          </a:lstStyle>
          <a:p>
            <a:r>
              <a:rPr lang="en-US"/>
              <a:t>Thank you!</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144899"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095471"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115DD9E-59E2-9F59-87EB-662DA066CE6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016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547807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4775788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7"/>
            <a:ext cx="10972800" cy="793915"/>
          </a:xfrm>
        </p:spPr>
        <p:txBody>
          <a:bodyPr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spTree>
    <p:extLst>
      <p:ext uri="{BB962C8B-B14F-4D97-AF65-F5344CB8AC3E}">
        <p14:creationId xmlns:p14="http://schemas.microsoft.com/office/powerpoint/2010/main" val="1582283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27A2B3D-1F12-48EC-26D0-EB7467ACCC7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cxnSp>
        <p:nvCxnSpPr>
          <p:cNvPr id="7" name="Straight Connector 6"/>
          <p:cNvCxnSpPr/>
          <p:nvPr userDrawn="1"/>
        </p:nvCxnSpPr>
        <p:spPr>
          <a:xfrm>
            <a:off x="587463"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4" y="6407149"/>
            <a:ext cx="6105877" cy="383119"/>
          </a:xfrm>
        </p:spPr>
        <p:txBody>
          <a:bodyPr lIns="0" anchor="ctr" anchorCtr="0">
            <a:noAutofit/>
          </a:bodyPr>
          <a:lstStyle>
            <a:lvl1pPr marL="0" indent="0" algn="l">
              <a:buNone/>
              <a:defRPr sz="1200" b="0" cap="none" baseline="0"/>
            </a:lvl1pPr>
            <a:lvl2pPr marL="609585" indent="0">
              <a:buNone/>
              <a:defRPr/>
            </a:lvl2pPr>
            <a:lvl3pPr marL="1219170" indent="0">
              <a:buNone/>
              <a:defRPr/>
            </a:lvl3pPr>
            <a:lvl4pPr marL="1828754" indent="0">
              <a:buNone/>
              <a:defRPr/>
            </a:lvl4pPr>
            <a:lvl5pPr marL="2438339" indent="0">
              <a:buNone/>
              <a:defRPr/>
            </a:lvl5pPr>
          </a:lstStyle>
          <a:p>
            <a:pPr lvl="0"/>
            <a:r>
              <a:rPr lang="en-US"/>
              <a:t>NOTES AND SOURCE go here</a:t>
            </a:r>
          </a:p>
        </p:txBody>
      </p:sp>
      <p:pic>
        <p:nvPicPr>
          <p:cNvPr id="6" name="Picture 5" descr="Gold-Black.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4654030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BFD82-AB3B-4195-B608-2E2902C945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0454C5A-A345-403E-A776-89EAE78D03E4}"/>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5F7311-6A5B-4B1D-BED8-5EFF73CE699A}"/>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5" name="Footer Placeholder 4">
            <a:extLst>
              <a:ext uri="{FF2B5EF4-FFF2-40B4-BE49-F238E27FC236}">
                <a16:creationId xmlns:a16="http://schemas.microsoft.com/office/drawing/2014/main" id="{4F8DACFB-6422-449B-BC8B-8FE98BA63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C7F42-0EA7-4463-980E-344A030EB68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035342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56F5E-2FD7-48C9-AC0D-B9035E4FB2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0E184-D3C6-4348-AEAE-3605B59C1B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166E7D-383F-4BF6-B5DB-FBC5C8AF3450}"/>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5" name="Footer Placeholder 4">
            <a:extLst>
              <a:ext uri="{FF2B5EF4-FFF2-40B4-BE49-F238E27FC236}">
                <a16:creationId xmlns:a16="http://schemas.microsoft.com/office/drawing/2014/main" id="{40E00E70-9182-4111-BE7C-EC439D9715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07CBEA-64BD-4799-8B6C-2D68FFBC3905}"/>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656842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504AB-27F4-4F89-A1DF-8CAE1462F5B6}"/>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D5E2EE-F4CB-4E39-9238-571A56131382}"/>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AD52E64-19B1-4C79-AE80-2012B951843F}"/>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5" name="Footer Placeholder 4">
            <a:extLst>
              <a:ext uri="{FF2B5EF4-FFF2-40B4-BE49-F238E27FC236}">
                <a16:creationId xmlns:a16="http://schemas.microsoft.com/office/drawing/2014/main" id="{454C9769-3240-4C74-8A8B-DDDA1CF4DB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B7722-83ED-4AAD-BA8E-4BC552A2831D}"/>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3081882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6488D-C896-488B-8DCD-AB90662393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BFA1BF-60FA-4391-9177-25C6457FA84F}"/>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CE6000-3CFC-40CE-ADB1-892689E6789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5FCE63-8DC2-42C5-A51B-585D814DF768}"/>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6" name="Footer Placeholder 5">
            <a:extLst>
              <a:ext uri="{FF2B5EF4-FFF2-40B4-BE49-F238E27FC236}">
                <a16:creationId xmlns:a16="http://schemas.microsoft.com/office/drawing/2014/main" id="{515A77F7-7608-44FD-8FE9-A8A1DEC324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F68042-CB96-4B05-A63A-D4938A1DF42E}"/>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226669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DD479-F8A9-4010-BE6F-76E6C09042C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C034275-74C9-40FE-9C4D-62BE42AF9D59}"/>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C0A5F56-5860-4E51-A250-D9A537BB20C5}"/>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698BF0-D3FE-46A3-B88D-3A9C9DD72BA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E6FE38-2E0A-4074-A346-D6C295861DC4}"/>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98BC12-27BA-44C9-9FDE-1B28C200BC1F}"/>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8" name="Footer Placeholder 7">
            <a:extLst>
              <a:ext uri="{FF2B5EF4-FFF2-40B4-BE49-F238E27FC236}">
                <a16:creationId xmlns:a16="http://schemas.microsoft.com/office/drawing/2014/main" id="{C488E738-5A55-4E59-9EC7-1CDD09C20F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EF0A2E-F87C-45B7-AB40-98659F027598}"/>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833967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1E1D0-6D67-40DC-A676-D6A8E64851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CD9716-FAE7-4AB5-B4F7-3AAF2BFB119B}"/>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4" name="Footer Placeholder 3">
            <a:extLst>
              <a:ext uri="{FF2B5EF4-FFF2-40B4-BE49-F238E27FC236}">
                <a16:creationId xmlns:a16="http://schemas.microsoft.com/office/drawing/2014/main" id="{14F4C8FF-8878-40E7-9734-1A8A6EAFAA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FB0958-046F-42E9-90AD-B6F8B48499D4}"/>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3953881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FE3E12D-5729-4B37-BB57-D2334E2127B9}"/>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3" name="Footer Placeholder 2">
            <a:extLst>
              <a:ext uri="{FF2B5EF4-FFF2-40B4-BE49-F238E27FC236}">
                <a16:creationId xmlns:a16="http://schemas.microsoft.com/office/drawing/2014/main" id="{396EBED6-F4DA-4705-805E-6424FB53EE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18812F-0EA1-4F42-8C7C-EA5421A552A9}"/>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594499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8F45F-F3BB-4243-9D73-A6D5F4D7E8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ACF2091-0C99-4D0D-B01E-81B6EC18FCE1}"/>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8C14E8-7350-4B7E-BD83-4F01440E67B0}"/>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652D727-9742-49B3-B66A-D1231796F8B1}"/>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6" name="Footer Placeholder 5">
            <a:extLst>
              <a:ext uri="{FF2B5EF4-FFF2-40B4-BE49-F238E27FC236}">
                <a16:creationId xmlns:a16="http://schemas.microsoft.com/office/drawing/2014/main" id="{3FF6D33D-9845-41DC-A0E6-460757EC4D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D8A1D1-6A56-4CB1-8529-04590C37C0FF}"/>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234540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71EB0-B61D-45EC-8057-D0E762FE8D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FE45FEF-E3AF-4DD6-85AE-7D86552B8D2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0578F9E1-24CA-4B79-8F28-459B50723742}"/>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DF2FFE-AED9-4620-B1F1-61E820E59E44}"/>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6" name="Footer Placeholder 5">
            <a:extLst>
              <a:ext uri="{FF2B5EF4-FFF2-40B4-BE49-F238E27FC236}">
                <a16:creationId xmlns:a16="http://schemas.microsoft.com/office/drawing/2014/main" id="{2623F268-83D5-44F5-8C65-FD9960E98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9B545-28E3-40EA-855B-73832D4AB7EA}"/>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810063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0F4AF499-01DE-F23A-E55A-DE4EE111B92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6806-2F48-41A3-933C-C731AE1236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CCD288-732B-4410-BFBA-5F8387D4FA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7C129-4333-4B98-8EA7-0FC13B9715FF}"/>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5" name="Footer Placeholder 4">
            <a:extLst>
              <a:ext uri="{FF2B5EF4-FFF2-40B4-BE49-F238E27FC236}">
                <a16:creationId xmlns:a16="http://schemas.microsoft.com/office/drawing/2014/main" id="{07896747-3F8B-4106-BD50-2B28B7918C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2AFDA-5CDD-47DF-A602-D840D46F76D7}"/>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18241537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27CC73-30D8-47D6-8AB8-57D273BC465D}"/>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DE62F8-1E60-46F6-860B-7DDD26862F86}"/>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15F34C-0C58-4632-806A-0AFD896BA0AD}"/>
              </a:ext>
            </a:extLst>
          </p:cNvPr>
          <p:cNvSpPr>
            <a:spLocks noGrp="1"/>
          </p:cNvSpPr>
          <p:nvPr>
            <p:ph type="dt" sz="half" idx="10"/>
          </p:nvPr>
        </p:nvSpPr>
        <p:spPr/>
        <p:txBody>
          <a:bodyPr/>
          <a:lstStyle/>
          <a:p>
            <a:fld id="{6708474D-88C2-4480-811B-C58AF0BC27BF}" type="datetimeFigureOut">
              <a:rPr lang="en-US" smtClean="0"/>
              <a:t>1/16/2025</a:t>
            </a:fld>
            <a:endParaRPr lang="en-US"/>
          </a:p>
        </p:txBody>
      </p:sp>
      <p:sp>
        <p:nvSpPr>
          <p:cNvPr id="5" name="Footer Placeholder 4">
            <a:extLst>
              <a:ext uri="{FF2B5EF4-FFF2-40B4-BE49-F238E27FC236}">
                <a16:creationId xmlns:a16="http://schemas.microsoft.com/office/drawing/2014/main" id="{32BF4427-F791-4E0F-B09D-822B72B6ED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4B662-1D2C-4BDE-94B1-28158BE0120C}"/>
              </a:ext>
            </a:extLst>
          </p:cNvPr>
          <p:cNvSpPr>
            <a:spLocks noGrp="1"/>
          </p:cNvSpPr>
          <p:nvPr>
            <p:ph type="sldNum" sz="quarter" idx="12"/>
          </p:nvPr>
        </p:nvSpPr>
        <p:spPr/>
        <p:txBody>
          <a:bodyPr/>
          <a:lstStyle/>
          <a:p>
            <a:fld id="{6ABC6B66-E5D0-497F-B984-0CE0FD7EBCF2}" type="slidenum">
              <a:rPr lang="en-US" smtClean="0"/>
              <a:t>‹#›</a:t>
            </a:fld>
            <a:endParaRPr lang="en-US"/>
          </a:p>
        </p:txBody>
      </p:sp>
    </p:spTree>
    <p:extLst>
      <p:ext uri="{BB962C8B-B14F-4D97-AF65-F5344CB8AC3E}">
        <p14:creationId xmlns:p14="http://schemas.microsoft.com/office/powerpoint/2010/main" val="30443516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Slide 2">
    <p:bg>
      <p:bgPr>
        <a:solidFill>
          <a:srgbClr val="0076A3"/>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1" name="Text Placeholder 4"/>
          <p:cNvSpPr>
            <a:spLocks noGrp="1"/>
          </p:cNvSpPr>
          <p:nvPr>
            <p:ph type="body" sz="quarter" idx="10" hasCustomPrompt="1"/>
          </p:nvPr>
        </p:nvSpPr>
        <p:spPr>
          <a:xfrm>
            <a:off x="588433" y="6407149"/>
            <a:ext cx="10737851" cy="323851"/>
          </a:xfrm>
        </p:spPr>
        <p:txBody>
          <a:bodyPr lIns="0">
            <a:normAutofit/>
          </a:bodyPr>
          <a:lstStyle>
            <a:lvl1pPr marL="0" indent="0" algn="l">
              <a:buNone/>
              <a:defRPr sz="1200" b="0" cap="all" baseline="0">
                <a:solidFill>
                  <a:srgbClr val="FFFFFF"/>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Author names go here, author name, author name</a:t>
            </a:r>
          </a:p>
        </p:txBody>
      </p:sp>
      <p:sp>
        <p:nvSpPr>
          <p:cNvPr id="2" name="Title 1"/>
          <p:cNvSpPr>
            <a:spLocks noGrp="1"/>
          </p:cNvSpPr>
          <p:nvPr>
            <p:ph type="title"/>
          </p:nvPr>
        </p:nvSpPr>
        <p:spPr>
          <a:xfrm>
            <a:off x="587464" y="2184401"/>
            <a:ext cx="10738821" cy="3234267"/>
          </a:xfrm>
        </p:spPr>
        <p:txBody>
          <a:bodyPr anchor="b" anchorCtr="0">
            <a:noAutofit/>
          </a:bodyPr>
          <a:lstStyle>
            <a:lvl1pPr algn="l">
              <a:defRPr sz="7200" b="0" i="0" cap="all">
                <a:solidFill>
                  <a:schemeClr val="bg1"/>
                </a:solidFill>
                <a:latin typeface="Arial"/>
                <a:cs typeface="Arial"/>
              </a:defRPr>
            </a:lvl1pPr>
          </a:lstStyle>
          <a:p>
            <a:r>
              <a:rPr lang="en-US"/>
              <a:t>Click to edit Master title style</a:t>
            </a:r>
          </a:p>
        </p:txBody>
      </p:sp>
      <p:sp>
        <p:nvSpPr>
          <p:cNvPr id="3" name="Text Placeholder 2"/>
          <p:cNvSpPr>
            <a:spLocks noGrp="1"/>
          </p:cNvSpPr>
          <p:nvPr>
            <p:ph type="body" idx="1"/>
          </p:nvPr>
        </p:nvSpPr>
        <p:spPr>
          <a:xfrm>
            <a:off x="587464" y="5503337"/>
            <a:ext cx="10738821" cy="718991"/>
          </a:xfrm>
        </p:spPr>
        <p:txBody>
          <a:bodyPr lIns="0" rIns="0" anchor="b">
            <a:noAutofit/>
          </a:bodyPr>
          <a:lstStyle>
            <a:lvl1pPr marL="0" indent="0">
              <a:lnSpc>
                <a:spcPct val="100000"/>
              </a:lnSpc>
              <a:spcBef>
                <a:spcPts val="0"/>
              </a:spcBef>
              <a:spcAft>
                <a:spcPts val="0"/>
              </a:spcAft>
              <a:buNone/>
              <a:defRPr sz="2667" i="1" kern="1000" cap="none" spc="-67">
                <a:solidFill>
                  <a:srgbClr val="FFFFFF"/>
                </a:solidFill>
                <a:latin typeface="Georgia"/>
                <a:cs typeface="Georgia"/>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a:t>Click to edit Master text styles</a:t>
            </a:r>
          </a:p>
        </p:txBody>
      </p:sp>
      <p:pic>
        <p:nvPicPr>
          <p:cNvPr id="9" name="Picture 8" descr="Reversed-GoldBackground.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87465" y="-1"/>
            <a:ext cx="2840939" cy="1339209"/>
          </a:xfrm>
          <a:prstGeom prst="rect">
            <a:avLst/>
          </a:prstGeom>
        </p:spPr>
      </p:pic>
    </p:spTree>
    <p:extLst>
      <p:ext uri="{BB962C8B-B14F-4D97-AF65-F5344CB8AC3E}">
        <p14:creationId xmlns:p14="http://schemas.microsoft.com/office/powerpoint/2010/main" val="3421303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33" b="1" cap="all">
                <a:solidFill>
                  <a:srgbClr val="F0AB00"/>
                </a:solidFill>
              </a:defRPr>
            </a:lvl1pPr>
          </a:lstStyle>
          <a:p>
            <a:r>
              <a:rPr lang="en-US"/>
              <a:t>Click to edit Master title style</a:t>
            </a:r>
          </a:p>
        </p:txBody>
      </p:sp>
      <p:cxnSp>
        <p:nvCxnSpPr>
          <p:cNvPr id="8" name="Straight Connector 7"/>
          <p:cNvCxnSpPr/>
          <p:nvPr userDrawn="1"/>
        </p:nvCxnSpPr>
        <p:spPr>
          <a:xfrm>
            <a:off x="587464"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0"/>
            <a:ext cx="6105877" cy="383119"/>
          </a:xfrm>
        </p:spPr>
        <p:txBody>
          <a:bodyPr lIns="0" anchor="ctr" anchorCtr="0">
            <a:noAutofit/>
          </a:bodyPr>
          <a:lstStyle>
            <a:lvl1pPr marL="0" indent="0" algn="l">
              <a:buNone/>
              <a:defRPr sz="1200" b="0" cap="none" baseline="0"/>
            </a:lvl1pPr>
            <a:lvl2pPr marL="609570" indent="0">
              <a:buNone/>
              <a:defRPr/>
            </a:lvl2pPr>
            <a:lvl3pPr marL="1219140" indent="0">
              <a:buNone/>
              <a:defRPr/>
            </a:lvl3pPr>
            <a:lvl4pPr marL="1828709" indent="0">
              <a:buNone/>
              <a:defRPr/>
            </a:lvl4pPr>
            <a:lvl5pPr marL="243827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4773066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chorCtr="0">
            <a:normAutofit/>
          </a:bodyPr>
          <a:lstStyle>
            <a:lvl1pPr algn="l">
              <a:defRPr sz="3700" b="1" cap="all">
                <a:solidFill>
                  <a:srgbClr val="F0AB00"/>
                </a:solidFill>
              </a:defRPr>
            </a:lvl1pPr>
          </a:lstStyle>
          <a:p>
            <a:r>
              <a:rPr lang="en-US"/>
              <a:t>Click to edit Master title style</a:t>
            </a:r>
          </a:p>
        </p:txBody>
      </p:sp>
      <p:cxnSp>
        <p:nvCxnSpPr>
          <p:cNvPr id="8" name="Straight Connector 7"/>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2" name="Text Placeholder 4"/>
          <p:cNvSpPr>
            <a:spLocks noGrp="1"/>
          </p:cNvSpPr>
          <p:nvPr>
            <p:ph type="body" sz="quarter" idx="10" hasCustomPrompt="1"/>
          </p:nvPr>
        </p:nvSpPr>
        <p:spPr>
          <a:xfrm>
            <a:off x="588435" y="6407157"/>
            <a:ext cx="6105877" cy="383119"/>
          </a:xfrm>
        </p:spPr>
        <p:txBody>
          <a:bodyPr lIns="0" anchor="ctr" anchorCtr="0">
            <a:noAutofit/>
          </a:bodyPr>
          <a:lstStyle>
            <a:lvl1pPr marL="0" indent="0" algn="l">
              <a:buNone/>
              <a:defRPr sz="1200" b="0" cap="none" baseline="0"/>
            </a:lvl1pPr>
            <a:lvl2pPr marL="609539" indent="0">
              <a:buNone/>
              <a:defRPr/>
            </a:lvl2pPr>
            <a:lvl3pPr marL="1219080" indent="0">
              <a:buNone/>
              <a:defRPr/>
            </a:lvl3pPr>
            <a:lvl4pPr marL="1828618" indent="0">
              <a:buNone/>
              <a:defRPr/>
            </a:lvl4pPr>
            <a:lvl5pPr marL="2438158" indent="0">
              <a:buNone/>
              <a:defRPr/>
            </a:lvl5pPr>
          </a:lstStyle>
          <a:p>
            <a:pPr lvl="0"/>
            <a:r>
              <a:rPr lang="en-US"/>
              <a:t>NOTES AND SOURCE go here</a:t>
            </a:r>
          </a:p>
        </p:txBody>
      </p:sp>
      <p:pic>
        <p:nvPicPr>
          <p:cNvPr id="7" name="Picture 6"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0657046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274639"/>
            <a:ext cx="11582400" cy="661028"/>
          </a:xfrm>
          <a:solidFill>
            <a:schemeClr val="tx1">
              <a:alpha val="70000"/>
            </a:schemeClr>
          </a:solidFill>
        </p:spPr>
        <p:txBody>
          <a:bodyPr lIns="457200" anchor="t">
            <a:normAutofit/>
          </a:bodyPr>
          <a:lstStyle>
            <a:lvl1pPr algn="l">
              <a:defRPr sz="3733" b="1">
                <a:solidFill>
                  <a:srgbClr val="F0AB00"/>
                </a:solidFill>
                <a:latin typeface="Arial"/>
                <a:cs typeface="Aria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solidFill>
                  <a:schemeClr val="bg1"/>
                </a:solidFill>
              </a:defRPr>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cxnSp>
        <p:nvCxnSpPr>
          <p:cNvPr id="10" name="Straight Connector 9"/>
          <p:cNvCxnSpPr/>
          <p:nvPr userDrawn="1"/>
        </p:nvCxnSpPr>
        <p:spPr>
          <a:xfrm>
            <a:off x="587465" y="6324600"/>
            <a:ext cx="11092667" cy="0"/>
          </a:xfrm>
          <a:prstGeom prst="line">
            <a:avLst/>
          </a:prstGeom>
          <a:ln w="3175"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1" name="Picture 10"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38284" y="6458924"/>
            <a:ext cx="2741845" cy="222165"/>
          </a:xfrm>
          <a:prstGeom prst="rect">
            <a:avLst/>
          </a:prstGeom>
        </p:spPr>
      </p:pic>
    </p:spTree>
    <p:extLst>
      <p:ext uri="{BB962C8B-B14F-4D97-AF65-F5344CB8AC3E}">
        <p14:creationId xmlns:p14="http://schemas.microsoft.com/office/powerpoint/2010/main" val="1097859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7"/>
            <a:ext cx="10972800" cy="893763"/>
          </a:xfrm>
        </p:spPr>
        <p:txBody>
          <a:bodyPr anchor="t" anchorCtr="0">
            <a:noAutofit/>
          </a:bodyPr>
          <a:lstStyle>
            <a:lvl1pPr algn="l">
              <a:defRPr sz="3733" b="1" cap="all">
                <a:solidFill>
                  <a:srgbClr val="F0AB00"/>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p:cNvCxnSpPr/>
          <p:nvPr userDrawn="1"/>
        </p:nvCxnSpPr>
        <p:spPr>
          <a:xfrm>
            <a:off x="587465" y="6349719"/>
            <a:ext cx="11092667" cy="0"/>
          </a:xfrm>
          <a:prstGeom prst="line">
            <a:avLst/>
          </a:prstGeom>
          <a:ln w="3175" cmpd="sng">
            <a:solidFill>
              <a:schemeClr val="tx1">
                <a:lumMod val="50000"/>
                <a:lumOff val="50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 Placeholder 4"/>
          <p:cNvSpPr>
            <a:spLocks noGrp="1"/>
          </p:cNvSpPr>
          <p:nvPr>
            <p:ph type="body" sz="quarter" idx="10" hasCustomPrompt="1"/>
          </p:nvPr>
        </p:nvSpPr>
        <p:spPr>
          <a:xfrm>
            <a:off x="588435" y="6407151"/>
            <a:ext cx="6105877" cy="383119"/>
          </a:xfrm>
        </p:spPr>
        <p:txBody>
          <a:bodyPr lIns="0" anchor="ctr" anchorCtr="0">
            <a:noAutofit/>
          </a:bodyPr>
          <a:lstStyle>
            <a:lvl1pPr marL="0" indent="0" algn="l">
              <a:buNone/>
              <a:defRPr sz="1200" b="0" cap="none" baseline="0"/>
            </a:lvl1pPr>
            <a:lvl2pPr marL="609555" indent="0">
              <a:buNone/>
              <a:defRPr/>
            </a:lvl2pPr>
            <a:lvl3pPr marL="1219110" indent="0">
              <a:buNone/>
              <a:defRPr/>
            </a:lvl3pPr>
            <a:lvl4pPr marL="1828664" indent="0">
              <a:buNone/>
              <a:defRPr/>
            </a:lvl4pPr>
            <a:lvl5pPr marL="2438218" indent="0">
              <a:buNone/>
              <a:defRPr/>
            </a:lvl5pPr>
          </a:lstStyle>
          <a:p>
            <a:pPr lvl="0"/>
            <a:r>
              <a:rPr lang="en-US"/>
              <a:t>NOTES AND SOURCE go here</a:t>
            </a:r>
          </a:p>
        </p:txBody>
      </p:sp>
      <p:pic>
        <p:nvPicPr>
          <p:cNvPr id="9" name="Picture 8" descr="Gold-Black.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40697" y="6458029"/>
            <a:ext cx="2739432" cy="225552"/>
          </a:xfrm>
          <a:prstGeom prst="rect">
            <a:avLst/>
          </a:prstGeom>
        </p:spPr>
      </p:pic>
    </p:spTree>
    <p:extLst>
      <p:ext uri="{BB962C8B-B14F-4D97-AF65-F5344CB8AC3E}">
        <p14:creationId xmlns:p14="http://schemas.microsoft.com/office/powerpoint/2010/main" val="39819999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7"/>
        <p:cNvGrpSpPr/>
        <p:nvPr/>
      </p:nvGrpSpPr>
      <p:grpSpPr>
        <a:xfrm>
          <a:off x="0" y="0"/>
          <a:ext cx="0" cy="0"/>
          <a:chOff x="0" y="0"/>
          <a:chExt cx="0" cy="0"/>
        </a:xfrm>
      </p:grpSpPr>
      <p:sp>
        <p:nvSpPr>
          <p:cNvPr id="8" name="Google Shape;8;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atin typeface="Montserrat"/>
                <a:ea typeface="Montserrat"/>
                <a:cs typeface="Montserrat"/>
                <a:sym typeface="Montserrat"/>
              </a:defRPr>
            </a:lvl1pPr>
            <a:lvl2pPr lvl="1">
              <a:buNone/>
              <a:defRPr>
                <a:latin typeface="Montserrat"/>
                <a:ea typeface="Montserrat"/>
                <a:cs typeface="Montserrat"/>
                <a:sym typeface="Montserrat"/>
              </a:defRPr>
            </a:lvl2pPr>
            <a:lvl3pPr lvl="2">
              <a:buNone/>
              <a:defRPr>
                <a:latin typeface="Montserrat"/>
                <a:ea typeface="Montserrat"/>
                <a:cs typeface="Montserrat"/>
                <a:sym typeface="Montserrat"/>
              </a:defRPr>
            </a:lvl3pPr>
            <a:lvl4pPr lvl="3">
              <a:buNone/>
              <a:defRPr>
                <a:latin typeface="Montserrat"/>
                <a:ea typeface="Montserrat"/>
                <a:cs typeface="Montserrat"/>
                <a:sym typeface="Montserrat"/>
              </a:defRPr>
            </a:lvl4pPr>
            <a:lvl5pPr lvl="4">
              <a:buNone/>
              <a:defRPr>
                <a:latin typeface="Montserrat"/>
                <a:ea typeface="Montserrat"/>
                <a:cs typeface="Montserrat"/>
                <a:sym typeface="Montserrat"/>
              </a:defRPr>
            </a:lvl5pPr>
            <a:lvl6pPr lvl="5">
              <a:buNone/>
              <a:defRPr>
                <a:latin typeface="Montserrat"/>
                <a:ea typeface="Montserrat"/>
                <a:cs typeface="Montserrat"/>
                <a:sym typeface="Montserrat"/>
              </a:defRPr>
            </a:lvl6pPr>
            <a:lvl7pPr lvl="6">
              <a:buNone/>
              <a:defRPr>
                <a:latin typeface="Montserrat"/>
                <a:ea typeface="Montserrat"/>
                <a:cs typeface="Montserrat"/>
                <a:sym typeface="Montserrat"/>
              </a:defRPr>
            </a:lvl7pPr>
            <a:lvl8pPr lvl="7">
              <a:buNone/>
              <a:defRPr>
                <a:latin typeface="Montserrat"/>
                <a:ea typeface="Montserrat"/>
                <a:cs typeface="Montserrat"/>
                <a:sym typeface="Montserrat"/>
              </a:defRPr>
            </a:lvl8pPr>
            <a:lvl9pPr lvl="8">
              <a:buNone/>
              <a:defRPr>
                <a:latin typeface="Montserrat"/>
                <a:ea typeface="Montserrat"/>
                <a:cs typeface="Montserrat"/>
                <a:sym typeface="Montserra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022926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75A5FD80-CF87-D4C3-91C1-CC0FA86188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6" descr="A black background with white letters&#10;&#10;Description automatically generated">
            <a:extLst>
              <a:ext uri="{FF2B5EF4-FFF2-40B4-BE49-F238E27FC236}">
                <a16:creationId xmlns:a16="http://schemas.microsoft.com/office/drawing/2014/main" id="{E4FBA037-EFC7-00D7-486C-E2071DCCA6F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D137A7DF-4ED7-50ED-85CF-024D043A3F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AD998EC8-5041-B5FC-D184-38789C5190F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0B9E11D-1FE4-FCAC-80FF-4E87FE35D35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1D156C50-934F-D19D-CBF8-434BB8B33E2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3"/>
          <a:stretch>
            <a:fillRect/>
          </a:stretch>
        </p:blipFill>
        <p:spPr>
          <a:xfrm>
            <a:off x="0" y="372826"/>
            <a:ext cx="367748" cy="3073400"/>
          </a:xfrm>
          <a:prstGeom prst="rect">
            <a:avLst/>
          </a:prstGeom>
        </p:spPr>
      </p:pic>
      <p:pic>
        <p:nvPicPr>
          <p:cNvPr id="4" name="Picture 3" descr="A black background with white letters&#10;&#10;Description automatically generated">
            <a:extLst>
              <a:ext uri="{FF2B5EF4-FFF2-40B4-BE49-F238E27FC236}">
                <a16:creationId xmlns:a16="http://schemas.microsoft.com/office/drawing/2014/main" id="{0617B12A-D005-D0CF-D784-199B167DE23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768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E9BC90D2-E8ED-86F9-46BF-8CD0820068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E3AC2A79-358F-4859-D606-52E44E90CBE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_Option 1">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3A0CFAAF-6CAE-7976-BA96-84F3087D8B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_Option 2">
    <p:spTree>
      <p:nvGrpSpPr>
        <p:cNvPr id="1" name=""/>
        <p:cNvGrpSpPr/>
        <p:nvPr/>
      </p:nvGrpSpPr>
      <p:grpSpPr>
        <a:xfrm>
          <a:off x="0" y="0"/>
          <a:ext cx="0" cy="0"/>
          <a:chOff x="0" y="0"/>
          <a:chExt cx="0" cy="0"/>
        </a:xfrm>
      </p:grpSpPr>
      <p:pic>
        <p:nvPicPr>
          <p:cNvPr id="5" name="Picture 4" descr="Chart, sunburst chart&#10;&#10;Description automatically generated">
            <a:extLst>
              <a:ext uri="{FF2B5EF4-FFF2-40B4-BE49-F238E27FC236}">
                <a16:creationId xmlns:a16="http://schemas.microsoft.com/office/drawing/2014/main" id="{77C0340D-92BF-A8F4-8D4E-3D914DD8A57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877327" y="390052"/>
            <a:ext cx="10565998" cy="3038948"/>
          </a:xfrm>
        </p:spPr>
        <p:txBody>
          <a:bodyPr anchor="ctr"/>
          <a:lstStyle>
            <a:lvl1pPr algn="l">
              <a:defRPr sz="6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4628951" cy="630197"/>
          </a:xfrm>
        </p:spPr>
        <p:txBody>
          <a:bodyPr anchor="b">
            <a:normAutofit/>
          </a:bodyPr>
          <a:lstStyle>
            <a:lvl1pPr marL="0" indent="0" algn="l">
              <a:buNone/>
              <a:defRPr sz="1800" b="0" i="0" spc="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169684" y="5395823"/>
            <a:ext cx="2323070" cy="887678"/>
          </a:xfrm>
          <a:prstGeom prst="rect">
            <a:avLst/>
          </a:prstGeom>
        </p:spPr>
      </p:pic>
      <p:pic>
        <p:nvPicPr>
          <p:cNvPr id="6" name="Picture 5">
            <a:extLst>
              <a:ext uri="{FF2B5EF4-FFF2-40B4-BE49-F238E27FC236}">
                <a16:creationId xmlns:a16="http://schemas.microsoft.com/office/drawing/2014/main" id="{0E096F69-5003-9A66-FFF8-C3BE3A8F4812}"/>
              </a:ext>
            </a:extLst>
          </p:cNvPr>
          <p:cNvPicPr>
            <a:picLocks noChangeAspect="1"/>
          </p:cNvPicPr>
          <p:nvPr userDrawn="1"/>
        </p:nvPicPr>
        <p:blipFill>
          <a:blip r:embed="rId4"/>
          <a:stretch>
            <a:fillRect/>
          </a:stretch>
        </p:blipFill>
        <p:spPr>
          <a:xfrm>
            <a:off x="0" y="372826"/>
            <a:ext cx="367748" cy="3073400"/>
          </a:xfrm>
          <a:prstGeom prst="rect">
            <a:avLst/>
          </a:prstGeom>
        </p:spPr>
      </p:pic>
    </p:spTree>
    <p:extLst>
      <p:ext uri="{BB962C8B-B14F-4D97-AF65-F5344CB8AC3E}">
        <p14:creationId xmlns:p14="http://schemas.microsoft.com/office/powerpoint/2010/main" val="13357681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83BEEB"/>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73BCC2ED-64C6-F13B-29B0-147B2D6D1BD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6" descr="A black background with white letters&#10;&#10;Description automatically generated">
            <a:extLst>
              <a:ext uri="{FF2B5EF4-FFF2-40B4-BE49-F238E27FC236}">
                <a16:creationId xmlns:a16="http://schemas.microsoft.com/office/drawing/2014/main" id="{AC9AB1DB-2E4A-DF03-6F02-E5648A5F21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2BF5BAC2-D5F5-2258-50A9-ED1FB015288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4F50E149-1598-EC3A-18ED-60C57496975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ABEB8FE-C77F-4D2B-54EF-7AFA5FFD68B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46A3C133-DCAE-9722-DBED-C863D87CD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DAB399C4-8BC4-6D6D-999D-6F428315053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2DB214B4-951A-60C8-DF54-1681ABE64A9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271831B1-491C-8C08-BF65-E09A3635A2C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68B2EB44-316E-FB74-0357-642539F8B4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6" descr="A black background with white letters&#10;&#10;Description automatically generated">
            <a:extLst>
              <a:ext uri="{FF2B5EF4-FFF2-40B4-BE49-F238E27FC236}">
                <a16:creationId xmlns:a16="http://schemas.microsoft.com/office/drawing/2014/main" id="{3C9DCC61-E821-0963-A7B6-1C532746A04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9147E343-1E86-A204-2EE1-EBDF29F8F31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6" descr="A black background with white letters&#10;&#10;Description automatically generated">
            <a:extLst>
              <a:ext uri="{FF2B5EF4-FFF2-40B4-BE49-F238E27FC236}">
                <a16:creationId xmlns:a16="http://schemas.microsoft.com/office/drawing/2014/main" id="{482294B9-D7CD-B31D-1127-05F62BD784F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6" descr="A black background with white letters&#10;&#10;Description automatically generated">
            <a:extLst>
              <a:ext uri="{FF2B5EF4-FFF2-40B4-BE49-F238E27FC236}">
                <a16:creationId xmlns:a16="http://schemas.microsoft.com/office/drawing/2014/main" id="{2E81FE25-4E76-70C1-42E8-D4C3443C23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FA2F25E3-EDAD-0D56-8BD1-DC109681C5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6" descr="A black background with white letters&#10;&#10;Description automatically generated">
            <a:extLst>
              <a:ext uri="{FF2B5EF4-FFF2-40B4-BE49-F238E27FC236}">
                <a16:creationId xmlns:a16="http://schemas.microsoft.com/office/drawing/2014/main" id="{86295561-F448-147D-D49D-15E297DADA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6" descr="A black background with white letters&#10;&#10;Description automatically generated">
            <a:extLst>
              <a:ext uri="{FF2B5EF4-FFF2-40B4-BE49-F238E27FC236}">
                <a16:creationId xmlns:a16="http://schemas.microsoft.com/office/drawing/2014/main" id="{56979BEA-B553-F0CA-1BF6-DA825A12CDC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E1E50"/>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6" name="Picture 5">
            <a:extLst>
              <a:ext uri="{FF2B5EF4-FFF2-40B4-BE49-F238E27FC236}">
                <a16:creationId xmlns:a16="http://schemas.microsoft.com/office/drawing/2014/main" id="{53C2BA96-6D29-B602-6B44-85447E2416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BF233AA3-EA1A-76C2-F602-A6F67401259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artners">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descr="A black background with white letters&#10;&#10;Description automatically generated">
            <a:extLst>
              <a:ext uri="{FF2B5EF4-FFF2-40B4-BE49-F238E27FC236}">
                <a16:creationId xmlns:a16="http://schemas.microsoft.com/office/drawing/2014/main" id="{54A9479B-2368-F90F-B9E7-9CAAD46CFA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6412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Slide_Option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16898B-912C-232B-2033-9BDCB562D12E}"/>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hasCustomPrompt="1"/>
          </p:nvPr>
        </p:nvSpPr>
        <p:spPr>
          <a:xfrm>
            <a:off x="4323522" y="2217275"/>
            <a:ext cx="7119802" cy="2245396"/>
          </a:xfrm>
        </p:spPr>
        <p:txBody>
          <a:bodyPr anchor="b">
            <a:normAutofit/>
          </a:bodyPr>
          <a:lstStyle>
            <a:lvl1pPr algn="l">
              <a:defRPr sz="5000" b="1" i="0">
                <a:solidFill>
                  <a:schemeClr val="bg1"/>
                </a:solidFill>
                <a:latin typeface="Poppins" pitchFamily="2" charset="77"/>
                <a:cs typeface="Poppins" pitchFamily="2" charset="77"/>
              </a:defRPr>
            </a:lvl1pPr>
          </a:lstStyle>
          <a:p>
            <a:r>
              <a:rPr lang="en-US"/>
              <a:t>Click to edit </a:t>
            </a:r>
            <a:br>
              <a:rPr lang="en-US"/>
            </a:br>
            <a:r>
              <a:rPr lang="en-US"/>
              <a:t>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4323522" y="4715039"/>
            <a:ext cx="7119802" cy="630197"/>
          </a:xfrm>
        </p:spPr>
        <p:txBody>
          <a:bodyPr anchor="b">
            <a:normAutofit/>
          </a:bodyPr>
          <a:lstStyle>
            <a:lvl1pPr marL="0" indent="0" algn="l">
              <a:buNone/>
              <a:defRPr sz="1800" b="0" i="0" spc="0">
                <a:solidFill>
                  <a:srgbClr val="64C9FF"/>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2"/>
          <a:stretch>
            <a:fillRect/>
          </a:stretch>
        </p:blipFill>
        <p:spPr>
          <a:xfrm>
            <a:off x="9169684" y="664798"/>
            <a:ext cx="2323070" cy="887678"/>
          </a:xfrm>
          <a:prstGeom prst="rect">
            <a:avLst/>
          </a:prstGeom>
        </p:spPr>
      </p:pic>
      <p:sp>
        <p:nvSpPr>
          <p:cNvPr id="8" name="Content Placeholder 2">
            <a:extLst>
              <a:ext uri="{FF2B5EF4-FFF2-40B4-BE49-F238E27FC236}">
                <a16:creationId xmlns:a16="http://schemas.microsoft.com/office/drawing/2014/main" id="{1F2E244E-C8D7-98AC-D362-C07FC8D1A347}"/>
              </a:ext>
            </a:extLst>
          </p:cNvPr>
          <p:cNvSpPr>
            <a:spLocks noGrp="1"/>
          </p:cNvSpPr>
          <p:nvPr>
            <p:ph idx="10"/>
          </p:nvPr>
        </p:nvSpPr>
        <p:spPr>
          <a:xfrm>
            <a:off x="-1" y="0"/>
            <a:ext cx="3578087"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10" name="Subtitle 2">
            <a:extLst>
              <a:ext uri="{FF2B5EF4-FFF2-40B4-BE49-F238E27FC236}">
                <a16:creationId xmlns:a16="http://schemas.microsoft.com/office/drawing/2014/main" id="{9582B229-0C43-7238-BAED-F87536FA89D3}"/>
              </a:ext>
            </a:extLst>
          </p:cNvPr>
          <p:cNvSpPr txBox="1">
            <a:spLocks/>
          </p:cNvSpPr>
          <p:nvPr userDrawn="1"/>
        </p:nvSpPr>
        <p:spPr>
          <a:xfrm>
            <a:off x="4323522" y="5758647"/>
            <a:ext cx="7119802" cy="630197"/>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1800" b="0" i="0" kern="1200" spc="0">
                <a:solidFill>
                  <a:srgbClr val="83BEEB"/>
                </a:solidFill>
                <a:latin typeface="Poppins" pitchFamily="2" charset="77"/>
                <a:ea typeface="+mn-ea"/>
                <a:cs typeface="Poppins"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lumMod val="65000"/>
                    <a:lumOff val="35000"/>
                  </a:schemeClr>
                </a:solidFill>
                <a:latin typeface="Poppins" pitchFamily="2" charset="77"/>
                <a:ea typeface="+mn-ea"/>
                <a:cs typeface="Poppins"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lumMod val="65000"/>
                    <a:lumOff val="35000"/>
                  </a:schemeClr>
                </a:solidFill>
                <a:latin typeface="Poppins" pitchFamily="2" charset="77"/>
                <a:ea typeface="+mn-ea"/>
                <a:cs typeface="Poppins"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lumMod val="65000"/>
                    <a:lumOff val="35000"/>
                  </a:schemeClr>
                </a:solidFill>
                <a:latin typeface="Poppins" pitchFamily="2" charset="77"/>
                <a:ea typeface="+mn-ea"/>
                <a:cs typeface="Poppins"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a:solidFill>
                  <a:schemeClr val="bg1"/>
                </a:solidFill>
              </a:rPr>
              <a:t>CLICK TO EDIT MASTER TERTIARY TITLE STYLE</a:t>
            </a:r>
          </a:p>
        </p:txBody>
      </p:sp>
      <p:pic>
        <p:nvPicPr>
          <p:cNvPr id="5" name="Picture 4" descr="A black background with white letters&#10;&#10;Description automatically generated">
            <a:extLst>
              <a:ext uri="{FF2B5EF4-FFF2-40B4-BE49-F238E27FC236}">
                <a16:creationId xmlns:a16="http://schemas.microsoft.com/office/drawing/2014/main" id="{2A89B5C9-76A0-D6CB-CF73-FDF6B3C9EBA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72290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242071B3-EE73-A52D-9AA4-5BFC2B5F5B3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descr="A picture containing sky, water, outdoor, nature&#10;&#10;Description automatically generated">
            <a:extLst>
              <a:ext uri="{FF2B5EF4-FFF2-40B4-BE49-F238E27FC236}">
                <a16:creationId xmlns:a16="http://schemas.microsoft.com/office/drawing/2014/main" id="{AACB2DDA-81C5-A367-BED8-12535B85AECF}"/>
              </a:ext>
            </a:extLst>
          </p:cNvPr>
          <p:cNvPicPr>
            <a:picLocks noChangeAspect="1"/>
          </p:cNvPicPr>
          <p:nvPr userDrawn="1"/>
        </p:nvPicPr>
        <p:blipFill rotWithShape="1">
          <a:blip r:embed="rId2"/>
          <a:srcRect l="16144" t="30883" r="1928"/>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4DA6C38-BA4B-BF44-2996-1E2382899EF0}"/>
              </a:ext>
            </a:extLst>
          </p:cNvPr>
          <p:cNvSpPr/>
          <p:nvPr userDrawn="1"/>
        </p:nvSpPr>
        <p:spPr>
          <a:xfrm>
            <a:off x="0" y="0"/>
            <a:ext cx="12192000" cy="6858000"/>
          </a:xfrm>
          <a:prstGeom prst="rect">
            <a:avLst/>
          </a:prstGeom>
          <a:solidFill>
            <a:schemeClr val="tx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C9F1DA-A73D-A9AF-DF9F-71B6BD7139B8}"/>
              </a:ext>
            </a:extLst>
          </p:cNvPr>
          <p:cNvSpPr>
            <a:spLocks noGrp="1"/>
          </p:cNvSpPr>
          <p:nvPr>
            <p:ph type="ctrTitle"/>
          </p:nvPr>
        </p:nvSpPr>
        <p:spPr>
          <a:xfrm>
            <a:off x="926756" y="2741877"/>
            <a:ext cx="10565998" cy="2387600"/>
          </a:xfrm>
        </p:spPr>
        <p:txBody>
          <a:bodyPr anchor="b"/>
          <a:lstStyle>
            <a:lvl1pPr algn="l">
              <a:defRPr sz="6000" b="1" i="0">
                <a:solidFill>
                  <a:schemeClr val="bg1"/>
                </a:solidFill>
                <a:latin typeface="Poppins" pitchFamily="2" charset="77"/>
                <a:cs typeface="Poppins"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B11EB0FE-CF60-6669-60E6-A6E4B9835A87}"/>
              </a:ext>
            </a:extLst>
          </p:cNvPr>
          <p:cNvSpPr>
            <a:spLocks noGrp="1"/>
          </p:cNvSpPr>
          <p:nvPr>
            <p:ph type="subTitle" idx="1" hasCustomPrompt="1"/>
          </p:nvPr>
        </p:nvSpPr>
        <p:spPr>
          <a:xfrm>
            <a:off x="877327" y="5653304"/>
            <a:ext cx="10615427" cy="630197"/>
          </a:xfrm>
        </p:spPr>
        <p:txBody>
          <a:bodyPr>
            <a:normAutofit/>
          </a:bodyPr>
          <a:lstStyle>
            <a:lvl1pPr marL="0" indent="0" algn="l">
              <a:buNone/>
              <a:defRPr sz="1800" b="0" i="0" spc="300">
                <a:solidFill>
                  <a:schemeClr val="bg1"/>
                </a:solidFill>
                <a:latin typeface="Poppins" pitchFamily="2" charset="77"/>
                <a:cs typeface="Poppin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67CE99BE-5B2A-9E00-1DC1-E6A1D31AF337}"/>
              </a:ext>
            </a:extLst>
          </p:cNvPr>
          <p:cNvPicPr>
            <a:picLocks noChangeAspect="1"/>
          </p:cNvPicPr>
          <p:nvPr userDrawn="1"/>
        </p:nvPicPr>
        <p:blipFill>
          <a:blip r:embed="rId3"/>
          <a:stretch>
            <a:fillRect/>
          </a:stretch>
        </p:blipFill>
        <p:spPr>
          <a:xfrm>
            <a:off x="926757" y="700165"/>
            <a:ext cx="2323070" cy="887678"/>
          </a:xfrm>
          <a:prstGeom prst="rect">
            <a:avLst/>
          </a:prstGeom>
        </p:spPr>
      </p:pic>
      <p:cxnSp>
        <p:nvCxnSpPr>
          <p:cNvPr id="12" name="Straight Connector 11">
            <a:extLst>
              <a:ext uri="{FF2B5EF4-FFF2-40B4-BE49-F238E27FC236}">
                <a16:creationId xmlns:a16="http://schemas.microsoft.com/office/drawing/2014/main" id="{8D08E8F3-6EBD-BC52-A027-E823D30AF124}"/>
              </a:ext>
            </a:extLst>
          </p:cNvPr>
          <p:cNvCxnSpPr>
            <a:cxnSpLocks/>
          </p:cNvCxnSpPr>
          <p:nvPr userDrawn="1"/>
        </p:nvCxnSpPr>
        <p:spPr>
          <a:xfrm>
            <a:off x="926756" y="5274147"/>
            <a:ext cx="10565998" cy="0"/>
          </a:xfrm>
          <a:prstGeom prst="line">
            <a:avLst/>
          </a:prstGeom>
          <a:ln w="63500">
            <a:solidFill>
              <a:srgbClr val="83BEEB"/>
            </a:solidFill>
          </a:ln>
        </p:spPr>
        <p:style>
          <a:lnRef idx="1">
            <a:schemeClr val="accent1"/>
          </a:lnRef>
          <a:fillRef idx="0">
            <a:schemeClr val="accent1"/>
          </a:fillRef>
          <a:effectRef idx="0">
            <a:schemeClr val="accent1"/>
          </a:effectRef>
          <a:fontRef idx="minor">
            <a:schemeClr val="tx1"/>
          </a:fontRef>
        </p:style>
      </p:cxnSp>
      <p:pic>
        <p:nvPicPr>
          <p:cNvPr id="4" name="Picture 3" descr="A black background with white letters&#10;&#10;Description automatically generated">
            <a:extLst>
              <a:ext uri="{FF2B5EF4-FFF2-40B4-BE49-F238E27FC236}">
                <a16:creationId xmlns:a16="http://schemas.microsoft.com/office/drawing/2014/main" id="{FBA10001-4592-0683-EB5F-81102C905E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8323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rgbClr val="0C1C53"/>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6" descr="A black background with white letters&#10;&#10;Description automatically generated">
            <a:extLst>
              <a:ext uri="{FF2B5EF4-FFF2-40B4-BE49-F238E27FC236}">
                <a16:creationId xmlns:a16="http://schemas.microsoft.com/office/drawing/2014/main" id="{D150A353-1DB1-2223-978C-939E7E75C15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4" name="Picture 3" descr="A person riding a bicycle on a road in a hilly landscape&#10;&#10;Description automatically generated with medium confidence">
            <a:extLst>
              <a:ext uri="{FF2B5EF4-FFF2-40B4-BE49-F238E27FC236}">
                <a16:creationId xmlns:a16="http://schemas.microsoft.com/office/drawing/2014/main" id="{0025B5D2-24A7-9F6B-AAD3-05658A7DFFBF}"/>
              </a:ext>
            </a:extLst>
          </p:cNvPr>
          <p:cNvPicPr>
            <a:picLocks noChangeAspect="1"/>
          </p:cNvPicPr>
          <p:nvPr userDrawn="1"/>
        </p:nvPicPr>
        <p:blipFill rotWithShape="1">
          <a:blip r:embed="rId2"/>
          <a:srcRect t="14902"/>
          <a:stretch/>
        </p:blipFill>
        <p:spPr>
          <a:xfrm>
            <a:off x="0" y="-1"/>
            <a:ext cx="12192000" cy="6891311"/>
          </a:xfrm>
          <a:prstGeom prst="rect">
            <a:avLst/>
          </a:prstGeom>
        </p:spPr>
      </p:pic>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E1E5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43452"/>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847623"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1</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1"/>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4</a:t>
            </a:r>
          </a:p>
        </p:txBody>
      </p:sp>
      <p:sp>
        <p:nvSpPr>
          <p:cNvPr id="5" name="Content Placeholder 2">
            <a:extLst>
              <a:ext uri="{FF2B5EF4-FFF2-40B4-BE49-F238E27FC236}">
                <a16:creationId xmlns:a16="http://schemas.microsoft.com/office/drawing/2014/main" id="{4606937D-2B65-682B-ECD3-5EC5115C20C0}"/>
              </a:ext>
            </a:extLst>
          </p:cNvPr>
          <p:cNvSpPr>
            <a:spLocks noGrp="1"/>
          </p:cNvSpPr>
          <p:nvPr>
            <p:ph sz="half" idx="14" hasCustomPrompt="1"/>
          </p:nvPr>
        </p:nvSpPr>
        <p:spPr>
          <a:xfrm>
            <a:off x="645460"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6" name="Content Placeholder 2">
            <a:extLst>
              <a:ext uri="{FF2B5EF4-FFF2-40B4-BE49-F238E27FC236}">
                <a16:creationId xmlns:a16="http://schemas.microsoft.com/office/drawing/2014/main" id="{01D48FD8-8B8D-0BDC-EFF2-47473C255F9D}"/>
              </a:ext>
            </a:extLst>
          </p:cNvPr>
          <p:cNvSpPr>
            <a:spLocks noGrp="1"/>
          </p:cNvSpPr>
          <p:nvPr>
            <p:ph sz="half" idx="15" hasCustomPrompt="1"/>
          </p:nvPr>
        </p:nvSpPr>
        <p:spPr>
          <a:xfrm>
            <a:off x="6360638" y="3788204"/>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7" name="Text Placeholder 3">
            <a:extLst>
              <a:ext uri="{FF2B5EF4-FFF2-40B4-BE49-F238E27FC236}">
                <a16:creationId xmlns:a16="http://schemas.microsoft.com/office/drawing/2014/main" id="{AD636439-C54E-4816-05AD-C824747CE38A}"/>
              </a:ext>
            </a:extLst>
          </p:cNvPr>
          <p:cNvSpPr>
            <a:spLocks noGrp="1"/>
          </p:cNvSpPr>
          <p:nvPr>
            <p:ph type="body" sz="half" idx="16" hasCustomPrompt="1"/>
          </p:nvPr>
        </p:nvSpPr>
        <p:spPr>
          <a:xfrm>
            <a:off x="1847623"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2</a:t>
            </a:r>
          </a:p>
        </p:txBody>
      </p:sp>
      <p:sp>
        <p:nvSpPr>
          <p:cNvPr id="9" name="Text Placeholder 3">
            <a:extLst>
              <a:ext uri="{FF2B5EF4-FFF2-40B4-BE49-F238E27FC236}">
                <a16:creationId xmlns:a16="http://schemas.microsoft.com/office/drawing/2014/main" id="{8CA44C92-3867-D5B2-109D-475EF8198E95}"/>
              </a:ext>
            </a:extLst>
          </p:cNvPr>
          <p:cNvSpPr>
            <a:spLocks noGrp="1"/>
          </p:cNvSpPr>
          <p:nvPr>
            <p:ph type="body" sz="half" idx="17" hasCustomPrompt="1"/>
          </p:nvPr>
        </p:nvSpPr>
        <p:spPr>
          <a:xfrm>
            <a:off x="7590238" y="3775553"/>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5</a:t>
            </a:r>
          </a:p>
        </p:txBody>
      </p:sp>
      <p:sp>
        <p:nvSpPr>
          <p:cNvPr id="10" name="Content Placeholder 2">
            <a:extLst>
              <a:ext uri="{FF2B5EF4-FFF2-40B4-BE49-F238E27FC236}">
                <a16:creationId xmlns:a16="http://schemas.microsoft.com/office/drawing/2014/main" id="{93EEE428-8712-8D1E-9277-E4B22E5B991B}"/>
              </a:ext>
            </a:extLst>
          </p:cNvPr>
          <p:cNvSpPr>
            <a:spLocks noGrp="1"/>
          </p:cNvSpPr>
          <p:nvPr>
            <p:ph sz="half" idx="18" hasCustomPrompt="1"/>
          </p:nvPr>
        </p:nvSpPr>
        <p:spPr>
          <a:xfrm>
            <a:off x="645460" y="5232956"/>
            <a:ext cx="963168" cy="97231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Number Icon</a:t>
            </a:r>
          </a:p>
        </p:txBody>
      </p:sp>
      <p:sp>
        <p:nvSpPr>
          <p:cNvPr id="11" name="Content Placeholder 2">
            <a:extLst>
              <a:ext uri="{FF2B5EF4-FFF2-40B4-BE49-F238E27FC236}">
                <a16:creationId xmlns:a16="http://schemas.microsoft.com/office/drawing/2014/main" id="{D12A7661-2797-F1D9-012A-FE7DCEEC66DC}"/>
              </a:ext>
            </a:extLst>
          </p:cNvPr>
          <p:cNvSpPr>
            <a:spLocks noGrp="1"/>
          </p:cNvSpPr>
          <p:nvPr>
            <p:ph sz="half" idx="19" hasCustomPrompt="1"/>
          </p:nvPr>
        </p:nvSpPr>
        <p:spPr>
          <a:xfrm>
            <a:off x="6360638" y="5232956"/>
            <a:ext cx="963168" cy="972313"/>
          </a:xfrm>
        </p:spPr>
        <p:txBody>
          <a:bodyPr>
            <a:normAutofit/>
          </a:bodyPr>
          <a:lstStyle>
            <a:lvl1pPr marL="0" indent="0">
              <a:buNone/>
              <a:defRPr sz="14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Number Icon</a:t>
            </a:r>
          </a:p>
        </p:txBody>
      </p:sp>
      <p:sp>
        <p:nvSpPr>
          <p:cNvPr id="12" name="Text Placeholder 3">
            <a:extLst>
              <a:ext uri="{FF2B5EF4-FFF2-40B4-BE49-F238E27FC236}">
                <a16:creationId xmlns:a16="http://schemas.microsoft.com/office/drawing/2014/main" id="{F996B726-04B4-49AA-7AC4-0FE4480E319D}"/>
              </a:ext>
            </a:extLst>
          </p:cNvPr>
          <p:cNvSpPr>
            <a:spLocks noGrp="1"/>
          </p:cNvSpPr>
          <p:nvPr>
            <p:ph type="body" sz="half" idx="20" hasCustomPrompt="1"/>
          </p:nvPr>
        </p:nvSpPr>
        <p:spPr>
          <a:xfrm>
            <a:off x="1847623"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3</a:t>
            </a:r>
          </a:p>
        </p:txBody>
      </p:sp>
      <p:sp>
        <p:nvSpPr>
          <p:cNvPr id="15" name="Text Placeholder 3">
            <a:extLst>
              <a:ext uri="{FF2B5EF4-FFF2-40B4-BE49-F238E27FC236}">
                <a16:creationId xmlns:a16="http://schemas.microsoft.com/office/drawing/2014/main" id="{E4F8C752-24B3-EB43-A0F0-7546C14E4E57}"/>
              </a:ext>
            </a:extLst>
          </p:cNvPr>
          <p:cNvSpPr>
            <a:spLocks noGrp="1"/>
          </p:cNvSpPr>
          <p:nvPr>
            <p:ph type="body" sz="half" idx="21" hasCustomPrompt="1"/>
          </p:nvPr>
        </p:nvSpPr>
        <p:spPr>
          <a:xfrm>
            <a:off x="7590238" y="5220305"/>
            <a:ext cx="3888532" cy="997615"/>
          </a:xfrm>
        </p:spPr>
        <p:txBody>
          <a:bodyPr anchor="ctr">
            <a:noAutofit/>
          </a:bodyPr>
          <a:lstStyle>
            <a:lvl1pPr marL="0" indent="0">
              <a:buNone/>
              <a:defRPr sz="2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Agenda item 6</a:t>
            </a:r>
          </a:p>
        </p:txBody>
      </p:sp>
      <p:pic>
        <p:nvPicPr>
          <p:cNvPr id="3" name="Picture 2" descr="A black background with white letters&#10;&#10;Description automatically generated">
            <a:extLst>
              <a:ext uri="{FF2B5EF4-FFF2-40B4-BE49-F238E27FC236}">
                <a16:creationId xmlns:a16="http://schemas.microsoft.com/office/drawing/2014/main" id="{ADBF38A9-DD41-CA99-AD90-E4645BE41A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2149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500FEB2-A3E2-A393-DF91-321397D62E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1EED574A-5852-596E-FB3D-189E12AD0D0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E1BBE41-8C66-4870-ABA8-B742D704F1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11039158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Object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982359" y="769938"/>
            <a:ext cx="469014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6669741"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961382"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982359"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A57927F-DA6B-481D-8F23-764346FD364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758428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3" name="Picture 12" descr="Chart, sunburst chart&#10;&#10;Description automatically generated">
            <a:extLst>
              <a:ext uri="{FF2B5EF4-FFF2-40B4-BE49-F238E27FC236}">
                <a16:creationId xmlns:a16="http://schemas.microsoft.com/office/drawing/2014/main" id="{1A9A51EB-33F3-39B7-475D-0B188EA029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CCB9D1-6F77-7316-11ED-C3FD4944D706}"/>
              </a:ext>
            </a:extLst>
          </p:cNvPr>
          <p:cNvSpPr>
            <a:spLocks noGrp="1"/>
          </p:cNvSpPr>
          <p:nvPr>
            <p:ph type="title" hasCustomPrompt="1"/>
          </p:nvPr>
        </p:nvSpPr>
        <p:spPr>
          <a:xfrm>
            <a:off x="6612022" y="2293937"/>
            <a:ext cx="4690145" cy="2339865"/>
          </a:xfrm>
        </p:spPr>
        <p:txBody>
          <a:bodyPr anchor="t">
            <a:normAutofit/>
          </a:bodyPr>
          <a:lstStyle>
            <a:lvl1pPr>
              <a:defRPr sz="2800"/>
            </a:lvl1pPr>
          </a:lstStyle>
          <a:p>
            <a:r>
              <a:rPr lang="en-US"/>
              <a:t>Click to add quote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hasCustomPrompt="1"/>
          </p:nvPr>
        </p:nvSpPr>
        <p:spPr>
          <a:xfrm>
            <a:off x="961199" y="963168"/>
            <a:ext cx="5025073" cy="4949952"/>
          </a:xfrm>
          <a:prstGeom prst="ellipse">
            <a:avLst/>
          </a:prstGeo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hasCustomPrompt="1"/>
          </p:nvPr>
        </p:nvSpPr>
        <p:spPr>
          <a:xfrm>
            <a:off x="6612022" y="4887405"/>
            <a:ext cx="4711122" cy="2820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ATTRIBUTION NAME</a:t>
            </a:r>
          </a:p>
        </p:txBody>
      </p:sp>
      <p:pic>
        <p:nvPicPr>
          <p:cNvPr id="16" name="Picture 15">
            <a:extLst>
              <a:ext uri="{FF2B5EF4-FFF2-40B4-BE49-F238E27FC236}">
                <a16:creationId xmlns:a16="http://schemas.microsoft.com/office/drawing/2014/main" id="{C8C96FDC-3A49-1022-7E34-03E262F746F5}"/>
              </a:ext>
            </a:extLst>
          </p:cNvPr>
          <p:cNvPicPr>
            <a:picLocks noChangeAspect="1"/>
          </p:cNvPicPr>
          <p:nvPr userDrawn="1"/>
        </p:nvPicPr>
        <p:blipFill>
          <a:blip r:embed="rId3"/>
          <a:stretch>
            <a:fillRect/>
          </a:stretch>
        </p:blipFill>
        <p:spPr>
          <a:xfrm>
            <a:off x="6710934" y="1370412"/>
            <a:ext cx="994410" cy="853786"/>
          </a:xfrm>
          <a:prstGeom prst="rect">
            <a:avLst/>
          </a:prstGeom>
        </p:spPr>
      </p:pic>
      <p:pic>
        <p:nvPicPr>
          <p:cNvPr id="5" name="Picture 4">
            <a:extLst>
              <a:ext uri="{FF2B5EF4-FFF2-40B4-BE49-F238E27FC236}">
                <a16:creationId xmlns:a16="http://schemas.microsoft.com/office/drawing/2014/main" id="{CBC70F5D-C1FF-0F5A-B1B4-6B11CC99E75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6929711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_Option 1">
    <p:spTree>
      <p:nvGrpSpPr>
        <p:cNvPr id="1" name=""/>
        <p:cNvGrpSpPr/>
        <p:nvPr/>
      </p:nvGrpSpPr>
      <p:grpSpPr>
        <a:xfrm>
          <a:off x="0" y="0"/>
          <a:ext cx="0" cy="0"/>
          <a:chOff x="0" y="0"/>
          <a:chExt cx="0" cy="0"/>
        </a:xfrm>
      </p:grpSpPr>
      <p:pic>
        <p:nvPicPr>
          <p:cNvPr id="10" name="Picture 9" descr="Chart, sunburst chart&#10;&#10;Description automatically generated">
            <a:extLst>
              <a:ext uri="{FF2B5EF4-FFF2-40B4-BE49-F238E27FC236}">
                <a16:creationId xmlns:a16="http://schemas.microsoft.com/office/drawing/2014/main" id="{BC3A889D-E040-90EE-182E-A07B21866177}"/>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2" name="Title 1">
            <a:extLst>
              <a:ext uri="{FF2B5EF4-FFF2-40B4-BE49-F238E27FC236}">
                <a16:creationId xmlns:a16="http://schemas.microsoft.com/office/drawing/2014/main" id="{DB55EBA4-DE6A-B060-5AE0-DD030B439F79}"/>
              </a:ext>
            </a:extLst>
          </p:cNvPr>
          <p:cNvSpPr>
            <a:spLocks noGrp="1"/>
          </p:cNvSpPr>
          <p:nvPr>
            <p:ph type="title" hasCustomPrompt="1"/>
          </p:nvPr>
        </p:nvSpPr>
        <p:spPr>
          <a:xfrm>
            <a:off x="645460" y="372826"/>
            <a:ext cx="10847294" cy="1237313"/>
          </a:xfrm>
        </p:spPr>
        <p:txBody>
          <a:bodyPr anchor="t"/>
          <a:lstStyle>
            <a:lvl1pPr>
              <a:defRPr>
                <a:solidFill>
                  <a:schemeClr val="accent4"/>
                </a:solidFill>
              </a:defRPr>
            </a:lvl1pPr>
          </a:lstStyle>
          <a:p>
            <a:r>
              <a:rPr lang="en-US"/>
              <a:t>Click to edit </a:t>
            </a:r>
            <a:br>
              <a:rPr lang="en-US"/>
            </a:br>
            <a:r>
              <a:rPr lang="en-US"/>
              <a:t>Master title style</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2357819"/>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2772346"/>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pic>
        <p:nvPicPr>
          <p:cNvPr id="12" name="Picture 11">
            <a:extLst>
              <a:ext uri="{FF2B5EF4-FFF2-40B4-BE49-F238E27FC236}">
                <a16:creationId xmlns:a16="http://schemas.microsoft.com/office/drawing/2014/main" id="{D8E0CD20-EC37-EDA3-18EC-612BF9E40F4D}"/>
              </a:ext>
            </a:extLst>
          </p:cNvPr>
          <p:cNvPicPr>
            <a:picLocks noChangeAspect="1"/>
          </p:cNvPicPr>
          <p:nvPr userDrawn="1"/>
        </p:nvPicPr>
        <p:blipFill>
          <a:blip r:embed="rId3"/>
          <a:stretch>
            <a:fillRect/>
          </a:stretch>
        </p:blipFill>
        <p:spPr>
          <a:xfrm>
            <a:off x="0" y="372826"/>
            <a:ext cx="367748" cy="1237313"/>
          </a:xfrm>
          <a:prstGeom prst="rect">
            <a:avLst/>
          </a:prstGeom>
        </p:spPr>
      </p:pic>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357819"/>
            <a:ext cx="4711122" cy="39524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235781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8" y="3798213"/>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4212740"/>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3798213"/>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8" y="5329618"/>
            <a:ext cx="4624815" cy="390142"/>
          </a:xfrm>
        </p:spPr>
        <p:txBody>
          <a:bodyPr anchor="ctr">
            <a:noAutofit/>
          </a:bodyPr>
          <a:lstStyle>
            <a:lvl1pPr marL="0" indent="0">
              <a:buNone/>
              <a:defRPr sz="1800" b="0" i="0">
                <a:solidFill>
                  <a:schemeClr val="accent4"/>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744145"/>
            <a:ext cx="4624816"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5329618"/>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4" name="Picture 3">
            <a:extLst>
              <a:ext uri="{FF2B5EF4-FFF2-40B4-BE49-F238E27FC236}">
                <a16:creationId xmlns:a16="http://schemas.microsoft.com/office/drawing/2014/main" id="{F9286695-5A4A-3112-3258-00D754C5633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69572586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Highlight_Option 2">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DC1279F9-474D-747E-E4B3-45059727CE69}"/>
              </a:ext>
            </a:extLst>
          </p:cNvPr>
          <p:cNvSpPr>
            <a:spLocks noGrp="1"/>
          </p:cNvSpPr>
          <p:nvPr>
            <p:ph idx="10"/>
          </p:nvPr>
        </p:nvSpPr>
        <p:spPr>
          <a:xfrm>
            <a:off x="8112575" y="0"/>
            <a:ext cx="4079426"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22" name="Rectangle 21">
            <a:extLst>
              <a:ext uri="{FF2B5EF4-FFF2-40B4-BE49-F238E27FC236}">
                <a16:creationId xmlns:a16="http://schemas.microsoft.com/office/drawing/2014/main" id="{6F59BA88-CAB3-80A8-C97F-0C1CEDE1700C}"/>
              </a:ext>
            </a:extLst>
          </p:cNvPr>
          <p:cNvSpPr/>
          <p:nvPr userDrawn="1"/>
        </p:nvSpPr>
        <p:spPr>
          <a:xfrm>
            <a:off x="5257800" y="675861"/>
            <a:ext cx="6234953" cy="55460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867938" y="1044469"/>
            <a:ext cx="4244009"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867938" y="1458996"/>
            <a:ext cx="4244010"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3" name="Text Placeholder 3">
            <a:extLst>
              <a:ext uri="{FF2B5EF4-FFF2-40B4-BE49-F238E27FC236}">
                <a16:creationId xmlns:a16="http://schemas.microsoft.com/office/drawing/2014/main" id="{4672397E-65C9-42AB-9B36-F6C93D075D9C}"/>
              </a:ext>
            </a:extLst>
          </p:cNvPr>
          <p:cNvSpPr>
            <a:spLocks noGrp="1"/>
          </p:cNvSpPr>
          <p:nvPr>
            <p:ph type="body" sz="half" idx="2"/>
          </p:nvPr>
        </p:nvSpPr>
        <p:spPr>
          <a:xfrm>
            <a:off x="645460" y="2037523"/>
            <a:ext cx="4006053" cy="418437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4" name="Content Placeholder 2">
            <a:extLst>
              <a:ext uri="{FF2B5EF4-FFF2-40B4-BE49-F238E27FC236}">
                <a16:creationId xmlns:a16="http://schemas.microsoft.com/office/drawing/2014/main" id="{A4F69816-97BE-BDAE-368E-0603F24CAE80}"/>
              </a:ext>
            </a:extLst>
          </p:cNvPr>
          <p:cNvSpPr>
            <a:spLocks noGrp="1"/>
          </p:cNvSpPr>
          <p:nvPr>
            <p:ph sz="half" idx="12" hasCustomPrompt="1"/>
          </p:nvPr>
        </p:nvSpPr>
        <p:spPr>
          <a:xfrm>
            <a:off x="5753908" y="1044469"/>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5" name="Text Placeholder 3">
            <a:extLst>
              <a:ext uri="{FF2B5EF4-FFF2-40B4-BE49-F238E27FC236}">
                <a16:creationId xmlns:a16="http://schemas.microsoft.com/office/drawing/2014/main" id="{B448A340-AA29-A047-54F6-2E1BC4B7BFF4}"/>
              </a:ext>
            </a:extLst>
          </p:cNvPr>
          <p:cNvSpPr>
            <a:spLocks noGrp="1"/>
          </p:cNvSpPr>
          <p:nvPr>
            <p:ph type="body" sz="half" idx="15" hasCustomPrompt="1"/>
          </p:nvPr>
        </p:nvSpPr>
        <p:spPr>
          <a:xfrm>
            <a:off x="6867939" y="2302500"/>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6" name="Text Placeholder 3">
            <a:extLst>
              <a:ext uri="{FF2B5EF4-FFF2-40B4-BE49-F238E27FC236}">
                <a16:creationId xmlns:a16="http://schemas.microsoft.com/office/drawing/2014/main" id="{F3B9E3E0-31F0-6F05-C8F8-F3786FA3B447}"/>
              </a:ext>
            </a:extLst>
          </p:cNvPr>
          <p:cNvSpPr>
            <a:spLocks noGrp="1"/>
          </p:cNvSpPr>
          <p:nvPr>
            <p:ph type="body" sz="half" idx="16" hasCustomPrompt="1"/>
          </p:nvPr>
        </p:nvSpPr>
        <p:spPr>
          <a:xfrm>
            <a:off x="6867938" y="2717027"/>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17" name="Content Placeholder 2">
            <a:extLst>
              <a:ext uri="{FF2B5EF4-FFF2-40B4-BE49-F238E27FC236}">
                <a16:creationId xmlns:a16="http://schemas.microsoft.com/office/drawing/2014/main" id="{66A7C5CB-0321-5EE7-8ECA-54D1B8E5C2FB}"/>
              </a:ext>
            </a:extLst>
          </p:cNvPr>
          <p:cNvSpPr>
            <a:spLocks noGrp="1"/>
          </p:cNvSpPr>
          <p:nvPr>
            <p:ph sz="half" idx="17" hasCustomPrompt="1"/>
          </p:nvPr>
        </p:nvSpPr>
        <p:spPr>
          <a:xfrm>
            <a:off x="5753908" y="2302500"/>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18" name="Text Placeholder 3">
            <a:extLst>
              <a:ext uri="{FF2B5EF4-FFF2-40B4-BE49-F238E27FC236}">
                <a16:creationId xmlns:a16="http://schemas.microsoft.com/office/drawing/2014/main" id="{0F1BC604-3D90-D53F-E3B6-CD572458E152}"/>
              </a:ext>
            </a:extLst>
          </p:cNvPr>
          <p:cNvSpPr>
            <a:spLocks noGrp="1"/>
          </p:cNvSpPr>
          <p:nvPr>
            <p:ph type="body" sz="half" idx="18" hasCustomPrompt="1"/>
          </p:nvPr>
        </p:nvSpPr>
        <p:spPr>
          <a:xfrm>
            <a:off x="6867939" y="481653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19" name="Text Placeholder 3">
            <a:extLst>
              <a:ext uri="{FF2B5EF4-FFF2-40B4-BE49-F238E27FC236}">
                <a16:creationId xmlns:a16="http://schemas.microsoft.com/office/drawing/2014/main" id="{813E6183-DC20-4F3B-25C8-3BCA3967F566}"/>
              </a:ext>
            </a:extLst>
          </p:cNvPr>
          <p:cNvSpPr>
            <a:spLocks noGrp="1"/>
          </p:cNvSpPr>
          <p:nvPr>
            <p:ph type="body" sz="half" idx="19" hasCustomPrompt="1"/>
          </p:nvPr>
        </p:nvSpPr>
        <p:spPr>
          <a:xfrm>
            <a:off x="6867938" y="523106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0" name="Content Placeholder 2">
            <a:extLst>
              <a:ext uri="{FF2B5EF4-FFF2-40B4-BE49-F238E27FC236}">
                <a16:creationId xmlns:a16="http://schemas.microsoft.com/office/drawing/2014/main" id="{219DC19F-F5FB-A483-FC64-5E38FC136154}"/>
              </a:ext>
            </a:extLst>
          </p:cNvPr>
          <p:cNvSpPr>
            <a:spLocks noGrp="1"/>
          </p:cNvSpPr>
          <p:nvPr>
            <p:ph sz="half" idx="20" hasCustomPrompt="1"/>
          </p:nvPr>
        </p:nvSpPr>
        <p:spPr>
          <a:xfrm>
            <a:off x="5753908" y="481653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sp>
        <p:nvSpPr>
          <p:cNvPr id="4" name="Title 1">
            <a:extLst>
              <a:ext uri="{FF2B5EF4-FFF2-40B4-BE49-F238E27FC236}">
                <a16:creationId xmlns:a16="http://schemas.microsoft.com/office/drawing/2014/main" id="{D47287E8-E8FD-A35A-9B7C-6C0985239F25}"/>
              </a:ext>
            </a:extLst>
          </p:cNvPr>
          <p:cNvSpPr>
            <a:spLocks noGrp="1"/>
          </p:cNvSpPr>
          <p:nvPr>
            <p:ph type="title"/>
          </p:nvPr>
        </p:nvSpPr>
        <p:spPr>
          <a:xfrm>
            <a:off x="645460" y="675861"/>
            <a:ext cx="4006053" cy="945409"/>
          </a:xfrm>
        </p:spPr>
        <p:txBody>
          <a:bodyPr anchor="t">
            <a:normAutofit/>
          </a:bodyPr>
          <a:lstStyle>
            <a:lvl1pPr>
              <a:defRPr sz="3200"/>
            </a:lvl1pPr>
          </a:lstStyle>
          <a:p>
            <a:r>
              <a:rPr lang="en-US"/>
              <a:t>Click to edit Master title style</a:t>
            </a:r>
          </a:p>
        </p:txBody>
      </p:sp>
      <p:sp>
        <p:nvSpPr>
          <p:cNvPr id="23" name="Text Placeholder 3">
            <a:extLst>
              <a:ext uri="{FF2B5EF4-FFF2-40B4-BE49-F238E27FC236}">
                <a16:creationId xmlns:a16="http://schemas.microsoft.com/office/drawing/2014/main" id="{CAC66558-4D39-3AB2-6628-0171821DB090}"/>
              </a:ext>
            </a:extLst>
          </p:cNvPr>
          <p:cNvSpPr>
            <a:spLocks noGrp="1"/>
          </p:cNvSpPr>
          <p:nvPr>
            <p:ph type="body" sz="half" idx="21" hasCustomPrompt="1"/>
          </p:nvPr>
        </p:nvSpPr>
        <p:spPr>
          <a:xfrm>
            <a:off x="6867939" y="3564207"/>
            <a:ext cx="4244008" cy="390142"/>
          </a:xfrm>
        </p:spPr>
        <p:txBody>
          <a:bodyPr anchor="ctr">
            <a:noAutofit/>
          </a:bodyPr>
          <a:lstStyle>
            <a:lvl1pPr marL="0" indent="0">
              <a:buNone/>
              <a:defRPr sz="18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Title</a:t>
            </a:r>
          </a:p>
        </p:txBody>
      </p:sp>
      <p:sp>
        <p:nvSpPr>
          <p:cNvPr id="24" name="Text Placeholder 3">
            <a:extLst>
              <a:ext uri="{FF2B5EF4-FFF2-40B4-BE49-F238E27FC236}">
                <a16:creationId xmlns:a16="http://schemas.microsoft.com/office/drawing/2014/main" id="{D7D9488A-FFDC-AA2C-A780-2FEFF39AEAE0}"/>
              </a:ext>
            </a:extLst>
          </p:cNvPr>
          <p:cNvSpPr>
            <a:spLocks noGrp="1"/>
          </p:cNvSpPr>
          <p:nvPr>
            <p:ph type="body" sz="half" idx="22" hasCustomPrompt="1"/>
          </p:nvPr>
        </p:nvSpPr>
        <p:spPr>
          <a:xfrm>
            <a:off x="6867938" y="3978734"/>
            <a:ext cx="4244009" cy="557785"/>
          </a:xfrm>
        </p:spPr>
        <p:txBody>
          <a:bodyPr anchor="t">
            <a:noAutofit/>
          </a:bodyPr>
          <a:lstStyle>
            <a:lvl1pPr marL="0" indent="0">
              <a:buNone/>
              <a:defRPr sz="1200" b="0" i="0">
                <a:solidFill>
                  <a:schemeClr val="tx1">
                    <a:lumMod val="65000"/>
                    <a:lumOff val="35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description</a:t>
            </a:r>
          </a:p>
        </p:txBody>
      </p:sp>
      <p:sp>
        <p:nvSpPr>
          <p:cNvPr id="25" name="Content Placeholder 2">
            <a:extLst>
              <a:ext uri="{FF2B5EF4-FFF2-40B4-BE49-F238E27FC236}">
                <a16:creationId xmlns:a16="http://schemas.microsoft.com/office/drawing/2014/main" id="{F6138BA4-27F9-1550-8A88-FDA397FBEE3C}"/>
              </a:ext>
            </a:extLst>
          </p:cNvPr>
          <p:cNvSpPr>
            <a:spLocks noGrp="1"/>
          </p:cNvSpPr>
          <p:nvPr>
            <p:ph sz="half" idx="23" hasCustomPrompt="1"/>
          </p:nvPr>
        </p:nvSpPr>
        <p:spPr>
          <a:xfrm>
            <a:off x="5753908" y="3564207"/>
            <a:ext cx="963168" cy="972313"/>
          </a:xfrm>
        </p:spPr>
        <p:txBody>
          <a:bodyPr>
            <a:normAutofit/>
          </a:bodyPr>
          <a:lstStyle>
            <a:lvl1pPr marL="0" indent="0">
              <a:buNone/>
              <a:defRPr sz="1400">
                <a:solidFill>
                  <a:schemeClr val="tx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Icon</a:t>
            </a:r>
          </a:p>
        </p:txBody>
      </p:sp>
      <p:pic>
        <p:nvPicPr>
          <p:cNvPr id="2" name="Picture 1">
            <a:extLst>
              <a:ext uri="{FF2B5EF4-FFF2-40B4-BE49-F238E27FC236}">
                <a16:creationId xmlns:a16="http://schemas.microsoft.com/office/drawing/2014/main" id="{BBC785D3-A3A1-377B-C2F9-7C23D0318F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4981379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1974758-116B-97C6-2D99-1D66FA4B0D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p:nvPr>
        </p:nvSpPr>
        <p:spPr>
          <a:xfrm>
            <a:off x="645460" y="2137719"/>
            <a:ext cx="10847294" cy="4039243"/>
          </a:xfrm>
        </p:spPr>
        <p:txBody>
          <a:bodyPr/>
          <a:lstStyle>
            <a:lvl1pPr marL="0" indent="0">
              <a:buNone/>
              <a:defRPr/>
            </a:lvl1pPr>
          </a:lstStyle>
          <a:p>
            <a:pPr lvl="0"/>
            <a:endParaRPr lang="en-US"/>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690688"/>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C1EF790-B8E7-6DB5-91B8-BB7A2FCEF95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3216082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Object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CB9D1-6F77-7316-11ED-C3FD4944D706}"/>
              </a:ext>
            </a:extLst>
          </p:cNvPr>
          <p:cNvSpPr>
            <a:spLocks noGrp="1"/>
          </p:cNvSpPr>
          <p:nvPr>
            <p:ph type="title"/>
          </p:nvPr>
        </p:nvSpPr>
        <p:spPr>
          <a:xfrm>
            <a:off x="6506258" y="769938"/>
            <a:ext cx="4690145" cy="1600200"/>
          </a:xfrm>
        </p:spPr>
        <p:txBody>
          <a:bodyPr anchor="b"/>
          <a:lstStyle>
            <a:lvl1pPr>
              <a:defRPr sz="3200">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EAE1EA4-F710-7FDC-D757-1B2896A72E90}"/>
              </a:ext>
            </a:extLst>
          </p:cNvPr>
          <p:cNvSpPr>
            <a:spLocks noGrp="1"/>
          </p:cNvSpPr>
          <p:nvPr>
            <p:ph idx="1"/>
          </p:nvPr>
        </p:nvSpPr>
        <p:spPr>
          <a:xfrm>
            <a:off x="11597" y="0"/>
            <a:ext cx="5510662" cy="6858000"/>
          </a:xfrm>
        </p:spPr>
        <p:txBody>
          <a:bodyPr/>
          <a:lstStyle>
            <a:lvl1pPr marL="0" indent="0">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a:p>
        </p:txBody>
      </p:sp>
      <p:sp>
        <p:nvSpPr>
          <p:cNvPr id="4" name="Text Placeholder 3">
            <a:extLst>
              <a:ext uri="{FF2B5EF4-FFF2-40B4-BE49-F238E27FC236}">
                <a16:creationId xmlns:a16="http://schemas.microsoft.com/office/drawing/2014/main" id="{5FCEF828-4584-03E4-B768-11796EAA4CA4}"/>
              </a:ext>
            </a:extLst>
          </p:cNvPr>
          <p:cNvSpPr>
            <a:spLocks noGrp="1"/>
          </p:cNvSpPr>
          <p:nvPr>
            <p:ph type="body" sz="half" idx="2"/>
          </p:nvPr>
        </p:nvSpPr>
        <p:spPr>
          <a:xfrm>
            <a:off x="6485281" y="3046412"/>
            <a:ext cx="4711122" cy="304164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10" name="Straight Connector 9">
            <a:extLst>
              <a:ext uri="{FF2B5EF4-FFF2-40B4-BE49-F238E27FC236}">
                <a16:creationId xmlns:a16="http://schemas.microsoft.com/office/drawing/2014/main" id="{C751D035-3737-D993-68B5-9CDFF768C835}"/>
              </a:ext>
            </a:extLst>
          </p:cNvPr>
          <p:cNvCxnSpPr>
            <a:cxnSpLocks/>
          </p:cNvCxnSpPr>
          <p:nvPr userDrawn="1"/>
        </p:nvCxnSpPr>
        <p:spPr>
          <a:xfrm>
            <a:off x="6506258" y="2551300"/>
            <a:ext cx="4711122"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Slide Number Placeholder 5">
            <a:extLst>
              <a:ext uri="{FF2B5EF4-FFF2-40B4-BE49-F238E27FC236}">
                <a16:creationId xmlns:a16="http://schemas.microsoft.com/office/drawing/2014/main" id="{440FC81F-3BC1-100B-F6F6-9DDDE032AAA9}"/>
              </a:ext>
            </a:extLst>
          </p:cNvPr>
          <p:cNvSpPr>
            <a:spLocks noGrp="1"/>
          </p:cNvSpPr>
          <p:nvPr>
            <p:ph type="sldNum" sz="quarter" idx="4"/>
          </p:nvPr>
        </p:nvSpPr>
        <p:spPr>
          <a:xfrm>
            <a:off x="11492754" y="6310312"/>
            <a:ext cx="699246" cy="547687"/>
          </a:xfrm>
          <a:prstGeom prst="rect">
            <a:avLst/>
          </a:prstGeom>
        </p:spPr>
        <p:txBody>
          <a:bodyPr anchor="ctr"/>
          <a:lstStyle>
            <a:lvl1pPr algn="ctr">
              <a:defRPr sz="1000">
                <a:solidFill>
                  <a:schemeClr val="bg1">
                    <a:lumMod val="50000"/>
                  </a:schemeClr>
                </a:solidFill>
                <a:latin typeface="Poppins" pitchFamily="2" charset="77"/>
                <a:cs typeface="Poppins" pitchFamily="2" charset="77"/>
              </a:defRPr>
            </a:lvl1pPr>
          </a:lstStyle>
          <a:p>
            <a:fld id="{AFB32154-6A15-4C43-8B0E-1EB1D7A63377}" type="slidenum">
              <a:rPr lang="en-US" smtClean="0"/>
              <a:pPr/>
              <a:t>‹#›</a:t>
            </a:fld>
            <a:endParaRPr lang="en-US"/>
          </a:p>
        </p:txBody>
      </p:sp>
      <p:sp>
        <p:nvSpPr>
          <p:cNvPr id="6" name="Slide Number Placeholder 5">
            <a:extLst>
              <a:ext uri="{FF2B5EF4-FFF2-40B4-BE49-F238E27FC236}">
                <a16:creationId xmlns:a16="http://schemas.microsoft.com/office/drawing/2014/main" id="{26CB6D0A-D064-F4B3-8732-FB85C1BA5A97}"/>
              </a:ext>
            </a:extLst>
          </p:cNvPr>
          <p:cNvSpPr txBox="1">
            <a:spLocks/>
          </p:cNvSpPr>
          <p:nvPr userDrawn="1"/>
        </p:nvSpPr>
        <p:spPr>
          <a:xfrm>
            <a:off x="11645154" y="6462712"/>
            <a:ext cx="699246" cy="547687"/>
          </a:xfrm>
          <a:prstGeom prst="rect">
            <a:avLst/>
          </a:prstGeom>
        </p:spPr>
        <p:txBody>
          <a:bodyPr anchor="ctr"/>
          <a:lstStyle>
            <a:defPPr>
              <a:defRPr lang="en-US"/>
            </a:defPPr>
            <a:lvl1pPr marL="0" algn="ctr" defTabSz="914400" rtl="0" eaLnBrk="1" latinLnBrk="0" hangingPunct="1">
              <a:defRPr sz="1000" kern="1200">
                <a:solidFill>
                  <a:schemeClr val="bg1"/>
                </a:solidFill>
                <a:latin typeface="Poppins" pitchFamily="2" charset="77"/>
                <a:ea typeface="+mn-ea"/>
                <a:cs typeface="Poppins" pitchFamily="2"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FB32154-6A15-4C43-8B0E-1EB1D7A63377}" type="slidenum">
              <a:rPr lang="en-US" smtClean="0"/>
              <a:pPr/>
              <a:t>‹#›</a:t>
            </a:fld>
            <a:endParaRPr lang="en-US"/>
          </a:p>
        </p:txBody>
      </p:sp>
    </p:spTree>
    <p:extLst>
      <p:ext uri="{BB962C8B-B14F-4D97-AF65-F5344CB8AC3E}">
        <p14:creationId xmlns:p14="http://schemas.microsoft.com/office/powerpoint/2010/main" val="41103915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ontent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7" name="Content Placeholder 2">
            <a:extLst>
              <a:ext uri="{FF2B5EF4-FFF2-40B4-BE49-F238E27FC236}">
                <a16:creationId xmlns:a16="http://schemas.microsoft.com/office/drawing/2014/main" id="{AA51C342-D511-A9D4-6A2E-60B8D7F6CBCA}"/>
              </a:ext>
            </a:extLst>
          </p:cNvPr>
          <p:cNvSpPr>
            <a:spLocks noGrp="1"/>
          </p:cNvSpPr>
          <p:nvPr>
            <p:ph idx="1"/>
          </p:nvPr>
        </p:nvSpPr>
        <p:spPr>
          <a:xfrm>
            <a:off x="645460" y="2137719"/>
            <a:ext cx="10847294" cy="4039243"/>
          </a:xfrm>
        </p:spPr>
        <p:txBody>
          <a:bodyPr/>
          <a:lstStyle>
            <a:lvl1pPr marL="0" indent="0">
              <a:buNone/>
              <a:defRPr>
                <a:solidFill>
                  <a:schemeClr val="bg1"/>
                </a:solidFill>
              </a:defRPr>
            </a:lvl1pPr>
          </a:lstStyle>
          <a:p>
            <a:pPr lvl="0"/>
            <a:endParaRPr lang="en-US"/>
          </a:p>
        </p:txBody>
      </p:sp>
      <p:pic>
        <p:nvPicPr>
          <p:cNvPr id="5" name="Picture 4" descr="A black background with white letters&#10;&#10;Description automatically generated">
            <a:extLst>
              <a:ext uri="{FF2B5EF4-FFF2-40B4-BE49-F238E27FC236}">
                <a16:creationId xmlns:a16="http://schemas.microsoft.com/office/drawing/2014/main" id="{4CBA5756-B767-39E2-D5F0-65FDFDBF9D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70675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meline - Layou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1105470"/>
          </a:xfrm>
        </p:spPr>
        <p:txBody>
          <a:bodyPr anchor="t"/>
          <a:lstStyle>
            <a:lvl1pPr>
              <a:defRPr>
                <a:solidFill>
                  <a:srgbClr val="0C1C53"/>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1261084" y="2027686"/>
            <a:ext cx="911878" cy="905519"/>
          </a:xfrm>
        </p:spPr>
        <p:txBody>
          <a:bodyPr>
            <a:normAutofit/>
          </a:bodyPr>
          <a:lstStyle>
            <a:lvl1pPr marL="0" indent="0">
              <a:buNone/>
              <a:defRPr sz="1200"/>
            </a:lvl1pPr>
          </a:lstStyle>
          <a:p>
            <a:pPr lvl="0"/>
            <a:r>
              <a:rPr lang="en-US"/>
              <a:t>Icon</a:t>
            </a:r>
          </a:p>
        </p:txBody>
      </p:sp>
      <p:sp>
        <p:nvSpPr>
          <p:cNvPr id="6" name="Text Placeholder 3">
            <a:extLst>
              <a:ext uri="{FF2B5EF4-FFF2-40B4-BE49-F238E27FC236}">
                <a16:creationId xmlns:a16="http://schemas.microsoft.com/office/drawing/2014/main" id="{3D943937-9576-FD0F-8F6E-7031DB59B851}"/>
              </a:ext>
            </a:extLst>
          </p:cNvPr>
          <p:cNvSpPr>
            <a:spLocks noGrp="1"/>
          </p:cNvSpPr>
          <p:nvPr>
            <p:ph type="body" sz="half" idx="14" hasCustomPrompt="1"/>
          </p:nvPr>
        </p:nvSpPr>
        <p:spPr>
          <a:xfrm>
            <a:off x="662271"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7" name="Text Placeholder 3">
            <a:extLst>
              <a:ext uri="{FF2B5EF4-FFF2-40B4-BE49-F238E27FC236}">
                <a16:creationId xmlns:a16="http://schemas.microsoft.com/office/drawing/2014/main" id="{DBDCBD13-A1C9-6206-B5AB-7267479739B8}"/>
              </a:ext>
            </a:extLst>
          </p:cNvPr>
          <p:cNvSpPr>
            <a:spLocks noGrp="1"/>
          </p:cNvSpPr>
          <p:nvPr>
            <p:ph type="body" sz="half" idx="23" hasCustomPrompt="1"/>
          </p:nvPr>
        </p:nvSpPr>
        <p:spPr>
          <a:xfrm>
            <a:off x="662271"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9" name="Content Placeholder 2">
            <a:extLst>
              <a:ext uri="{FF2B5EF4-FFF2-40B4-BE49-F238E27FC236}">
                <a16:creationId xmlns:a16="http://schemas.microsoft.com/office/drawing/2014/main" id="{5D2D63F5-B00E-98DD-A549-6023B221D6AE}"/>
              </a:ext>
            </a:extLst>
          </p:cNvPr>
          <p:cNvSpPr>
            <a:spLocks noGrp="1"/>
          </p:cNvSpPr>
          <p:nvPr>
            <p:ph idx="24" hasCustomPrompt="1"/>
          </p:nvPr>
        </p:nvSpPr>
        <p:spPr>
          <a:xfrm>
            <a:off x="3461357" y="2027686"/>
            <a:ext cx="911878" cy="905519"/>
          </a:xfrm>
        </p:spPr>
        <p:txBody>
          <a:bodyPr>
            <a:normAutofit/>
          </a:bodyPr>
          <a:lstStyle>
            <a:lvl1pPr marL="0" indent="0">
              <a:buNone/>
              <a:defRPr sz="1200"/>
            </a:lvl1pPr>
          </a:lstStyle>
          <a:p>
            <a:pPr lvl="0"/>
            <a:r>
              <a:rPr lang="en-US"/>
              <a:t>Icon</a:t>
            </a:r>
          </a:p>
        </p:txBody>
      </p:sp>
      <p:sp>
        <p:nvSpPr>
          <p:cNvPr id="10" name="Text Placeholder 3">
            <a:extLst>
              <a:ext uri="{FF2B5EF4-FFF2-40B4-BE49-F238E27FC236}">
                <a16:creationId xmlns:a16="http://schemas.microsoft.com/office/drawing/2014/main" id="{E418BA2E-1DFE-3121-D69F-23EA98D96D7B}"/>
              </a:ext>
            </a:extLst>
          </p:cNvPr>
          <p:cNvSpPr>
            <a:spLocks noGrp="1"/>
          </p:cNvSpPr>
          <p:nvPr>
            <p:ph type="body" sz="half" idx="25" hasCustomPrompt="1"/>
          </p:nvPr>
        </p:nvSpPr>
        <p:spPr>
          <a:xfrm>
            <a:off x="2862544" y="3075132"/>
            <a:ext cx="2109505" cy="390142"/>
          </a:xfrm>
        </p:spPr>
        <p:txBody>
          <a:bodyPr anchor="t">
            <a:noAutofit/>
          </a:bodyPr>
          <a:lstStyle>
            <a:lvl1pPr marL="0" indent="0" algn="ctr">
              <a:buNone/>
              <a:defRPr sz="2400" b="1" i="0">
                <a:solidFill>
                  <a:srgbClr val="0C1C53"/>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1" name="Text Placeholder 3">
            <a:extLst>
              <a:ext uri="{FF2B5EF4-FFF2-40B4-BE49-F238E27FC236}">
                <a16:creationId xmlns:a16="http://schemas.microsoft.com/office/drawing/2014/main" id="{C9565AE6-7E78-6441-E129-D55FC1D5F3ED}"/>
              </a:ext>
            </a:extLst>
          </p:cNvPr>
          <p:cNvSpPr>
            <a:spLocks noGrp="1"/>
          </p:cNvSpPr>
          <p:nvPr>
            <p:ph type="body" sz="half" idx="26" hasCustomPrompt="1"/>
          </p:nvPr>
        </p:nvSpPr>
        <p:spPr>
          <a:xfrm>
            <a:off x="2862544"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2" name="Content Placeholder 2">
            <a:extLst>
              <a:ext uri="{FF2B5EF4-FFF2-40B4-BE49-F238E27FC236}">
                <a16:creationId xmlns:a16="http://schemas.microsoft.com/office/drawing/2014/main" id="{9031371D-36EA-477A-460B-9EED49780FA6}"/>
              </a:ext>
            </a:extLst>
          </p:cNvPr>
          <p:cNvSpPr>
            <a:spLocks noGrp="1"/>
          </p:cNvSpPr>
          <p:nvPr>
            <p:ph idx="27" hasCustomPrompt="1"/>
          </p:nvPr>
        </p:nvSpPr>
        <p:spPr>
          <a:xfrm>
            <a:off x="5647342" y="2027686"/>
            <a:ext cx="911878" cy="905519"/>
          </a:xfrm>
        </p:spPr>
        <p:txBody>
          <a:bodyPr>
            <a:normAutofit/>
          </a:bodyPr>
          <a:lstStyle>
            <a:lvl1pPr marL="0" indent="0">
              <a:buNone/>
              <a:defRPr sz="1200"/>
            </a:lvl1pPr>
          </a:lstStyle>
          <a:p>
            <a:pPr lvl="0"/>
            <a:r>
              <a:rPr lang="en-US"/>
              <a:t>Icon</a:t>
            </a:r>
          </a:p>
        </p:txBody>
      </p:sp>
      <p:sp>
        <p:nvSpPr>
          <p:cNvPr id="13" name="Text Placeholder 3">
            <a:extLst>
              <a:ext uri="{FF2B5EF4-FFF2-40B4-BE49-F238E27FC236}">
                <a16:creationId xmlns:a16="http://schemas.microsoft.com/office/drawing/2014/main" id="{F8758FAA-B0DA-9565-6CDD-5DAE01E0FE71}"/>
              </a:ext>
            </a:extLst>
          </p:cNvPr>
          <p:cNvSpPr>
            <a:spLocks noGrp="1"/>
          </p:cNvSpPr>
          <p:nvPr>
            <p:ph type="body" sz="half" idx="28" hasCustomPrompt="1"/>
          </p:nvPr>
        </p:nvSpPr>
        <p:spPr>
          <a:xfrm>
            <a:off x="5048529"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4" name="Text Placeholder 3">
            <a:extLst>
              <a:ext uri="{FF2B5EF4-FFF2-40B4-BE49-F238E27FC236}">
                <a16:creationId xmlns:a16="http://schemas.microsoft.com/office/drawing/2014/main" id="{D613C34B-4530-EFAA-F5CA-CA85D55EA9C5}"/>
              </a:ext>
            </a:extLst>
          </p:cNvPr>
          <p:cNvSpPr>
            <a:spLocks noGrp="1"/>
          </p:cNvSpPr>
          <p:nvPr>
            <p:ph type="body" sz="half" idx="29" hasCustomPrompt="1"/>
          </p:nvPr>
        </p:nvSpPr>
        <p:spPr>
          <a:xfrm>
            <a:off x="5048529"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5" name="Content Placeholder 2">
            <a:extLst>
              <a:ext uri="{FF2B5EF4-FFF2-40B4-BE49-F238E27FC236}">
                <a16:creationId xmlns:a16="http://schemas.microsoft.com/office/drawing/2014/main" id="{1A8166F5-C618-77F5-83C1-2B6C88F6C916}"/>
              </a:ext>
            </a:extLst>
          </p:cNvPr>
          <p:cNvSpPr>
            <a:spLocks noGrp="1"/>
          </p:cNvSpPr>
          <p:nvPr>
            <p:ph idx="30" hasCustomPrompt="1"/>
          </p:nvPr>
        </p:nvSpPr>
        <p:spPr>
          <a:xfrm>
            <a:off x="10019038" y="2027686"/>
            <a:ext cx="911878" cy="905519"/>
          </a:xfrm>
        </p:spPr>
        <p:txBody>
          <a:bodyPr>
            <a:normAutofit/>
          </a:bodyPr>
          <a:lstStyle>
            <a:lvl1pPr marL="0" indent="0">
              <a:buNone/>
              <a:defRPr sz="1200"/>
            </a:lvl1pPr>
          </a:lstStyle>
          <a:p>
            <a:pPr lvl="0"/>
            <a:r>
              <a:rPr lang="en-US"/>
              <a:t>Icon</a:t>
            </a:r>
          </a:p>
        </p:txBody>
      </p:sp>
      <p:sp>
        <p:nvSpPr>
          <p:cNvPr id="16" name="Text Placeholder 3">
            <a:extLst>
              <a:ext uri="{FF2B5EF4-FFF2-40B4-BE49-F238E27FC236}">
                <a16:creationId xmlns:a16="http://schemas.microsoft.com/office/drawing/2014/main" id="{7E1CE0FA-87B1-6211-2164-B97826C2CA59}"/>
              </a:ext>
            </a:extLst>
          </p:cNvPr>
          <p:cNvSpPr>
            <a:spLocks noGrp="1"/>
          </p:cNvSpPr>
          <p:nvPr>
            <p:ph type="body" sz="half" idx="31" hasCustomPrompt="1"/>
          </p:nvPr>
        </p:nvSpPr>
        <p:spPr>
          <a:xfrm>
            <a:off x="942022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7" name="Text Placeholder 3">
            <a:extLst>
              <a:ext uri="{FF2B5EF4-FFF2-40B4-BE49-F238E27FC236}">
                <a16:creationId xmlns:a16="http://schemas.microsoft.com/office/drawing/2014/main" id="{2CF22196-0C7A-2255-E94C-BEC8EDEFF549}"/>
              </a:ext>
            </a:extLst>
          </p:cNvPr>
          <p:cNvSpPr>
            <a:spLocks noGrp="1"/>
          </p:cNvSpPr>
          <p:nvPr>
            <p:ph type="body" sz="half" idx="32" hasCustomPrompt="1"/>
          </p:nvPr>
        </p:nvSpPr>
        <p:spPr>
          <a:xfrm>
            <a:off x="942022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8" name="Content Placeholder 2">
            <a:extLst>
              <a:ext uri="{FF2B5EF4-FFF2-40B4-BE49-F238E27FC236}">
                <a16:creationId xmlns:a16="http://schemas.microsoft.com/office/drawing/2014/main" id="{1D3AE0F2-8519-BEE6-1E3B-C5D3004A8F02}"/>
              </a:ext>
            </a:extLst>
          </p:cNvPr>
          <p:cNvSpPr>
            <a:spLocks noGrp="1"/>
          </p:cNvSpPr>
          <p:nvPr>
            <p:ph idx="33" hasCustomPrompt="1"/>
          </p:nvPr>
        </p:nvSpPr>
        <p:spPr>
          <a:xfrm>
            <a:off x="7833048" y="2027686"/>
            <a:ext cx="911878" cy="905519"/>
          </a:xfrm>
        </p:spPr>
        <p:txBody>
          <a:bodyPr>
            <a:normAutofit/>
          </a:bodyPr>
          <a:lstStyle>
            <a:lvl1pPr marL="0" indent="0">
              <a:buNone/>
              <a:defRPr sz="1200"/>
            </a:lvl1pPr>
          </a:lstStyle>
          <a:p>
            <a:pPr lvl="0"/>
            <a:r>
              <a:rPr lang="en-US"/>
              <a:t>Icon</a:t>
            </a:r>
          </a:p>
        </p:txBody>
      </p:sp>
      <p:sp>
        <p:nvSpPr>
          <p:cNvPr id="19" name="Text Placeholder 3">
            <a:extLst>
              <a:ext uri="{FF2B5EF4-FFF2-40B4-BE49-F238E27FC236}">
                <a16:creationId xmlns:a16="http://schemas.microsoft.com/office/drawing/2014/main" id="{AABFB428-066A-EF48-EAEF-F1841A6B4D70}"/>
              </a:ext>
            </a:extLst>
          </p:cNvPr>
          <p:cNvSpPr>
            <a:spLocks noGrp="1"/>
          </p:cNvSpPr>
          <p:nvPr>
            <p:ph type="body" sz="half" idx="34" hasCustomPrompt="1"/>
          </p:nvPr>
        </p:nvSpPr>
        <p:spPr>
          <a:xfrm>
            <a:off x="7234235" y="3075132"/>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0" name="Text Placeholder 3">
            <a:extLst>
              <a:ext uri="{FF2B5EF4-FFF2-40B4-BE49-F238E27FC236}">
                <a16:creationId xmlns:a16="http://schemas.microsoft.com/office/drawing/2014/main" id="{83EC4B54-8BA1-E488-38FA-9F3519805BC6}"/>
              </a:ext>
            </a:extLst>
          </p:cNvPr>
          <p:cNvSpPr>
            <a:spLocks noGrp="1"/>
          </p:cNvSpPr>
          <p:nvPr>
            <p:ph type="body" sz="half" idx="35" hasCustomPrompt="1"/>
          </p:nvPr>
        </p:nvSpPr>
        <p:spPr>
          <a:xfrm>
            <a:off x="7234235" y="3491945"/>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1" name="Content Placeholder 2">
            <a:extLst>
              <a:ext uri="{FF2B5EF4-FFF2-40B4-BE49-F238E27FC236}">
                <a16:creationId xmlns:a16="http://schemas.microsoft.com/office/drawing/2014/main" id="{00A4B779-26CF-5604-9E56-67DDD392E82A}"/>
              </a:ext>
            </a:extLst>
          </p:cNvPr>
          <p:cNvSpPr>
            <a:spLocks noGrp="1"/>
          </p:cNvSpPr>
          <p:nvPr>
            <p:ph idx="36" hasCustomPrompt="1"/>
          </p:nvPr>
        </p:nvSpPr>
        <p:spPr>
          <a:xfrm>
            <a:off x="1261084" y="4227961"/>
            <a:ext cx="911878" cy="905519"/>
          </a:xfrm>
        </p:spPr>
        <p:txBody>
          <a:bodyPr>
            <a:normAutofit/>
          </a:bodyPr>
          <a:lstStyle>
            <a:lvl1pPr marL="0" indent="0">
              <a:buNone/>
              <a:defRPr sz="1200"/>
            </a:lvl1pPr>
          </a:lstStyle>
          <a:p>
            <a:pPr lvl="0"/>
            <a:r>
              <a:rPr lang="en-US"/>
              <a:t>Icon</a:t>
            </a:r>
          </a:p>
        </p:txBody>
      </p:sp>
      <p:sp>
        <p:nvSpPr>
          <p:cNvPr id="22" name="Text Placeholder 3">
            <a:extLst>
              <a:ext uri="{FF2B5EF4-FFF2-40B4-BE49-F238E27FC236}">
                <a16:creationId xmlns:a16="http://schemas.microsoft.com/office/drawing/2014/main" id="{C38D63C9-95D1-CF87-E4E2-D53767039B20}"/>
              </a:ext>
            </a:extLst>
          </p:cNvPr>
          <p:cNvSpPr>
            <a:spLocks noGrp="1"/>
          </p:cNvSpPr>
          <p:nvPr>
            <p:ph type="body" sz="half" idx="37" hasCustomPrompt="1"/>
          </p:nvPr>
        </p:nvSpPr>
        <p:spPr>
          <a:xfrm>
            <a:off x="662271"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3" name="Text Placeholder 3">
            <a:extLst>
              <a:ext uri="{FF2B5EF4-FFF2-40B4-BE49-F238E27FC236}">
                <a16:creationId xmlns:a16="http://schemas.microsoft.com/office/drawing/2014/main" id="{54BEE76E-E7DF-07CB-F467-F377FDF589FB}"/>
              </a:ext>
            </a:extLst>
          </p:cNvPr>
          <p:cNvSpPr>
            <a:spLocks noGrp="1"/>
          </p:cNvSpPr>
          <p:nvPr>
            <p:ph type="body" sz="half" idx="38" hasCustomPrompt="1"/>
          </p:nvPr>
        </p:nvSpPr>
        <p:spPr>
          <a:xfrm>
            <a:off x="662271"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4" name="Content Placeholder 2">
            <a:extLst>
              <a:ext uri="{FF2B5EF4-FFF2-40B4-BE49-F238E27FC236}">
                <a16:creationId xmlns:a16="http://schemas.microsoft.com/office/drawing/2014/main" id="{C5809D29-337A-BACA-CB8F-30F8EEE15A5D}"/>
              </a:ext>
            </a:extLst>
          </p:cNvPr>
          <p:cNvSpPr>
            <a:spLocks noGrp="1"/>
          </p:cNvSpPr>
          <p:nvPr>
            <p:ph idx="39" hasCustomPrompt="1"/>
          </p:nvPr>
        </p:nvSpPr>
        <p:spPr>
          <a:xfrm>
            <a:off x="3461357" y="4227961"/>
            <a:ext cx="911878" cy="905519"/>
          </a:xfrm>
        </p:spPr>
        <p:txBody>
          <a:bodyPr>
            <a:normAutofit/>
          </a:bodyPr>
          <a:lstStyle>
            <a:lvl1pPr marL="0" indent="0">
              <a:buNone/>
              <a:defRPr sz="1200"/>
            </a:lvl1pPr>
          </a:lstStyle>
          <a:p>
            <a:pPr lvl="0"/>
            <a:r>
              <a:rPr lang="en-US"/>
              <a:t>Icon</a:t>
            </a:r>
          </a:p>
        </p:txBody>
      </p:sp>
      <p:sp>
        <p:nvSpPr>
          <p:cNvPr id="25" name="Text Placeholder 3">
            <a:extLst>
              <a:ext uri="{FF2B5EF4-FFF2-40B4-BE49-F238E27FC236}">
                <a16:creationId xmlns:a16="http://schemas.microsoft.com/office/drawing/2014/main" id="{4A18D26E-7446-1DEF-1385-919C017EFD4F}"/>
              </a:ext>
            </a:extLst>
          </p:cNvPr>
          <p:cNvSpPr>
            <a:spLocks noGrp="1"/>
          </p:cNvSpPr>
          <p:nvPr>
            <p:ph type="body" sz="half" idx="40" hasCustomPrompt="1"/>
          </p:nvPr>
        </p:nvSpPr>
        <p:spPr>
          <a:xfrm>
            <a:off x="2862544"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6" name="Text Placeholder 3">
            <a:extLst>
              <a:ext uri="{FF2B5EF4-FFF2-40B4-BE49-F238E27FC236}">
                <a16:creationId xmlns:a16="http://schemas.microsoft.com/office/drawing/2014/main" id="{0C99CA8D-6ACE-9D90-AE9A-D8FB9C6A9385}"/>
              </a:ext>
            </a:extLst>
          </p:cNvPr>
          <p:cNvSpPr>
            <a:spLocks noGrp="1"/>
          </p:cNvSpPr>
          <p:nvPr>
            <p:ph type="body" sz="half" idx="41" hasCustomPrompt="1"/>
          </p:nvPr>
        </p:nvSpPr>
        <p:spPr>
          <a:xfrm>
            <a:off x="2862544"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27" name="Content Placeholder 2">
            <a:extLst>
              <a:ext uri="{FF2B5EF4-FFF2-40B4-BE49-F238E27FC236}">
                <a16:creationId xmlns:a16="http://schemas.microsoft.com/office/drawing/2014/main" id="{B73153D9-8D67-E712-B0A1-196740216D99}"/>
              </a:ext>
            </a:extLst>
          </p:cNvPr>
          <p:cNvSpPr>
            <a:spLocks noGrp="1"/>
          </p:cNvSpPr>
          <p:nvPr>
            <p:ph idx="42" hasCustomPrompt="1"/>
          </p:nvPr>
        </p:nvSpPr>
        <p:spPr>
          <a:xfrm>
            <a:off x="5647342" y="4227961"/>
            <a:ext cx="911878" cy="905519"/>
          </a:xfrm>
        </p:spPr>
        <p:txBody>
          <a:bodyPr>
            <a:normAutofit/>
          </a:bodyPr>
          <a:lstStyle>
            <a:lvl1pPr marL="0" indent="0">
              <a:buNone/>
              <a:defRPr sz="1200"/>
            </a:lvl1pPr>
          </a:lstStyle>
          <a:p>
            <a:pPr lvl="0"/>
            <a:r>
              <a:rPr lang="en-US"/>
              <a:t>Icon</a:t>
            </a:r>
          </a:p>
        </p:txBody>
      </p:sp>
      <p:sp>
        <p:nvSpPr>
          <p:cNvPr id="28" name="Text Placeholder 3">
            <a:extLst>
              <a:ext uri="{FF2B5EF4-FFF2-40B4-BE49-F238E27FC236}">
                <a16:creationId xmlns:a16="http://schemas.microsoft.com/office/drawing/2014/main" id="{9221BF4E-BC80-42C7-4348-85517339FFBB}"/>
              </a:ext>
            </a:extLst>
          </p:cNvPr>
          <p:cNvSpPr>
            <a:spLocks noGrp="1"/>
          </p:cNvSpPr>
          <p:nvPr>
            <p:ph type="body" sz="half" idx="43" hasCustomPrompt="1"/>
          </p:nvPr>
        </p:nvSpPr>
        <p:spPr>
          <a:xfrm>
            <a:off x="5048529"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29" name="Text Placeholder 3">
            <a:extLst>
              <a:ext uri="{FF2B5EF4-FFF2-40B4-BE49-F238E27FC236}">
                <a16:creationId xmlns:a16="http://schemas.microsoft.com/office/drawing/2014/main" id="{C31CC4AC-3936-5CEE-666A-98BB561E5CD1}"/>
              </a:ext>
            </a:extLst>
          </p:cNvPr>
          <p:cNvSpPr>
            <a:spLocks noGrp="1"/>
          </p:cNvSpPr>
          <p:nvPr>
            <p:ph type="body" sz="half" idx="44" hasCustomPrompt="1"/>
          </p:nvPr>
        </p:nvSpPr>
        <p:spPr>
          <a:xfrm>
            <a:off x="5048529"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0" name="Content Placeholder 2">
            <a:extLst>
              <a:ext uri="{FF2B5EF4-FFF2-40B4-BE49-F238E27FC236}">
                <a16:creationId xmlns:a16="http://schemas.microsoft.com/office/drawing/2014/main" id="{5CD1AB32-AD4A-EC88-3B54-94B588C8D127}"/>
              </a:ext>
            </a:extLst>
          </p:cNvPr>
          <p:cNvSpPr>
            <a:spLocks noGrp="1"/>
          </p:cNvSpPr>
          <p:nvPr>
            <p:ph idx="45" hasCustomPrompt="1"/>
          </p:nvPr>
        </p:nvSpPr>
        <p:spPr>
          <a:xfrm>
            <a:off x="10019038" y="4227961"/>
            <a:ext cx="911878" cy="905519"/>
          </a:xfrm>
        </p:spPr>
        <p:txBody>
          <a:bodyPr>
            <a:normAutofit/>
          </a:bodyPr>
          <a:lstStyle>
            <a:lvl1pPr marL="0" indent="0">
              <a:buNone/>
              <a:defRPr sz="1200"/>
            </a:lvl1pPr>
          </a:lstStyle>
          <a:p>
            <a:pPr lvl="0"/>
            <a:r>
              <a:rPr lang="en-US"/>
              <a:t>Icon</a:t>
            </a:r>
          </a:p>
        </p:txBody>
      </p:sp>
      <p:sp>
        <p:nvSpPr>
          <p:cNvPr id="31" name="Text Placeholder 3">
            <a:extLst>
              <a:ext uri="{FF2B5EF4-FFF2-40B4-BE49-F238E27FC236}">
                <a16:creationId xmlns:a16="http://schemas.microsoft.com/office/drawing/2014/main" id="{9DDCE16D-EFE6-F092-81B2-D12F7A6D9C49}"/>
              </a:ext>
            </a:extLst>
          </p:cNvPr>
          <p:cNvSpPr>
            <a:spLocks noGrp="1"/>
          </p:cNvSpPr>
          <p:nvPr>
            <p:ph type="body" sz="half" idx="46" hasCustomPrompt="1"/>
          </p:nvPr>
        </p:nvSpPr>
        <p:spPr>
          <a:xfrm>
            <a:off x="942022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2" name="Text Placeholder 3">
            <a:extLst>
              <a:ext uri="{FF2B5EF4-FFF2-40B4-BE49-F238E27FC236}">
                <a16:creationId xmlns:a16="http://schemas.microsoft.com/office/drawing/2014/main" id="{23962AA3-ED79-EE93-A949-077921580598}"/>
              </a:ext>
            </a:extLst>
          </p:cNvPr>
          <p:cNvSpPr>
            <a:spLocks noGrp="1"/>
          </p:cNvSpPr>
          <p:nvPr>
            <p:ph type="body" sz="half" idx="47" hasCustomPrompt="1"/>
          </p:nvPr>
        </p:nvSpPr>
        <p:spPr>
          <a:xfrm>
            <a:off x="942022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33" name="Content Placeholder 2">
            <a:extLst>
              <a:ext uri="{FF2B5EF4-FFF2-40B4-BE49-F238E27FC236}">
                <a16:creationId xmlns:a16="http://schemas.microsoft.com/office/drawing/2014/main" id="{48F0C56A-B4BE-0B0F-D3AA-2606D0FAF605}"/>
              </a:ext>
            </a:extLst>
          </p:cNvPr>
          <p:cNvSpPr>
            <a:spLocks noGrp="1"/>
          </p:cNvSpPr>
          <p:nvPr>
            <p:ph idx="48" hasCustomPrompt="1"/>
          </p:nvPr>
        </p:nvSpPr>
        <p:spPr>
          <a:xfrm>
            <a:off x="7833048" y="4227961"/>
            <a:ext cx="911878" cy="905519"/>
          </a:xfrm>
        </p:spPr>
        <p:txBody>
          <a:bodyPr>
            <a:normAutofit/>
          </a:bodyPr>
          <a:lstStyle>
            <a:lvl1pPr marL="0" indent="0">
              <a:buNone/>
              <a:defRPr sz="1200"/>
            </a:lvl1pPr>
          </a:lstStyle>
          <a:p>
            <a:pPr lvl="0"/>
            <a:r>
              <a:rPr lang="en-US"/>
              <a:t>Icon</a:t>
            </a:r>
          </a:p>
        </p:txBody>
      </p:sp>
      <p:sp>
        <p:nvSpPr>
          <p:cNvPr id="34" name="Text Placeholder 3">
            <a:extLst>
              <a:ext uri="{FF2B5EF4-FFF2-40B4-BE49-F238E27FC236}">
                <a16:creationId xmlns:a16="http://schemas.microsoft.com/office/drawing/2014/main" id="{B7A34F38-FD7F-9D19-E73A-BA1668833A6A}"/>
              </a:ext>
            </a:extLst>
          </p:cNvPr>
          <p:cNvSpPr>
            <a:spLocks noGrp="1"/>
          </p:cNvSpPr>
          <p:nvPr>
            <p:ph type="body" sz="half" idx="49" hasCustomPrompt="1"/>
          </p:nvPr>
        </p:nvSpPr>
        <p:spPr>
          <a:xfrm>
            <a:off x="7234235" y="5275407"/>
            <a:ext cx="2109505" cy="390142"/>
          </a:xfrm>
        </p:spPr>
        <p:txBody>
          <a:bodyPr anchor="t">
            <a:noAutofit/>
          </a:bodyPr>
          <a:lstStyle>
            <a:lvl1pPr marL="0" indent="0" algn="ctr">
              <a:buNone/>
              <a:defRPr sz="2400" b="1" i="0">
                <a:solidFill>
                  <a:srgbClr val="0E1E50"/>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35" name="Text Placeholder 3">
            <a:extLst>
              <a:ext uri="{FF2B5EF4-FFF2-40B4-BE49-F238E27FC236}">
                <a16:creationId xmlns:a16="http://schemas.microsoft.com/office/drawing/2014/main" id="{113C4BE9-938F-8C1C-80FC-56258732DDC8}"/>
              </a:ext>
            </a:extLst>
          </p:cNvPr>
          <p:cNvSpPr>
            <a:spLocks noGrp="1"/>
          </p:cNvSpPr>
          <p:nvPr>
            <p:ph type="body" sz="half" idx="50" hasCustomPrompt="1"/>
          </p:nvPr>
        </p:nvSpPr>
        <p:spPr>
          <a:xfrm>
            <a:off x="7234235" y="5692220"/>
            <a:ext cx="2109505" cy="552451"/>
          </a:xfrm>
        </p:spPr>
        <p:txBody>
          <a:bodyPr anchor="t">
            <a:noAutofit/>
          </a:bodyPr>
          <a:lstStyle>
            <a:lvl1pPr marL="0" indent="0" algn="ctr">
              <a:buNone/>
              <a:defRPr sz="12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5" name="Picture 4">
            <a:extLst>
              <a:ext uri="{FF2B5EF4-FFF2-40B4-BE49-F238E27FC236}">
                <a16:creationId xmlns:a16="http://schemas.microsoft.com/office/drawing/2014/main" id="{BBECEC43-2D7C-9B64-EE3D-42C44FD97BD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11925871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637F420A-0A06-3860-013F-C610614726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meline - Layout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57212"/>
            <a:ext cx="10847294" cy="1133475"/>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04463E75-BC6E-1186-804E-7D77E0E36FA0}"/>
              </a:ext>
            </a:extLst>
          </p:cNvPr>
          <p:cNvSpPr>
            <a:spLocks noGrp="1"/>
          </p:cNvSpPr>
          <p:nvPr>
            <p:ph idx="1" hasCustomPrompt="1"/>
          </p:nvPr>
        </p:nvSpPr>
        <p:spPr>
          <a:xfrm>
            <a:off x="1261084"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5" name="Text Placeholder 3">
            <a:extLst>
              <a:ext uri="{FF2B5EF4-FFF2-40B4-BE49-F238E27FC236}">
                <a16:creationId xmlns:a16="http://schemas.microsoft.com/office/drawing/2014/main" id="{3F1DD051-2A70-8B5A-3BEB-446E159966EC}"/>
              </a:ext>
            </a:extLst>
          </p:cNvPr>
          <p:cNvSpPr>
            <a:spLocks noGrp="1"/>
          </p:cNvSpPr>
          <p:nvPr>
            <p:ph type="body" sz="half" idx="14" hasCustomPrompt="1"/>
          </p:nvPr>
        </p:nvSpPr>
        <p:spPr>
          <a:xfrm>
            <a:off x="662271"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6" name="Text Placeholder 3">
            <a:extLst>
              <a:ext uri="{FF2B5EF4-FFF2-40B4-BE49-F238E27FC236}">
                <a16:creationId xmlns:a16="http://schemas.microsoft.com/office/drawing/2014/main" id="{246121EF-73DF-18ED-B884-CBC45DC3342F}"/>
              </a:ext>
            </a:extLst>
          </p:cNvPr>
          <p:cNvSpPr>
            <a:spLocks noGrp="1"/>
          </p:cNvSpPr>
          <p:nvPr>
            <p:ph type="body" sz="half" idx="23" hasCustomPrompt="1"/>
          </p:nvPr>
        </p:nvSpPr>
        <p:spPr>
          <a:xfrm>
            <a:off x="662271"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7" name="Content Placeholder 2">
            <a:extLst>
              <a:ext uri="{FF2B5EF4-FFF2-40B4-BE49-F238E27FC236}">
                <a16:creationId xmlns:a16="http://schemas.microsoft.com/office/drawing/2014/main" id="{A782CA47-051D-18FE-A2FE-77A28F28990B}"/>
              </a:ext>
            </a:extLst>
          </p:cNvPr>
          <p:cNvSpPr>
            <a:spLocks noGrp="1"/>
          </p:cNvSpPr>
          <p:nvPr>
            <p:ph idx="24" hasCustomPrompt="1"/>
          </p:nvPr>
        </p:nvSpPr>
        <p:spPr>
          <a:xfrm>
            <a:off x="4121853"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8" name="Text Placeholder 3">
            <a:extLst>
              <a:ext uri="{FF2B5EF4-FFF2-40B4-BE49-F238E27FC236}">
                <a16:creationId xmlns:a16="http://schemas.microsoft.com/office/drawing/2014/main" id="{7751A9DE-BC3D-1845-565C-28B0A4F2581A}"/>
              </a:ext>
            </a:extLst>
          </p:cNvPr>
          <p:cNvSpPr>
            <a:spLocks noGrp="1"/>
          </p:cNvSpPr>
          <p:nvPr>
            <p:ph type="body" sz="half" idx="25" hasCustomPrompt="1"/>
          </p:nvPr>
        </p:nvSpPr>
        <p:spPr>
          <a:xfrm>
            <a:off x="3523040"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9" name="Text Placeholder 3">
            <a:extLst>
              <a:ext uri="{FF2B5EF4-FFF2-40B4-BE49-F238E27FC236}">
                <a16:creationId xmlns:a16="http://schemas.microsoft.com/office/drawing/2014/main" id="{8B6D3122-37BD-F55C-B8FF-FE8E55C105BB}"/>
              </a:ext>
            </a:extLst>
          </p:cNvPr>
          <p:cNvSpPr>
            <a:spLocks noGrp="1"/>
          </p:cNvSpPr>
          <p:nvPr>
            <p:ph type="body" sz="half" idx="26" hasCustomPrompt="1"/>
          </p:nvPr>
        </p:nvSpPr>
        <p:spPr>
          <a:xfrm>
            <a:off x="3523040"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0" name="Content Placeholder 2">
            <a:extLst>
              <a:ext uri="{FF2B5EF4-FFF2-40B4-BE49-F238E27FC236}">
                <a16:creationId xmlns:a16="http://schemas.microsoft.com/office/drawing/2014/main" id="{77B1B5DA-A13E-356A-7582-28DA4DEC20D0}"/>
              </a:ext>
            </a:extLst>
          </p:cNvPr>
          <p:cNvSpPr>
            <a:spLocks noGrp="1"/>
          </p:cNvSpPr>
          <p:nvPr>
            <p:ph idx="27" hasCustomPrompt="1"/>
          </p:nvPr>
        </p:nvSpPr>
        <p:spPr>
          <a:xfrm>
            <a:off x="9843391"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1" name="Text Placeholder 3">
            <a:extLst>
              <a:ext uri="{FF2B5EF4-FFF2-40B4-BE49-F238E27FC236}">
                <a16:creationId xmlns:a16="http://schemas.microsoft.com/office/drawing/2014/main" id="{8E118327-1FE6-E44A-D33E-90CB57CCAB8D}"/>
              </a:ext>
            </a:extLst>
          </p:cNvPr>
          <p:cNvSpPr>
            <a:spLocks noGrp="1"/>
          </p:cNvSpPr>
          <p:nvPr>
            <p:ph type="body" sz="half" idx="28" hasCustomPrompt="1"/>
          </p:nvPr>
        </p:nvSpPr>
        <p:spPr>
          <a:xfrm>
            <a:off x="9244578"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2" name="Text Placeholder 3">
            <a:extLst>
              <a:ext uri="{FF2B5EF4-FFF2-40B4-BE49-F238E27FC236}">
                <a16:creationId xmlns:a16="http://schemas.microsoft.com/office/drawing/2014/main" id="{5BE1C37C-CFEC-1813-8D07-22FC0B7048E7}"/>
              </a:ext>
            </a:extLst>
          </p:cNvPr>
          <p:cNvSpPr>
            <a:spLocks noGrp="1"/>
          </p:cNvSpPr>
          <p:nvPr>
            <p:ph type="body" sz="half" idx="29" hasCustomPrompt="1"/>
          </p:nvPr>
        </p:nvSpPr>
        <p:spPr>
          <a:xfrm>
            <a:off x="9244578"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sp>
        <p:nvSpPr>
          <p:cNvPr id="13" name="Content Placeholder 2">
            <a:extLst>
              <a:ext uri="{FF2B5EF4-FFF2-40B4-BE49-F238E27FC236}">
                <a16:creationId xmlns:a16="http://schemas.microsoft.com/office/drawing/2014/main" id="{9065147A-6BB8-1CA7-01D9-F59CD9966E96}"/>
              </a:ext>
            </a:extLst>
          </p:cNvPr>
          <p:cNvSpPr>
            <a:spLocks noGrp="1"/>
          </p:cNvSpPr>
          <p:nvPr>
            <p:ph idx="30" hasCustomPrompt="1"/>
          </p:nvPr>
        </p:nvSpPr>
        <p:spPr>
          <a:xfrm>
            <a:off x="6982622" y="3570737"/>
            <a:ext cx="911878" cy="905519"/>
          </a:xfrm>
        </p:spPr>
        <p:txBody>
          <a:bodyPr>
            <a:normAutofit/>
          </a:bodyPr>
          <a:lstStyle>
            <a:lvl1pPr marL="0" indent="0">
              <a:buNone/>
              <a:defRPr sz="1200">
                <a:solidFill>
                  <a:schemeClr val="bg1"/>
                </a:solidFill>
              </a:defRPr>
            </a:lvl1pPr>
          </a:lstStyle>
          <a:p>
            <a:pPr lvl="0"/>
            <a:r>
              <a:rPr lang="en-US"/>
              <a:t>Icon</a:t>
            </a:r>
          </a:p>
        </p:txBody>
      </p:sp>
      <p:sp>
        <p:nvSpPr>
          <p:cNvPr id="14" name="Text Placeholder 3">
            <a:extLst>
              <a:ext uri="{FF2B5EF4-FFF2-40B4-BE49-F238E27FC236}">
                <a16:creationId xmlns:a16="http://schemas.microsoft.com/office/drawing/2014/main" id="{3996D4F8-97DB-ADB6-31FA-491BC3D57BC0}"/>
              </a:ext>
            </a:extLst>
          </p:cNvPr>
          <p:cNvSpPr>
            <a:spLocks noGrp="1"/>
          </p:cNvSpPr>
          <p:nvPr>
            <p:ph type="body" sz="half" idx="31" hasCustomPrompt="1"/>
          </p:nvPr>
        </p:nvSpPr>
        <p:spPr>
          <a:xfrm>
            <a:off x="6383809" y="2689369"/>
            <a:ext cx="2109505" cy="739631"/>
          </a:xfrm>
        </p:spPr>
        <p:txBody>
          <a:bodyPr anchor="t">
            <a:noAutofit/>
          </a:bodyPr>
          <a:lstStyle>
            <a:lvl1pPr marL="0" indent="0" algn="ctr">
              <a:buNone/>
              <a:defRPr sz="54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YEAR</a:t>
            </a:r>
          </a:p>
        </p:txBody>
      </p:sp>
      <p:sp>
        <p:nvSpPr>
          <p:cNvPr id="15" name="Text Placeholder 3">
            <a:extLst>
              <a:ext uri="{FF2B5EF4-FFF2-40B4-BE49-F238E27FC236}">
                <a16:creationId xmlns:a16="http://schemas.microsoft.com/office/drawing/2014/main" id="{FCD7ECF9-0863-6E10-BDD7-32534DD69C30}"/>
              </a:ext>
            </a:extLst>
          </p:cNvPr>
          <p:cNvSpPr>
            <a:spLocks noGrp="1"/>
          </p:cNvSpPr>
          <p:nvPr>
            <p:ph type="body" sz="half" idx="32" hasCustomPrompt="1"/>
          </p:nvPr>
        </p:nvSpPr>
        <p:spPr>
          <a:xfrm>
            <a:off x="6383809" y="4617993"/>
            <a:ext cx="2109505" cy="1231995"/>
          </a:xfrm>
        </p:spPr>
        <p:txBody>
          <a:bodyPr anchor="t">
            <a:noAutofit/>
          </a:bodyPr>
          <a:lstStyle>
            <a:lvl1pPr marL="0" indent="0" algn="ctr">
              <a:buNone/>
              <a:defRPr sz="12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short description</a:t>
            </a:r>
          </a:p>
        </p:txBody>
      </p:sp>
      <p:pic>
        <p:nvPicPr>
          <p:cNvPr id="17" name="Picture 16" descr="A black background with white letters&#10;&#10;Description automatically generated">
            <a:extLst>
              <a:ext uri="{FF2B5EF4-FFF2-40B4-BE49-F238E27FC236}">
                <a16:creationId xmlns:a16="http://schemas.microsoft.com/office/drawing/2014/main" id="{0F6A9E3A-0392-FE1D-6691-9E813DBEEC4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565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Chart - Tabl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A14A37C-10D7-9274-E5DE-323005B353C4}"/>
              </a:ext>
            </a:extLst>
          </p:cNvPr>
          <p:cNvSpPr/>
          <p:nvPr userDrawn="1"/>
        </p:nvSpPr>
        <p:spPr>
          <a:xfrm>
            <a:off x="645460" y="2137719"/>
            <a:ext cx="10847294" cy="403924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484094"/>
            <a:ext cx="10847294" cy="1206594"/>
          </a:xfr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FFDAB6E-54EB-74B0-BA01-631954A38F99}"/>
              </a:ext>
            </a:extLst>
          </p:cNvPr>
          <p:cNvSpPr>
            <a:spLocks noGrp="1"/>
          </p:cNvSpPr>
          <p:nvPr>
            <p:ph idx="1" hasCustomPrompt="1"/>
          </p:nvPr>
        </p:nvSpPr>
        <p:spPr>
          <a:xfrm>
            <a:off x="824753" y="2312894"/>
            <a:ext cx="10488706" cy="3693459"/>
          </a:xfrm>
        </p:spPr>
        <p:txBody>
          <a:bodyPr/>
          <a:lstStyle>
            <a:lvl1pPr marL="0" indent="0">
              <a:buNone/>
              <a:defRPr>
                <a:solidFill>
                  <a:schemeClr val="bg1"/>
                </a:solidFill>
              </a:defRPr>
            </a:lvl1pPr>
          </a:lstStyle>
          <a:p>
            <a:pPr lvl="0"/>
            <a:r>
              <a:rPr lang="en-US"/>
              <a:t>Click to add chart/graph</a:t>
            </a:r>
          </a:p>
        </p:txBody>
      </p:sp>
      <p:pic>
        <p:nvPicPr>
          <p:cNvPr id="7" name="Picture 6" descr="A black background with white letters&#10;&#10;Description automatically generated">
            <a:extLst>
              <a:ext uri="{FF2B5EF4-FFF2-40B4-BE49-F238E27FC236}">
                <a16:creationId xmlns:a16="http://schemas.microsoft.com/office/drawing/2014/main" id="{63601602-133E-D80F-71E1-8358843A7B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5554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Systems Attributes">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0B3A704-A613-C16E-E15E-4E2063F8A767}"/>
              </a:ext>
            </a:extLst>
          </p:cNvPr>
          <p:cNvSpPr/>
          <p:nvPr userDrawn="1"/>
        </p:nvSpPr>
        <p:spPr>
          <a:xfrm>
            <a:off x="0" y="0"/>
            <a:ext cx="12192000" cy="6858000"/>
          </a:xfrm>
          <a:prstGeom prst="rect">
            <a:avLst/>
          </a:prstGeom>
          <a:solidFill>
            <a:srgbClr val="0C1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06452FF-4ED0-4F23-F53A-00EC3EDA162C}"/>
              </a:ext>
            </a:extLst>
          </p:cNvPr>
          <p:cNvSpPr>
            <a:spLocks noGrp="1"/>
          </p:cNvSpPr>
          <p:nvPr>
            <p:ph sz="half" idx="1" hasCustomPrompt="1"/>
          </p:nvPr>
        </p:nvSpPr>
        <p:spPr>
          <a:xfrm>
            <a:off x="193852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8" name="Title 1">
            <a:extLst>
              <a:ext uri="{FF2B5EF4-FFF2-40B4-BE49-F238E27FC236}">
                <a16:creationId xmlns:a16="http://schemas.microsoft.com/office/drawing/2014/main" id="{64729891-D941-A303-F34D-C1243B295D02}"/>
              </a:ext>
            </a:extLst>
          </p:cNvPr>
          <p:cNvSpPr>
            <a:spLocks noGrp="1"/>
          </p:cNvSpPr>
          <p:nvPr>
            <p:ph type="title"/>
          </p:nvPr>
        </p:nvSpPr>
        <p:spPr>
          <a:xfrm>
            <a:off x="645460" y="646179"/>
            <a:ext cx="10847294" cy="1179445"/>
          </a:xfrm>
        </p:spPr>
        <p:txBody>
          <a:bodyPr anchor="t">
            <a:normAutofit/>
          </a:bodyPr>
          <a:lstStyle>
            <a:lvl1pPr>
              <a:defRPr sz="4400">
                <a:solidFill>
                  <a:schemeClr val="bg1"/>
                </a:solidFill>
              </a:defRPr>
            </a:lvl1pPr>
          </a:lstStyle>
          <a:p>
            <a:r>
              <a:rPr lang="en-US"/>
              <a:t>Click to edit Master title style</a:t>
            </a:r>
          </a:p>
        </p:txBody>
      </p:sp>
      <p:sp>
        <p:nvSpPr>
          <p:cNvPr id="13" name="Content Placeholder 2">
            <a:extLst>
              <a:ext uri="{FF2B5EF4-FFF2-40B4-BE49-F238E27FC236}">
                <a16:creationId xmlns:a16="http://schemas.microsoft.com/office/drawing/2014/main" id="{A81C6211-F8F1-00F6-1399-BDB27C59F6A4}"/>
              </a:ext>
            </a:extLst>
          </p:cNvPr>
          <p:cNvSpPr>
            <a:spLocks noGrp="1"/>
          </p:cNvSpPr>
          <p:nvPr>
            <p:ph sz="half" idx="10" hasCustomPrompt="1"/>
          </p:nvPr>
        </p:nvSpPr>
        <p:spPr>
          <a:xfrm>
            <a:off x="645460"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4" name="Content Placeholder 2">
            <a:extLst>
              <a:ext uri="{FF2B5EF4-FFF2-40B4-BE49-F238E27FC236}">
                <a16:creationId xmlns:a16="http://schemas.microsoft.com/office/drawing/2014/main" id="{CC1CCF0F-5487-81C8-1CCE-500603D8DA01}"/>
              </a:ext>
            </a:extLst>
          </p:cNvPr>
          <p:cNvSpPr>
            <a:spLocks noGrp="1"/>
          </p:cNvSpPr>
          <p:nvPr>
            <p:ph sz="half" idx="11" hasCustomPrompt="1"/>
          </p:nvPr>
        </p:nvSpPr>
        <p:spPr>
          <a:xfrm>
            <a:off x="7590238" y="3428999"/>
            <a:ext cx="3888532" cy="2747963"/>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Click to add system attribute</a:t>
            </a:r>
          </a:p>
        </p:txBody>
      </p:sp>
      <p:sp>
        <p:nvSpPr>
          <p:cNvPr id="16" name="Content Placeholder 2">
            <a:extLst>
              <a:ext uri="{FF2B5EF4-FFF2-40B4-BE49-F238E27FC236}">
                <a16:creationId xmlns:a16="http://schemas.microsoft.com/office/drawing/2014/main" id="{651A0FDC-306F-0241-04DF-20B4FDB9FB05}"/>
              </a:ext>
            </a:extLst>
          </p:cNvPr>
          <p:cNvSpPr>
            <a:spLocks noGrp="1"/>
          </p:cNvSpPr>
          <p:nvPr>
            <p:ph sz="half" idx="12" hasCustomPrompt="1"/>
          </p:nvPr>
        </p:nvSpPr>
        <p:spPr>
          <a:xfrm>
            <a:off x="6360638" y="2356103"/>
            <a:ext cx="963168" cy="972313"/>
          </a:xfrm>
        </p:spPr>
        <p:txBody>
          <a:bodyPr>
            <a:normAutofit/>
          </a:bodyPr>
          <a:lstStyle>
            <a:lvl1pPr marL="0" indent="0">
              <a:buNone/>
              <a:defRPr sz="16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a:t>System Icon</a:t>
            </a:r>
          </a:p>
        </p:txBody>
      </p:sp>
      <p:sp>
        <p:nvSpPr>
          <p:cNvPr id="19" name="Text Placeholder 3">
            <a:extLst>
              <a:ext uri="{FF2B5EF4-FFF2-40B4-BE49-F238E27FC236}">
                <a16:creationId xmlns:a16="http://schemas.microsoft.com/office/drawing/2014/main" id="{E454122C-A8B1-F15F-2056-68EA12EEF260}"/>
              </a:ext>
            </a:extLst>
          </p:cNvPr>
          <p:cNvSpPr>
            <a:spLocks noGrp="1"/>
          </p:cNvSpPr>
          <p:nvPr>
            <p:ph type="body" sz="half" idx="2" hasCustomPrompt="1"/>
          </p:nvPr>
        </p:nvSpPr>
        <p:spPr>
          <a:xfrm>
            <a:off x="193852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sp>
        <p:nvSpPr>
          <p:cNvPr id="20" name="Text Placeholder 3">
            <a:extLst>
              <a:ext uri="{FF2B5EF4-FFF2-40B4-BE49-F238E27FC236}">
                <a16:creationId xmlns:a16="http://schemas.microsoft.com/office/drawing/2014/main" id="{9F71263C-0FB8-FD41-D2D8-9451B7AC92E6}"/>
              </a:ext>
            </a:extLst>
          </p:cNvPr>
          <p:cNvSpPr>
            <a:spLocks noGrp="1"/>
          </p:cNvSpPr>
          <p:nvPr>
            <p:ph type="body" sz="half" idx="13" hasCustomPrompt="1"/>
          </p:nvPr>
        </p:nvSpPr>
        <p:spPr>
          <a:xfrm>
            <a:off x="7590238" y="2330800"/>
            <a:ext cx="3888532" cy="997615"/>
          </a:xfrm>
        </p:spPr>
        <p:txBody>
          <a:bodyPr anchor="ctr">
            <a:noAutofit/>
          </a:bodyPr>
          <a:lstStyle>
            <a:lvl1pPr marL="0" indent="0">
              <a:buNone/>
              <a:defRPr sz="25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system</a:t>
            </a:r>
          </a:p>
        </p:txBody>
      </p:sp>
      <p:pic>
        <p:nvPicPr>
          <p:cNvPr id="4" name="Picture 3" descr="A black background with white letters&#10;&#10;Description automatically generated">
            <a:extLst>
              <a:ext uri="{FF2B5EF4-FFF2-40B4-BE49-F238E27FC236}">
                <a16:creationId xmlns:a16="http://schemas.microsoft.com/office/drawing/2014/main" id="{F4397CAD-EC0F-4D4C-F749-237202EDBC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97127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About the Team - Layout 1">
    <p:spTree>
      <p:nvGrpSpPr>
        <p:cNvPr id="1" name=""/>
        <p:cNvGrpSpPr/>
        <p:nvPr/>
      </p:nvGrpSpPr>
      <p:grpSpPr>
        <a:xfrm>
          <a:off x="0" y="0"/>
          <a:ext cx="0" cy="0"/>
          <a:chOff x="0" y="0"/>
          <a:chExt cx="0" cy="0"/>
        </a:xfrm>
      </p:grpSpPr>
      <p:pic>
        <p:nvPicPr>
          <p:cNvPr id="11" name="Picture 10" descr="A road with trees on the side&#10;&#10;Description automatically generated with low confidence">
            <a:extLst>
              <a:ext uri="{FF2B5EF4-FFF2-40B4-BE49-F238E27FC236}">
                <a16:creationId xmlns:a16="http://schemas.microsoft.com/office/drawing/2014/main" id="{2C55879C-91CB-4830-FC6B-F4D20D300AA6}"/>
              </a:ext>
            </a:extLst>
          </p:cNvPr>
          <p:cNvPicPr>
            <a:picLocks noChangeAspect="1"/>
          </p:cNvPicPr>
          <p:nvPr userDrawn="1"/>
        </p:nvPicPr>
        <p:blipFill rotWithShape="1">
          <a:blip r:embed="rId2"/>
          <a:srcRect b="15309"/>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45ED9E5-082C-121B-5253-E900D5E949BB}"/>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chemeClr val="bg1"/>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4C96D5FA-BEDC-A4E8-B7B0-2AD872AB269E}"/>
              </a:ext>
            </a:extLst>
          </p:cNvPr>
          <p:cNvSpPr>
            <a:spLocks noGrp="1"/>
          </p:cNvSpPr>
          <p:nvPr>
            <p:ph sz="half" idx="11" hasCustomPrompt="1"/>
          </p:nvPr>
        </p:nvSpPr>
        <p:spPr>
          <a:xfrm>
            <a:off x="5753907" y="3186875"/>
            <a:ext cx="5738845" cy="3000285"/>
          </a:xfrm>
        </p:spPr>
        <p:txBody>
          <a:bodyPr>
            <a:normAutofit/>
          </a:bodyPr>
          <a:lstStyle>
            <a:lvl1pPr marL="0" indent="0">
              <a:buNone/>
              <a:defRPr sz="16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bio</a:t>
            </a:r>
          </a:p>
        </p:txBody>
      </p: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5753908" y="2357819"/>
            <a:ext cx="5738846" cy="390142"/>
          </a:xfrm>
        </p:spPr>
        <p:txBody>
          <a:bodyPr anchor="ctr">
            <a:noAutofit/>
          </a:bodyPr>
          <a:lstStyle>
            <a:lvl1pPr marL="0" indent="0">
              <a:buNone/>
              <a:defRPr sz="1800" b="1"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645461" y="1790902"/>
            <a:ext cx="4462986" cy="4396267"/>
          </a:xfrm>
          <a:prstGeom prst="ellipse">
            <a:avLst/>
          </a:prstGeom>
        </p:spPr>
        <p:txBody>
          <a:bodyPr/>
          <a:lstStyle>
            <a:lvl1pPr marL="0" indent="0">
              <a:buNone/>
              <a:defRPr sz="3200">
                <a:solidFill>
                  <a:schemeClr val="bg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5753908" y="2772347"/>
            <a:ext cx="5738846" cy="390142"/>
          </a:xfrm>
        </p:spPr>
        <p:txBody>
          <a:bodyPr anchor="ctr">
            <a:noAutofit/>
          </a:bodyPr>
          <a:lstStyle>
            <a:lvl1pPr marL="0" indent="0">
              <a:buNone/>
              <a:defRPr sz="1500" b="0" i="0">
                <a:solidFill>
                  <a:schemeClr val="bg1"/>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pic>
        <p:nvPicPr>
          <p:cNvPr id="10" name="Picture 9" descr="A black background with white letters&#10;&#10;Description automatically generated">
            <a:extLst>
              <a:ext uri="{FF2B5EF4-FFF2-40B4-BE49-F238E27FC236}">
                <a16:creationId xmlns:a16="http://schemas.microsoft.com/office/drawing/2014/main" id="{59D33A0C-9AAC-7712-0FF2-7B779FCC845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87506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About the Team -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8"/>
            <a:ext cx="10847294" cy="776285"/>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5" name="Text Placeholder 3">
            <a:extLst>
              <a:ext uri="{FF2B5EF4-FFF2-40B4-BE49-F238E27FC236}">
                <a16:creationId xmlns:a16="http://schemas.microsoft.com/office/drawing/2014/main" id="{53206ECA-F7CC-57B7-1F25-D93000104EF0}"/>
              </a:ext>
            </a:extLst>
          </p:cNvPr>
          <p:cNvSpPr>
            <a:spLocks noGrp="1"/>
          </p:cNvSpPr>
          <p:nvPr>
            <p:ph type="body" sz="half" idx="13" hasCustomPrompt="1"/>
          </p:nvPr>
        </p:nvSpPr>
        <p:spPr>
          <a:xfrm>
            <a:off x="645461"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7" name="Content Placeholder 2">
            <a:extLst>
              <a:ext uri="{FF2B5EF4-FFF2-40B4-BE49-F238E27FC236}">
                <a16:creationId xmlns:a16="http://schemas.microsoft.com/office/drawing/2014/main" id="{4614771B-AD93-9DA4-A5EF-286D664409DC}"/>
              </a:ext>
            </a:extLst>
          </p:cNvPr>
          <p:cNvSpPr>
            <a:spLocks noGrp="1"/>
          </p:cNvSpPr>
          <p:nvPr>
            <p:ph idx="1" hasCustomPrompt="1"/>
          </p:nvPr>
        </p:nvSpPr>
        <p:spPr>
          <a:xfrm>
            <a:off x="1523285"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9" name="Text Placeholder 3">
            <a:extLst>
              <a:ext uri="{FF2B5EF4-FFF2-40B4-BE49-F238E27FC236}">
                <a16:creationId xmlns:a16="http://schemas.microsoft.com/office/drawing/2014/main" id="{B5FC84E1-68D5-13E3-D84F-4B245B3ACEE2}"/>
              </a:ext>
            </a:extLst>
          </p:cNvPr>
          <p:cNvSpPr>
            <a:spLocks noGrp="1"/>
          </p:cNvSpPr>
          <p:nvPr>
            <p:ph type="body" sz="half" idx="14" hasCustomPrompt="1"/>
          </p:nvPr>
        </p:nvSpPr>
        <p:spPr>
          <a:xfrm>
            <a:off x="645461"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0" name="Text Placeholder 3">
            <a:extLst>
              <a:ext uri="{FF2B5EF4-FFF2-40B4-BE49-F238E27FC236}">
                <a16:creationId xmlns:a16="http://schemas.microsoft.com/office/drawing/2014/main" id="{D47DD2DF-E104-7969-5150-BC5C791BCF67}"/>
              </a:ext>
            </a:extLst>
          </p:cNvPr>
          <p:cNvSpPr>
            <a:spLocks noGrp="1"/>
          </p:cNvSpPr>
          <p:nvPr>
            <p:ph type="body" sz="half" idx="16" hasCustomPrompt="1"/>
          </p:nvPr>
        </p:nvSpPr>
        <p:spPr>
          <a:xfrm>
            <a:off x="4465500"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1" name="Text Placeholder 3">
            <a:extLst>
              <a:ext uri="{FF2B5EF4-FFF2-40B4-BE49-F238E27FC236}">
                <a16:creationId xmlns:a16="http://schemas.microsoft.com/office/drawing/2014/main" id="{D75FD49D-5844-81DD-493F-08649164EE20}"/>
              </a:ext>
            </a:extLst>
          </p:cNvPr>
          <p:cNvSpPr>
            <a:spLocks noGrp="1"/>
          </p:cNvSpPr>
          <p:nvPr>
            <p:ph type="body" sz="half" idx="17" hasCustomPrompt="1"/>
          </p:nvPr>
        </p:nvSpPr>
        <p:spPr>
          <a:xfrm>
            <a:off x="4465500"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3" name="Text Placeholder 3">
            <a:extLst>
              <a:ext uri="{FF2B5EF4-FFF2-40B4-BE49-F238E27FC236}">
                <a16:creationId xmlns:a16="http://schemas.microsoft.com/office/drawing/2014/main" id="{6F0C61A5-A239-54D5-B46D-44EBD9747B7E}"/>
              </a:ext>
            </a:extLst>
          </p:cNvPr>
          <p:cNvSpPr>
            <a:spLocks noGrp="1"/>
          </p:cNvSpPr>
          <p:nvPr>
            <p:ph type="body" sz="half" idx="19" hasCustomPrompt="1"/>
          </p:nvPr>
        </p:nvSpPr>
        <p:spPr>
          <a:xfrm>
            <a:off x="8285542" y="3502533"/>
            <a:ext cx="3207212" cy="390142"/>
          </a:xfrm>
        </p:spPr>
        <p:txBody>
          <a:bodyPr anchor="ctr">
            <a:noAutofit/>
          </a:bodyPr>
          <a:lstStyle>
            <a:lvl1pPr marL="0" indent="0" algn="ctr">
              <a:buNone/>
              <a:defRPr sz="1800" b="1"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NAME</a:t>
            </a:r>
          </a:p>
        </p:txBody>
      </p:sp>
      <p:sp>
        <p:nvSpPr>
          <p:cNvPr id="24" name="Text Placeholder 3">
            <a:extLst>
              <a:ext uri="{FF2B5EF4-FFF2-40B4-BE49-F238E27FC236}">
                <a16:creationId xmlns:a16="http://schemas.microsoft.com/office/drawing/2014/main" id="{EF910CE4-B024-A856-3D91-AD40E460EB57}"/>
              </a:ext>
            </a:extLst>
          </p:cNvPr>
          <p:cNvSpPr>
            <a:spLocks noGrp="1"/>
          </p:cNvSpPr>
          <p:nvPr>
            <p:ph type="body" sz="half" idx="20" hasCustomPrompt="1"/>
          </p:nvPr>
        </p:nvSpPr>
        <p:spPr>
          <a:xfrm>
            <a:off x="8285542" y="3917061"/>
            <a:ext cx="3207212" cy="390142"/>
          </a:xfrm>
        </p:spPr>
        <p:txBody>
          <a:bodyPr anchor="ctr">
            <a:noAutofit/>
          </a:bodyPr>
          <a:lstStyle>
            <a:lvl1pPr marL="0" indent="0" algn="ctr">
              <a:buNone/>
              <a:defRPr sz="1500" b="0" i="0">
                <a:solidFill>
                  <a:srgbClr val="0E1E50"/>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Job Title</a:t>
            </a:r>
          </a:p>
        </p:txBody>
      </p:sp>
      <p:sp>
        <p:nvSpPr>
          <p:cNvPr id="25" name="Content Placeholder 2">
            <a:extLst>
              <a:ext uri="{FF2B5EF4-FFF2-40B4-BE49-F238E27FC236}">
                <a16:creationId xmlns:a16="http://schemas.microsoft.com/office/drawing/2014/main" id="{F01F5D21-924A-757E-169B-974049ADE610}"/>
              </a:ext>
            </a:extLst>
          </p:cNvPr>
          <p:cNvSpPr>
            <a:spLocks noGrp="1"/>
          </p:cNvSpPr>
          <p:nvPr>
            <p:ph idx="21" hasCustomPrompt="1"/>
          </p:nvPr>
        </p:nvSpPr>
        <p:spPr>
          <a:xfrm>
            <a:off x="5349419"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6" name="Content Placeholder 2">
            <a:extLst>
              <a:ext uri="{FF2B5EF4-FFF2-40B4-BE49-F238E27FC236}">
                <a16:creationId xmlns:a16="http://schemas.microsoft.com/office/drawing/2014/main" id="{6694E59F-5AEA-05C0-9F5C-196FD8CE6167}"/>
              </a:ext>
            </a:extLst>
          </p:cNvPr>
          <p:cNvSpPr>
            <a:spLocks noGrp="1"/>
          </p:cNvSpPr>
          <p:nvPr>
            <p:ph idx="22" hasCustomPrompt="1"/>
          </p:nvPr>
        </p:nvSpPr>
        <p:spPr>
          <a:xfrm>
            <a:off x="9175553" y="1834276"/>
            <a:ext cx="1439371" cy="1417853"/>
          </a:xfrm>
          <a:prstGeom prst="ellipse">
            <a:avLst/>
          </a:prstGeom>
        </p:spPr>
        <p:txBody>
          <a:bodyPr>
            <a:normAutofit/>
          </a:bodyPr>
          <a:lstStyle>
            <a:lvl1pPr marL="0" indent="0" algn="ctr">
              <a:buNone/>
              <a:defRPr sz="1800">
                <a:solidFill>
                  <a:srgbClr val="0E1E50"/>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Portrait</a:t>
            </a:r>
          </a:p>
        </p:txBody>
      </p:sp>
      <p:sp>
        <p:nvSpPr>
          <p:cNvPr id="27" name="Text Placeholder 3">
            <a:extLst>
              <a:ext uri="{FF2B5EF4-FFF2-40B4-BE49-F238E27FC236}">
                <a16:creationId xmlns:a16="http://schemas.microsoft.com/office/drawing/2014/main" id="{1ABD151B-8A86-FB3D-6C6F-1959626A8583}"/>
              </a:ext>
            </a:extLst>
          </p:cNvPr>
          <p:cNvSpPr>
            <a:spLocks noGrp="1"/>
          </p:cNvSpPr>
          <p:nvPr>
            <p:ph type="body" sz="half" idx="23" hasCustomPrompt="1"/>
          </p:nvPr>
        </p:nvSpPr>
        <p:spPr>
          <a:xfrm>
            <a:off x="645460"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8" name="Text Placeholder 3">
            <a:extLst>
              <a:ext uri="{FF2B5EF4-FFF2-40B4-BE49-F238E27FC236}">
                <a16:creationId xmlns:a16="http://schemas.microsoft.com/office/drawing/2014/main" id="{B4053308-6A95-71A0-DE2E-CFC651B4CA5F}"/>
              </a:ext>
            </a:extLst>
          </p:cNvPr>
          <p:cNvSpPr>
            <a:spLocks noGrp="1"/>
          </p:cNvSpPr>
          <p:nvPr>
            <p:ph type="body" sz="half" idx="24" hasCustomPrompt="1"/>
          </p:nvPr>
        </p:nvSpPr>
        <p:spPr>
          <a:xfrm>
            <a:off x="4460222"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sp>
        <p:nvSpPr>
          <p:cNvPr id="29" name="Text Placeholder 3">
            <a:extLst>
              <a:ext uri="{FF2B5EF4-FFF2-40B4-BE49-F238E27FC236}">
                <a16:creationId xmlns:a16="http://schemas.microsoft.com/office/drawing/2014/main" id="{C4194F56-4BC7-1365-99E4-940D4F7B47A1}"/>
              </a:ext>
            </a:extLst>
          </p:cNvPr>
          <p:cNvSpPr>
            <a:spLocks noGrp="1"/>
          </p:cNvSpPr>
          <p:nvPr>
            <p:ph type="body" sz="half" idx="25" hasCustomPrompt="1"/>
          </p:nvPr>
        </p:nvSpPr>
        <p:spPr>
          <a:xfrm>
            <a:off x="8274985" y="4333874"/>
            <a:ext cx="3207212" cy="1938907"/>
          </a:xfrm>
        </p:spPr>
        <p:txBody>
          <a:bodyPr anchor="t">
            <a:noAutofit/>
          </a:bodyPr>
          <a:lstStyle>
            <a:lvl1pPr marL="0" indent="0" algn="ctr">
              <a:buNone/>
              <a:defRPr sz="1500" b="0" i="0">
                <a:solidFill>
                  <a:schemeClr val="tx1">
                    <a:lumMod val="50000"/>
                    <a:lumOff val="50000"/>
                  </a:schemeClr>
                </a:solidFill>
                <a:latin typeface="Poppins" pitchFamily="2" charset="77"/>
                <a:cs typeface="Poppins"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bio</a:t>
            </a:r>
          </a:p>
        </p:txBody>
      </p:sp>
      <p:pic>
        <p:nvPicPr>
          <p:cNvPr id="4" name="Picture 3">
            <a:extLst>
              <a:ext uri="{FF2B5EF4-FFF2-40B4-BE49-F238E27FC236}">
                <a16:creationId xmlns:a16="http://schemas.microsoft.com/office/drawing/2014/main" id="{96917AC8-9406-FDDB-7340-94F51581AC2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948441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tatistics">
    <p:spTree>
      <p:nvGrpSpPr>
        <p:cNvPr id="1" name=""/>
        <p:cNvGrpSpPr/>
        <p:nvPr/>
      </p:nvGrpSpPr>
      <p:grpSpPr>
        <a:xfrm>
          <a:off x="0" y="0"/>
          <a:ext cx="0" cy="0"/>
          <a:chOff x="0" y="0"/>
          <a:chExt cx="0" cy="0"/>
        </a:xfrm>
      </p:grpSpPr>
      <p:pic>
        <p:nvPicPr>
          <p:cNvPr id="5" name="Picture 4" descr="A picture containing nature&#10;&#10;Description automatically generated">
            <a:extLst>
              <a:ext uri="{FF2B5EF4-FFF2-40B4-BE49-F238E27FC236}">
                <a16:creationId xmlns:a16="http://schemas.microsoft.com/office/drawing/2014/main" id="{97A330EE-121E-9BED-9DA4-011A88150299}"/>
              </a:ext>
            </a:extLst>
          </p:cNvPr>
          <p:cNvPicPr>
            <a:picLocks noChangeAspect="1"/>
          </p:cNvPicPr>
          <p:nvPr userDrawn="1"/>
        </p:nvPicPr>
        <p:blipFill rotWithShape="1">
          <a:blip r:embed="rId2"/>
          <a:srcRect b="15625"/>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1B0CA23-23DC-3339-112E-0CF098CEAEFF}"/>
              </a:ext>
            </a:extLst>
          </p:cNvPr>
          <p:cNvSpPr/>
          <p:nvPr userDrawn="1"/>
        </p:nvSpPr>
        <p:spPr>
          <a:xfrm>
            <a:off x="0" y="0"/>
            <a:ext cx="12192000" cy="6858000"/>
          </a:xfrm>
          <a:prstGeom prst="rect">
            <a:avLst/>
          </a:prstGeom>
          <a:solidFill>
            <a:srgbClr val="0C1C5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85216"/>
            <a:ext cx="10847294" cy="1105472"/>
          </a:xfrm>
        </p:spPr>
        <p:txBody>
          <a:bodyPr anchor="t"/>
          <a:lstStyle>
            <a:lvl1pPr>
              <a:defRPr b="0" i="0">
                <a:solidFill>
                  <a:schemeClr val="bg1"/>
                </a:solidFill>
                <a:latin typeface="Poppins Medium" pitchFamily="2" charset="77"/>
                <a:cs typeface="Poppins Medium" pitchFamily="2" charset="77"/>
              </a:defRPr>
            </a:lvl1pPr>
          </a:lstStyle>
          <a:p>
            <a:r>
              <a:rPr lang="en-US"/>
              <a:t>Click to edit Master title style</a:t>
            </a:r>
          </a:p>
        </p:txBody>
      </p:sp>
      <p:sp>
        <p:nvSpPr>
          <p:cNvPr id="6" name="Content Placeholder 2">
            <a:extLst>
              <a:ext uri="{FF2B5EF4-FFF2-40B4-BE49-F238E27FC236}">
                <a16:creationId xmlns:a16="http://schemas.microsoft.com/office/drawing/2014/main" id="{8EFBF9C5-2223-3B99-E322-D661F1037C03}"/>
              </a:ext>
            </a:extLst>
          </p:cNvPr>
          <p:cNvSpPr>
            <a:spLocks noGrp="1"/>
          </p:cNvSpPr>
          <p:nvPr>
            <p:ph sz="half" idx="11" hasCustomPrompt="1"/>
          </p:nvPr>
        </p:nvSpPr>
        <p:spPr>
          <a:xfrm>
            <a:off x="645460"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8" name="Text Placeholder 3">
            <a:extLst>
              <a:ext uri="{FF2B5EF4-FFF2-40B4-BE49-F238E27FC236}">
                <a16:creationId xmlns:a16="http://schemas.microsoft.com/office/drawing/2014/main" id="{06B79907-360E-710A-400F-0B58D3E9A8D2}"/>
              </a:ext>
            </a:extLst>
          </p:cNvPr>
          <p:cNvSpPr>
            <a:spLocks noGrp="1"/>
          </p:cNvSpPr>
          <p:nvPr>
            <p:ph type="body" sz="half" idx="14" hasCustomPrompt="1"/>
          </p:nvPr>
        </p:nvSpPr>
        <p:spPr>
          <a:xfrm>
            <a:off x="64546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9" name="Content Placeholder 2">
            <a:extLst>
              <a:ext uri="{FF2B5EF4-FFF2-40B4-BE49-F238E27FC236}">
                <a16:creationId xmlns:a16="http://schemas.microsoft.com/office/drawing/2014/main" id="{0EA15470-73C8-7A8B-B8C3-1B74052EB9D0}"/>
              </a:ext>
            </a:extLst>
          </p:cNvPr>
          <p:cNvSpPr>
            <a:spLocks noGrp="1"/>
          </p:cNvSpPr>
          <p:nvPr>
            <p:ph sz="half" idx="15" hasCustomPrompt="1"/>
          </p:nvPr>
        </p:nvSpPr>
        <p:spPr>
          <a:xfrm>
            <a:off x="4465499"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2" name="Content Placeholder 2">
            <a:extLst>
              <a:ext uri="{FF2B5EF4-FFF2-40B4-BE49-F238E27FC236}">
                <a16:creationId xmlns:a16="http://schemas.microsoft.com/office/drawing/2014/main" id="{650AF5CA-19DE-C23E-B433-E4347FA324D1}"/>
              </a:ext>
            </a:extLst>
          </p:cNvPr>
          <p:cNvSpPr>
            <a:spLocks noGrp="1"/>
          </p:cNvSpPr>
          <p:nvPr>
            <p:ph sz="half" idx="18" hasCustomPrompt="1"/>
          </p:nvPr>
        </p:nvSpPr>
        <p:spPr>
          <a:xfrm>
            <a:off x="8285541" y="4974336"/>
            <a:ext cx="3207212" cy="130321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statistic explanation</a:t>
            </a:r>
          </a:p>
        </p:txBody>
      </p:sp>
      <p:sp>
        <p:nvSpPr>
          <p:cNvPr id="15" name="Text Placeholder 3">
            <a:extLst>
              <a:ext uri="{FF2B5EF4-FFF2-40B4-BE49-F238E27FC236}">
                <a16:creationId xmlns:a16="http://schemas.microsoft.com/office/drawing/2014/main" id="{B69156DC-0A48-885C-73A4-0DBA95147B4D}"/>
              </a:ext>
            </a:extLst>
          </p:cNvPr>
          <p:cNvSpPr>
            <a:spLocks noGrp="1"/>
          </p:cNvSpPr>
          <p:nvPr>
            <p:ph type="body" sz="half" idx="19" hasCustomPrompt="1"/>
          </p:nvPr>
        </p:nvSpPr>
        <p:spPr>
          <a:xfrm>
            <a:off x="4492394"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6" name="Text Placeholder 3">
            <a:extLst>
              <a:ext uri="{FF2B5EF4-FFF2-40B4-BE49-F238E27FC236}">
                <a16:creationId xmlns:a16="http://schemas.microsoft.com/office/drawing/2014/main" id="{8999BAD1-269B-87D6-20E1-DDE336554FEC}"/>
              </a:ext>
            </a:extLst>
          </p:cNvPr>
          <p:cNvSpPr>
            <a:spLocks noGrp="1"/>
          </p:cNvSpPr>
          <p:nvPr>
            <p:ph type="body" sz="half" idx="20" hasCustomPrompt="1"/>
          </p:nvPr>
        </p:nvSpPr>
        <p:spPr>
          <a:xfrm>
            <a:off x="8285541" y="3827521"/>
            <a:ext cx="3207212" cy="1137478"/>
          </a:xfrm>
        </p:spPr>
        <p:txBody>
          <a:bodyPr anchor="b">
            <a:noAutofit/>
          </a:bodyPr>
          <a:lstStyle>
            <a:lvl1pPr marL="0" indent="0" algn="ctr">
              <a:buNone/>
              <a:defRPr sz="6000" b="1" i="0">
                <a:solidFill>
                  <a:srgbClr val="64C9FF"/>
                </a:solidFill>
                <a:latin typeface="Poppins SemiBold" pitchFamily="2" charset="77"/>
                <a:cs typeface="Poppins SemiBold" pitchFamily="2"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XX%</a:t>
            </a:r>
          </a:p>
        </p:txBody>
      </p:sp>
      <p:sp>
        <p:nvSpPr>
          <p:cNvPr id="17" name="Content Placeholder 2">
            <a:extLst>
              <a:ext uri="{FF2B5EF4-FFF2-40B4-BE49-F238E27FC236}">
                <a16:creationId xmlns:a16="http://schemas.microsoft.com/office/drawing/2014/main" id="{DA894BBC-9CAD-C5F8-42E2-75C02BD446C5}"/>
              </a:ext>
            </a:extLst>
          </p:cNvPr>
          <p:cNvSpPr>
            <a:spLocks noGrp="1"/>
          </p:cNvSpPr>
          <p:nvPr>
            <p:ph sz="half" idx="21" hasCustomPrompt="1"/>
          </p:nvPr>
        </p:nvSpPr>
        <p:spPr>
          <a:xfrm>
            <a:off x="645460" y="1859281"/>
            <a:ext cx="3207212" cy="1934520"/>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8" name="Content Placeholder 2">
            <a:extLst>
              <a:ext uri="{FF2B5EF4-FFF2-40B4-BE49-F238E27FC236}">
                <a16:creationId xmlns:a16="http://schemas.microsoft.com/office/drawing/2014/main" id="{B878E4B6-0DD2-AC52-22FA-8AC48CBA565A}"/>
              </a:ext>
            </a:extLst>
          </p:cNvPr>
          <p:cNvSpPr>
            <a:spLocks noGrp="1"/>
          </p:cNvSpPr>
          <p:nvPr>
            <p:ph sz="half" idx="22" hasCustomPrompt="1"/>
          </p:nvPr>
        </p:nvSpPr>
        <p:spPr>
          <a:xfrm>
            <a:off x="4465499"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sp>
        <p:nvSpPr>
          <p:cNvPr id="19" name="Content Placeholder 2">
            <a:extLst>
              <a:ext uri="{FF2B5EF4-FFF2-40B4-BE49-F238E27FC236}">
                <a16:creationId xmlns:a16="http://schemas.microsoft.com/office/drawing/2014/main" id="{75801A93-B365-0E91-2CF3-569273DAE4DD}"/>
              </a:ext>
            </a:extLst>
          </p:cNvPr>
          <p:cNvSpPr>
            <a:spLocks noGrp="1"/>
          </p:cNvSpPr>
          <p:nvPr>
            <p:ph sz="half" idx="23" hasCustomPrompt="1"/>
          </p:nvPr>
        </p:nvSpPr>
        <p:spPr>
          <a:xfrm>
            <a:off x="8285541" y="1859280"/>
            <a:ext cx="3207212" cy="1943857"/>
          </a:xfrm>
        </p:spPr>
        <p:txBody>
          <a:bodyPr>
            <a:normAutofit/>
          </a:bodyPr>
          <a:lstStyle>
            <a:lvl1pPr marL="0" indent="0" algn="ctr">
              <a:buNone/>
              <a:defRPr sz="1400">
                <a:solidFill>
                  <a:schemeClr val="bg1"/>
                </a:solidFill>
              </a:defRPr>
            </a:lvl1pPr>
            <a:lvl2pPr>
              <a:defRPr sz="1400">
                <a:solidFill>
                  <a:schemeClr val="bg1"/>
                </a:solidFill>
              </a:defRPr>
            </a:lvl2pPr>
            <a:lvl3pPr>
              <a:defRPr sz="1200">
                <a:solidFill>
                  <a:schemeClr val="bg1"/>
                </a:solidFill>
              </a:defRPr>
            </a:lvl3pPr>
            <a:lvl4pPr>
              <a:defRPr sz="1100">
                <a:solidFill>
                  <a:schemeClr val="bg1"/>
                </a:solidFill>
              </a:defRPr>
            </a:lvl4pPr>
            <a:lvl5pPr>
              <a:defRPr sz="1100">
                <a:solidFill>
                  <a:schemeClr val="bg1"/>
                </a:solidFill>
              </a:defRPr>
            </a:lvl5pPr>
          </a:lstStyle>
          <a:p>
            <a:pPr lvl="0"/>
            <a:r>
              <a:rPr lang="en-US"/>
              <a:t>Click to add infographic</a:t>
            </a:r>
          </a:p>
        </p:txBody>
      </p:sp>
      <p:pic>
        <p:nvPicPr>
          <p:cNvPr id="7" name="Picture 6" descr="A black background with white letters&#10;&#10;Description automatically generated">
            <a:extLst>
              <a:ext uri="{FF2B5EF4-FFF2-40B4-BE49-F238E27FC236}">
                <a16:creationId xmlns:a16="http://schemas.microsoft.com/office/drawing/2014/main" id="{D4D64E90-7B63-BFE9-92B9-785B850D1EE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090528" y="6520719"/>
            <a:ext cx="1895097" cy="1703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519157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artn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5EBA4-DE6A-B060-5AE0-DD030B439F79}"/>
              </a:ext>
            </a:extLst>
          </p:cNvPr>
          <p:cNvSpPr>
            <a:spLocks noGrp="1"/>
          </p:cNvSpPr>
          <p:nvPr>
            <p:ph type="title"/>
          </p:nvPr>
        </p:nvSpPr>
        <p:spPr>
          <a:xfrm>
            <a:off x="645460" y="597410"/>
            <a:ext cx="10847294" cy="646174"/>
          </a:xfrm>
        </p:spPr>
        <p:txBody>
          <a:bodyPr anchor="t"/>
          <a:lstStyle>
            <a:lvl1pPr>
              <a:defRPr>
                <a:solidFill>
                  <a:srgbClr val="0C1C53"/>
                </a:solidFill>
              </a:defRPr>
            </a:lvl1pPr>
          </a:lstStyle>
          <a:p>
            <a:r>
              <a:rPr lang="en-US"/>
              <a:t>Click to edit Master title style</a:t>
            </a:r>
          </a:p>
        </p:txBody>
      </p:sp>
      <p:cxnSp>
        <p:nvCxnSpPr>
          <p:cNvPr id="8" name="Straight Connector 7">
            <a:extLst>
              <a:ext uri="{FF2B5EF4-FFF2-40B4-BE49-F238E27FC236}">
                <a16:creationId xmlns:a16="http://schemas.microsoft.com/office/drawing/2014/main" id="{DC5D4816-0480-3D28-589B-C3776C045DCA}"/>
              </a:ext>
            </a:extLst>
          </p:cNvPr>
          <p:cNvCxnSpPr>
            <a:cxnSpLocks/>
          </p:cNvCxnSpPr>
          <p:nvPr userDrawn="1"/>
        </p:nvCxnSpPr>
        <p:spPr>
          <a:xfrm>
            <a:off x="645460" y="1361504"/>
            <a:ext cx="10847294" cy="0"/>
          </a:xfrm>
          <a:prstGeom prst="line">
            <a:avLst/>
          </a:prstGeom>
          <a:ln w="63500">
            <a:solidFill>
              <a:srgbClr val="64C9FF"/>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DC75EE53-D98A-40F0-93FA-7934439C34F4}"/>
              </a:ext>
            </a:extLst>
          </p:cNvPr>
          <p:cNvSpPr>
            <a:spLocks noGrp="1"/>
          </p:cNvSpPr>
          <p:nvPr>
            <p:ph type="body" sz="half" idx="2" hasCustomPrompt="1"/>
          </p:nvPr>
        </p:nvSpPr>
        <p:spPr>
          <a:xfrm>
            <a:off x="645460"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Text Placeholder 3">
            <a:extLst>
              <a:ext uri="{FF2B5EF4-FFF2-40B4-BE49-F238E27FC236}">
                <a16:creationId xmlns:a16="http://schemas.microsoft.com/office/drawing/2014/main" id="{7FE4DEA9-4FF8-BE3B-EB11-E42FFBDB6A25}"/>
              </a:ext>
            </a:extLst>
          </p:cNvPr>
          <p:cNvSpPr>
            <a:spLocks noGrp="1"/>
          </p:cNvSpPr>
          <p:nvPr>
            <p:ph type="body" sz="half" idx="10" hasCustomPrompt="1"/>
          </p:nvPr>
        </p:nvSpPr>
        <p:spPr>
          <a:xfrm>
            <a:off x="4278676" y="1938532"/>
            <a:ext cx="2914604" cy="636040"/>
          </a:xfrm>
        </p:spPr>
        <p:txBody>
          <a:bodyPr anchor="b">
            <a:noAutofit/>
          </a:bodyPr>
          <a:lstStyle>
            <a:lvl1pPr marL="0" indent="0">
              <a:buNone/>
              <a:defRPr sz="1800">
                <a:solidFill>
                  <a:srgbClr val="0E1E5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5" name="Picture 4">
            <a:extLst>
              <a:ext uri="{FF2B5EF4-FFF2-40B4-BE49-F238E27FC236}">
                <a16:creationId xmlns:a16="http://schemas.microsoft.com/office/drawing/2014/main" id="{31BF109E-7379-6A1E-D8AF-50A8025B5E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9899" y="6520934"/>
            <a:ext cx="1963083" cy="175515"/>
          </a:xfrm>
          <a:prstGeom prst="rect">
            <a:avLst/>
          </a:prstGeom>
        </p:spPr>
      </p:pic>
    </p:spTree>
    <p:extLst>
      <p:ext uri="{BB962C8B-B14F-4D97-AF65-F5344CB8AC3E}">
        <p14:creationId xmlns:p14="http://schemas.microsoft.com/office/powerpoint/2010/main" val="2353641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18" Type="http://schemas.openxmlformats.org/officeDocument/2006/relationships/theme" Target="../theme/theme2.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slideLayout" Target="../slideLayouts/slideLayout47.xml"/><Relationship Id="rId2" Type="http://schemas.openxmlformats.org/officeDocument/2006/relationships/slideLayout" Target="../slideLayouts/slideLayout32.xml"/><Relationship Id="rId16" Type="http://schemas.openxmlformats.org/officeDocument/2006/relationships/slideLayout" Target="../slideLayouts/slideLayout46.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73.xml"/><Relationship Id="rId21" Type="http://schemas.openxmlformats.org/officeDocument/2006/relationships/slideLayout" Target="../slideLayouts/slideLayout68.xml"/><Relationship Id="rId34" Type="http://schemas.openxmlformats.org/officeDocument/2006/relationships/slideLayout" Target="../slideLayouts/slideLayout81.xml"/><Relationship Id="rId42" Type="http://schemas.openxmlformats.org/officeDocument/2006/relationships/slideLayout" Target="../slideLayouts/slideLayout89.xml"/><Relationship Id="rId47" Type="http://schemas.openxmlformats.org/officeDocument/2006/relationships/slideLayout" Target="../slideLayouts/slideLayout94.xml"/><Relationship Id="rId50" Type="http://schemas.openxmlformats.org/officeDocument/2006/relationships/slideLayout" Target="../slideLayouts/slideLayout97.xml"/><Relationship Id="rId55" Type="http://schemas.openxmlformats.org/officeDocument/2006/relationships/slideLayout" Target="../slideLayouts/slideLayout102.xml"/><Relationship Id="rId63" Type="http://schemas.openxmlformats.org/officeDocument/2006/relationships/slideLayout" Target="../slideLayouts/slideLayout110.xml"/><Relationship Id="rId68" Type="http://schemas.openxmlformats.org/officeDocument/2006/relationships/theme" Target="../theme/theme3.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9" Type="http://schemas.openxmlformats.org/officeDocument/2006/relationships/slideLayout" Target="../slideLayouts/slideLayout76.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slideLayout" Target="../slideLayouts/slideLayout79.xml"/><Relationship Id="rId37" Type="http://schemas.openxmlformats.org/officeDocument/2006/relationships/slideLayout" Target="../slideLayouts/slideLayout84.xml"/><Relationship Id="rId40" Type="http://schemas.openxmlformats.org/officeDocument/2006/relationships/slideLayout" Target="../slideLayouts/slideLayout87.xml"/><Relationship Id="rId45" Type="http://schemas.openxmlformats.org/officeDocument/2006/relationships/slideLayout" Target="../slideLayouts/slideLayout92.xml"/><Relationship Id="rId53" Type="http://schemas.openxmlformats.org/officeDocument/2006/relationships/slideLayout" Target="../slideLayouts/slideLayout100.xml"/><Relationship Id="rId58" Type="http://schemas.openxmlformats.org/officeDocument/2006/relationships/slideLayout" Target="../slideLayouts/slideLayout105.xml"/><Relationship Id="rId66" Type="http://schemas.openxmlformats.org/officeDocument/2006/relationships/slideLayout" Target="../slideLayouts/slideLayout113.xml"/><Relationship Id="rId5" Type="http://schemas.openxmlformats.org/officeDocument/2006/relationships/slideLayout" Target="../slideLayouts/slideLayout52.xml"/><Relationship Id="rId61" Type="http://schemas.openxmlformats.org/officeDocument/2006/relationships/slideLayout" Target="../slideLayouts/slideLayout108.xml"/><Relationship Id="rId19" Type="http://schemas.openxmlformats.org/officeDocument/2006/relationships/slideLayout" Target="../slideLayouts/slideLayout6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slideLayout" Target="../slideLayouts/slideLayout77.xml"/><Relationship Id="rId35" Type="http://schemas.openxmlformats.org/officeDocument/2006/relationships/slideLayout" Target="../slideLayouts/slideLayout82.xml"/><Relationship Id="rId43" Type="http://schemas.openxmlformats.org/officeDocument/2006/relationships/slideLayout" Target="../slideLayouts/slideLayout90.xml"/><Relationship Id="rId48" Type="http://schemas.openxmlformats.org/officeDocument/2006/relationships/slideLayout" Target="../slideLayouts/slideLayout95.xml"/><Relationship Id="rId56" Type="http://schemas.openxmlformats.org/officeDocument/2006/relationships/slideLayout" Target="../slideLayouts/slideLayout103.xml"/><Relationship Id="rId64" Type="http://schemas.openxmlformats.org/officeDocument/2006/relationships/slideLayout" Target="../slideLayouts/slideLayout111.xml"/><Relationship Id="rId8" Type="http://schemas.openxmlformats.org/officeDocument/2006/relationships/slideLayout" Target="../slideLayouts/slideLayout55.xml"/><Relationship Id="rId51" Type="http://schemas.openxmlformats.org/officeDocument/2006/relationships/slideLayout" Target="../slideLayouts/slideLayout98.xml"/><Relationship Id="rId3" Type="http://schemas.openxmlformats.org/officeDocument/2006/relationships/slideLayout" Target="../slideLayouts/slideLayout50.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33" Type="http://schemas.openxmlformats.org/officeDocument/2006/relationships/slideLayout" Target="../slideLayouts/slideLayout80.xml"/><Relationship Id="rId38" Type="http://schemas.openxmlformats.org/officeDocument/2006/relationships/slideLayout" Target="../slideLayouts/slideLayout85.xml"/><Relationship Id="rId46" Type="http://schemas.openxmlformats.org/officeDocument/2006/relationships/slideLayout" Target="../slideLayouts/slideLayout93.xml"/><Relationship Id="rId59" Type="http://schemas.openxmlformats.org/officeDocument/2006/relationships/slideLayout" Target="../slideLayouts/slideLayout106.xml"/><Relationship Id="rId67" Type="http://schemas.openxmlformats.org/officeDocument/2006/relationships/slideLayout" Target="../slideLayouts/slideLayout114.xml"/><Relationship Id="rId20" Type="http://schemas.openxmlformats.org/officeDocument/2006/relationships/slideLayout" Target="../slideLayouts/slideLayout67.xml"/><Relationship Id="rId41" Type="http://schemas.openxmlformats.org/officeDocument/2006/relationships/slideLayout" Target="../slideLayouts/slideLayout88.xml"/><Relationship Id="rId54" Type="http://schemas.openxmlformats.org/officeDocument/2006/relationships/slideLayout" Target="../slideLayouts/slideLayout101.xml"/><Relationship Id="rId62" Type="http://schemas.openxmlformats.org/officeDocument/2006/relationships/slideLayout" Target="../slideLayouts/slideLayout10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36" Type="http://schemas.openxmlformats.org/officeDocument/2006/relationships/slideLayout" Target="../slideLayouts/slideLayout83.xml"/><Relationship Id="rId49" Type="http://schemas.openxmlformats.org/officeDocument/2006/relationships/slideLayout" Target="../slideLayouts/slideLayout96.xml"/><Relationship Id="rId57" Type="http://schemas.openxmlformats.org/officeDocument/2006/relationships/slideLayout" Target="../slideLayouts/slideLayout104.xml"/><Relationship Id="rId10" Type="http://schemas.openxmlformats.org/officeDocument/2006/relationships/slideLayout" Target="../slideLayouts/slideLayout57.xml"/><Relationship Id="rId31" Type="http://schemas.openxmlformats.org/officeDocument/2006/relationships/slideLayout" Target="../slideLayouts/slideLayout78.xml"/><Relationship Id="rId44" Type="http://schemas.openxmlformats.org/officeDocument/2006/relationships/slideLayout" Target="../slideLayouts/slideLayout91.xml"/><Relationship Id="rId52" Type="http://schemas.openxmlformats.org/officeDocument/2006/relationships/slideLayout" Target="../slideLayouts/slideLayout99.xml"/><Relationship Id="rId60" Type="http://schemas.openxmlformats.org/officeDocument/2006/relationships/slideLayout" Target="../slideLayouts/slideLayout107.xml"/><Relationship Id="rId65" Type="http://schemas.openxmlformats.org/officeDocument/2006/relationships/slideLayout" Target="../slideLayouts/slideLayout112.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96" r:id="rId4"/>
    <p:sldLayoutId id="2147483708" r:id="rId5"/>
    <p:sldLayoutId id="2147483709" r:id="rId6"/>
    <p:sldLayoutId id="2147483710" r:id="rId7"/>
    <p:sldLayoutId id="2147483665" r:id="rId8"/>
    <p:sldLayoutId id="2147483656" r:id="rId9"/>
    <p:sldLayoutId id="2147483660" r:id="rId10"/>
    <p:sldLayoutId id="2147483663" r:id="rId11"/>
    <p:sldLayoutId id="2147483674" r:id="rId12"/>
    <p:sldLayoutId id="2147483675" r:id="rId13"/>
    <p:sldLayoutId id="2147483650" r:id="rId14"/>
    <p:sldLayoutId id="2147483662" r:id="rId15"/>
    <p:sldLayoutId id="2147483670" r:id="rId16"/>
    <p:sldLayoutId id="2147483671" r:id="rId17"/>
    <p:sldLayoutId id="2147483661" r:id="rId18"/>
    <p:sldLayoutId id="2147483652" r:id="rId19"/>
    <p:sldLayoutId id="2147483666" r:id="rId20"/>
    <p:sldLayoutId id="2147483667" r:id="rId21"/>
    <p:sldLayoutId id="2147483668" r:id="rId22"/>
    <p:sldLayoutId id="2147483664" r:id="rId23"/>
    <p:sldLayoutId id="2147483712" r:id="rId24"/>
    <p:sldLayoutId id="2147483669" r:id="rId25"/>
    <p:sldLayoutId id="2147483711" r:id="rId26"/>
    <p:sldLayoutId id="2147483697" r:id="rId27"/>
    <p:sldLayoutId id="2147483698" r:id="rId28"/>
    <p:sldLayoutId id="2147483676" r:id="rId29"/>
    <p:sldLayoutId id="2147483695" r:id="rId30"/>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F4FC93-B886-4550-9EF8-42B4B87672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A1F3E5-3C4E-4266-BD17-2AA649C2300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9BFD1-F1F8-42D5-86FE-D19A0F27274D}"/>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474D-88C2-4480-811B-C58AF0BC27BF}" type="datetimeFigureOut">
              <a:rPr lang="en-US" smtClean="0"/>
              <a:t>1/16/2025</a:t>
            </a:fld>
            <a:endParaRPr lang="en-US"/>
          </a:p>
        </p:txBody>
      </p:sp>
      <p:sp>
        <p:nvSpPr>
          <p:cNvPr id="5" name="Footer Placeholder 4">
            <a:extLst>
              <a:ext uri="{FF2B5EF4-FFF2-40B4-BE49-F238E27FC236}">
                <a16:creationId xmlns:a16="http://schemas.microsoft.com/office/drawing/2014/main" id="{2C63914A-D0CF-451A-AEBC-3ED3D4D9CFE2}"/>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1C25BF-09ED-48FC-965B-E849DCF33620}"/>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BC6B66-E5D0-497F-B984-0CE0FD7EBCF2}" type="slidenum">
              <a:rPr lang="en-US" smtClean="0"/>
              <a:t>‹#›</a:t>
            </a:fld>
            <a:endParaRPr lang="en-US"/>
          </a:p>
        </p:txBody>
      </p:sp>
    </p:spTree>
    <p:extLst>
      <p:ext uri="{BB962C8B-B14F-4D97-AF65-F5344CB8AC3E}">
        <p14:creationId xmlns:p14="http://schemas.microsoft.com/office/powerpoint/2010/main" val="409095619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4" r:id="rId13"/>
    <p:sldLayoutId id="2147483735" r:id="rId14"/>
    <p:sldLayoutId id="2147483736" r:id="rId15"/>
    <p:sldLayoutId id="2147483737" r:id="rId16"/>
    <p:sldLayoutId id="2147483739" r:id="rId17"/>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886C8B-0D15-1882-5870-C31EE136FC1D}"/>
              </a:ext>
            </a:extLst>
          </p:cNvPr>
          <p:cNvSpPr>
            <a:spLocks noGrp="1"/>
          </p:cNvSpPr>
          <p:nvPr>
            <p:ph type="title"/>
          </p:nvPr>
        </p:nvSpPr>
        <p:spPr>
          <a:xfrm>
            <a:off x="645460" y="365125"/>
            <a:ext cx="10847294"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D80C5C68-2100-9F9E-D0CE-B555EFA6D88B}"/>
              </a:ext>
            </a:extLst>
          </p:cNvPr>
          <p:cNvSpPr>
            <a:spLocks noGrp="1"/>
          </p:cNvSpPr>
          <p:nvPr>
            <p:ph type="body" idx="1"/>
          </p:nvPr>
        </p:nvSpPr>
        <p:spPr>
          <a:xfrm>
            <a:off x="645460" y="2137719"/>
            <a:ext cx="10847294" cy="403924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 </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09742019-2254-4D71-21BC-1DEF9628629A}"/>
              </a:ext>
            </a:extLst>
          </p:cNvPr>
          <p:cNvSpPr>
            <a:spLocks noGrp="1"/>
          </p:cNvSpPr>
          <p:nvPr>
            <p:ph type="sldNum" sz="quarter" idx="4"/>
          </p:nvPr>
        </p:nvSpPr>
        <p:spPr>
          <a:xfrm>
            <a:off x="8749554" y="6310312"/>
            <a:ext cx="2743200" cy="365125"/>
          </a:xfrm>
          <a:prstGeom prst="rect">
            <a:avLst/>
          </a:prstGeom>
        </p:spPr>
        <p:txBody>
          <a:bodyPr/>
          <a:lstStyle>
            <a:lvl1pPr algn="r">
              <a:defRPr sz="1000">
                <a:latin typeface="Poppins" pitchFamily="2" charset="77"/>
                <a:cs typeface="Poppins" pitchFamily="2" charset="77"/>
              </a:defRPr>
            </a:lvl1pPr>
          </a:lstStyle>
          <a:p>
            <a:fld id="{AFB32154-6A15-4C43-8B0E-1EB1D7A63377}" type="slidenum">
              <a:rPr lang="en-US" smtClean="0"/>
              <a:pPr/>
              <a:t>‹#›</a:t>
            </a:fld>
            <a:endParaRPr lang="en-US"/>
          </a:p>
        </p:txBody>
      </p:sp>
    </p:spTree>
    <p:extLst>
      <p:ext uri="{BB962C8B-B14F-4D97-AF65-F5344CB8AC3E}">
        <p14:creationId xmlns:p14="http://schemas.microsoft.com/office/powerpoint/2010/main" val="172350481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40" r:id="rId5"/>
    <p:sldLayoutId id="2147483779" r:id="rId6"/>
    <p:sldLayoutId id="2147483780" r:id="rId7"/>
    <p:sldLayoutId id="2147483781" r:id="rId8"/>
    <p:sldLayoutId id="2147483741" r:id="rId9"/>
    <p:sldLayoutId id="2147483782" r:id="rId10"/>
    <p:sldLayoutId id="2147483783"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 id="2147483770" r:id="rId24"/>
    <p:sldLayoutId id="2147483771" r:id="rId25"/>
    <p:sldLayoutId id="2147483772" r:id="rId26"/>
    <p:sldLayoutId id="2147483773" r:id="rId27"/>
    <p:sldLayoutId id="2147483774" r:id="rId28"/>
    <p:sldLayoutId id="2147483775" r:id="rId29"/>
    <p:sldLayoutId id="2147483784" r:id="rId30"/>
    <p:sldLayoutId id="2147483742" r:id="rId31"/>
    <p:sldLayoutId id="2147483785" r:id="rId32"/>
    <p:sldLayoutId id="2147483786" r:id="rId33"/>
    <p:sldLayoutId id="2147483743" r:id="rId34"/>
    <p:sldLayoutId id="2147483744" r:id="rId35"/>
    <p:sldLayoutId id="2147483787" r:id="rId36"/>
    <p:sldLayoutId id="2147483788" r:id="rId37"/>
    <p:sldLayoutId id="2147483789" r:id="rId38"/>
    <p:sldLayoutId id="2147483790" r:id="rId39"/>
    <p:sldLayoutId id="2147483791" r:id="rId40"/>
    <p:sldLayoutId id="2147483745" r:id="rId41"/>
    <p:sldLayoutId id="2147483792" r:id="rId42"/>
    <p:sldLayoutId id="2147483793" r:id="rId43"/>
    <p:sldLayoutId id="2147483794" r:id="rId44"/>
    <p:sldLayoutId id="2147483746" r:id="rId45"/>
    <p:sldLayoutId id="2147483795" r:id="rId46"/>
    <p:sldLayoutId id="2147483796" r:id="rId47"/>
    <p:sldLayoutId id="2147483797" r:id="rId48"/>
    <p:sldLayoutId id="2147483747" r:id="rId49"/>
    <p:sldLayoutId id="2147483748" r:id="rId50"/>
    <p:sldLayoutId id="2147483749" r:id="rId51"/>
    <p:sldLayoutId id="2147483750" r:id="rId52"/>
    <p:sldLayoutId id="2147483751" r:id="rId53"/>
    <p:sldLayoutId id="2147483752" r:id="rId54"/>
    <p:sldLayoutId id="2147483798" r:id="rId55"/>
    <p:sldLayoutId id="2147483799" r:id="rId56"/>
    <p:sldLayoutId id="2147483800" r:id="rId57"/>
    <p:sldLayoutId id="2147483801" r:id="rId58"/>
    <p:sldLayoutId id="2147483753" r:id="rId59"/>
    <p:sldLayoutId id="2147483776" r:id="rId60"/>
    <p:sldLayoutId id="2147483777" r:id="rId61"/>
    <p:sldLayoutId id="2147483802" r:id="rId62"/>
    <p:sldLayoutId id="2147483803" r:id="rId63"/>
    <p:sldLayoutId id="2147483804" r:id="rId64"/>
    <p:sldLayoutId id="2147483805" r:id="rId65"/>
    <p:sldLayoutId id="2147483806" r:id="rId66"/>
    <p:sldLayoutId id="2147483807" r:id="rId67"/>
  </p:sldLayoutIdLst>
  <p:hf hdr="0" ftr="0" dt="0"/>
  <p:txStyles>
    <p:titleStyle>
      <a:lvl1pPr algn="l" defTabSz="914400" rtl="0" eaLnBrk="1" latinLnBrk="0" hangingPunct="1">
        <a:lnSpc>
          <a:spcPct val="90000"/>
        </a:lnSpc>
        <a:spcBef>
          <a:spcPct val="0"/>
        </a:spcBef>
        <a:buNone/>
        <a:defRPr sz="4400" b="0" i="0" kern="1200">
          <a:solidFill>
            <a:srgbClr val="0E1E50"/>
          </a:solidFill>
          <a:latin typeface="Poppins Medium" pitchFamily="2" charset="77"/>
          <a:ea typeface="+mj-ea"/>
          <a:cs typeface="Poppins Medium"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23.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3.xml"/><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76.xml"/><Relationship Id="rId5" Type="http://schemas.openxmlformats.org/officeDocument/2006/relationships/image" Target="../media/image80.png"/><Relationship Id="rId4" Type="http://schemas.openxmlformats.org/officeDocument/2006/relationships/image" Target="../media/image79.png"/></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1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A97495-A06E-7CE2-70E8-94C403E792BD}"/>
              </a:ext>
            </a:extLst>
          </p:cNvPr>
          <p:cNvPicPr>
            <a:picLocks noChangeAspect="1"/>
          </p:cNvPicPr>
          <p:nvPr/>
        </p:nvPicPr>
        <p:blipFill rotWithShape="1">
          <a:blip r:embed="rId3"/>
          <a:srcRect l="295" t="1078"/>
          <a:stretch/>
        </p:blipFill>
        <p:spPr>
          <a:xfrm>
            <a:off x="0" y="0"/>
            <a:ext cx="12367846" cy="6951136"/>
          </a:xfrm>
          <a:prstGeom prst="rect">
            <a:avLst/>
          </a:prstGeom>
        </p:spPr>
      </p:pic>
      <p:sp>
        <p:nvSpPr>
          <p:cNvPr id="4" name="Title 3">
            <a:extLst>
              <a:ext uri="{FF2B5EF4-FFF2-40B4-BE49-F238E27FC236}">
                <a16:creationId xmlns:a16="http://schemas.microsoft.com/office/drawing/2014/main" id="{8627D59F-02B6-5231-4D72-B575A5973567}"/>
              </a:ext>
            </a:extLst>
          </p:cNvPr>
          <p:cNvSpPr>
            <a:spLocks noGrp="1"/>
          </p:cNvSpPr>
          <p:nvPr>
            <p:ph type="ctrTitle"/>
          </p:nvPr>
        </p:nvSpPr>
        <p:spPr/>
        <p:txBody>
          <a:bodyPr/>
          <a:lstStyle/>
          <a:p>
            <a:r>
              <a:rPr lang="en-US">
                <a:latin typeface="Poppins"/>
                <a:cs typeface="Poppins"/>
              </a:rPr>
              <a:t>Industry</a:t>
            </a:r>
            <a:endParaRPr lang="en-US"/>
          </a:p>
        </p:txBody>
      </p:sp>
      <p:sp>
        <p:nvSpPr>
          <p:cNvPr id="5" name="Subtitle 4">
            <a:extLst>
              <a:ext uri="{FF2B5EF4-FFF2-40B4-BE49-F238E27FC236}">
                <a16:creationId xmlns:a16="http://schemas.microsoft.com/office/drawing/2014/main" id="{DE73AB74-C0B5-796A-A3FA-DD47630587C2}"/>
              </a:ext>
            </a:extLst>
          </p:cNvPr>
          <p:cNvSpPr>
            <a:spLocks noGrp="1"/>
          </p:cNvSpPr>
          <p:nvPr>
            <p:ph type="subTitle" idx="1"/>
          </p:nvPr>
        </p:nvSpPr>
        <p:spPr/>
        <p:txBody>
          <a:bodyPr vert="horz" lIns="91440" tIns="45720" rIns="91440" bIns="45720" rtlCol="0" anchor="t">
            <a:normAutofit/>
          </a:bodyPr>
          <a:lstStyle/>
          <a:p>
            <a:r>
              <a:rPr lang="en-US" sz="1600" spc="200">
                <a:latin typeface="Poppins"/>
                <a:cs typeface="Poppins"/>
              </a:rPr>
              <a:t>Last updated December 2024 | systemschangelab.com/industry</a:t>
            </a:r>
            <a:endParaRPr lang="en-US" sz="1600" spc="200"/>
          </a:p>
        </p:txBody>
      </p:sp>
      <p:pic>
        <p:nvPicPr>
          <p:cNvPr id="2" name="Picture 2">
            <a:extLst>
              <a:ext uri="{FF2B5EF4-FFF2-40B4-BE49-F238E27FC236}">
                <a16:creationId xmlns:a16="http://schemas.microsoft.com/office/drawing/2014/main" id="{DBE84968-C34D-9179-C92C-625D94E0DFC2}"/>
              </a:ext>
            </a:extLst>
          </p:cNvPr>
          <p:cNvPicPr>
            <a:picLocks noChangeAspect="1"/>
          </p:cNvPicPr>
          <p:nvPr/>
        </p:nvPicPr>
        <p:blipFill>
          <a:blip r:embed="rId4"/>
          <a:stretch>
            <a:fillRect/>
          </a:stretch>
        </p:blipFill>
        <p:spPr>
          <a:xfrm>
            <a:off x="871268" y="831122"/>
            <a:ext cx="2283125" cy="882549"/>
          </a:xfrm>
          <a:prstGeom prst="rect">
            <a:avLst/>
          </a:prstGeom>
        </p:spPr>
      </p:pic>
      <p:cxnSp>
        <p:nvCxnSpPr>
          <p:cNvPr id="6" name="Straight Arrow Connector 5">
            <a:extLst>
              <a:ext uri="{FF2B5EF4-FFF2-40B4-BE49-F238E27FC236}">
                <a16:creationId xmlns:a16="http://schemas.microsoft.com/office/drawing/2014/main" id="{AA923C0B-1E05-8CAD-16FF-A841915DE355}"/>
              </a:ext>
            </a:extLst>
          </p:cNvPr>
          <p:cNvCxnSpPr/>
          <p:nvPr/>
        </p:nvCxnSpPr>
        <p:spPr>
          <a:xfrm>
            <a:off x="879895" y="5257801"/>
            <a:ext cx="10590358" cy="8626"/>
          </a:xfrm>
          <a:prstGeom prst="straightConnector1">
            <a:avLst/>
          </a:prstGeom>
          <a:ln w="57150"/>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547060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43353"/>
            <a:ext cx="3486087" cy="27691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spcBef>
                <a:spcPts val="0"/>
              </a:spcBef>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B26A212-1B4E-1EEA-9C32-B0B752BEA7C0}"/>
              </a:ext>
            </a:extLst>
          </p:cNvPr>
          <p:cNvPicPr>
            <a:picLocks noChangeAspect="1"/>
          </p:cNvPicPr>
          <p:nvPr/>
        </p:nvPicPr>
        <p:blipFill>
          <a:blip r:embed="rId2"/>
          <a:stretch>
            <a:fillRect/>
          </a:stretch>
        </p:blipFill>
        <p:spPr>
          <a:xfrm>
            <a:off x="6190016" y="1031527"/>
            <a:ext cx="4683198" cy="2157428"/>
          </a:xfrm>
          <a:prstGeom prst="rect">
            <a:avLst/>
          </a:prstGeom>
        </p:spPr>
      </p:pic>
      <p:pic>
        <p:nvPicPr>
          <p:cNvPr id="15" name="Picture 14">
            <a:extLst>
              <a:ext uri="{FF2B5EF4-FFF2-40B4-BE49-F238E27FC236}">
                <a16:creationId xmlns:a16="http://schemas.microsoft.com/office/drawing/2014/main" id="{787C9A1B-3AEE-EFE2-E4F9-33E606184882}"/>
              </a:ext>
            </a:extLst>
          </p:cNvPr>
          <p:cNvPicPr>
            <a:picLocks noChangeAspect="1"/>
          </p:cNvPicPr>
          <p:nvPr/>
        </p:nvPicPr>
        <p:blipFill>
          <a:blip r:embed="rId3"/>
          <a:stretch>
            <a:fillRect/>
          </a:stretch>
        </p:blipFill>
        <p:spPr>
          <a:xfrm>
            <a:off x="5130798" y="3303329"/>
            <a:ext cx="7031525" cy="2101326"/>
          </a:xfrm>
          <a:prstGeom prst="rect">
            <a:avLst/>
          </a:prstGeom>
        </p:spPr>
      </p:pic>
    </p:spTree>
    <p:extLst>
      <p:ext uri="{BB962C8B-B14F-4D97-AF65-F5344CB8AC3E}">
        <p14:creationId xmlns:p14="http://schemas.microsoft.com/office/powerpoint/2010/main" val="3609731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AA4FF8-8393-AF5D-E0C2-FDEC270232FF}"/>
              </a:ext>
            </a:extLst>
          </p:cNvPr>
          <p:cNvPicPr>
            <a:picLocks noChangeAspect="1"/>
          </p:cNvPicPr>
          <p:nvPr/>
        </p:nvPicPr>
        <p:blipFill rotWithShape="1">
          <a:blip r:embed="rId3"/>
          <a:srcRect l="275" t="1131" r="2189" b="1371"/>
          <a:stretch/>
        </p:blipFill>
        <p:spPr>
          <a:xfrm>
            <a:off x="-16655" y="-25495"/>
            <a:ext cx="12208655" cy="6876619"/>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Reduce demand </a:t>
            </a:r>
            <a:r>
              <a:rPr lang="en-US" b="0">
                <a:latin typeface="Poppins"/>
                <a:cs typeface="Poppins"/>
              </a:rPr>
              <a:t>for cement, steel </a:t>
            </a:r>
            <a:r>
              <a:rPr lang="en-US" b="0" i="0">
                <a:latin typeface="Poppins"/>
                <a:cs typeface="Poppins"/>
              </a:rPr>
              <a:t>and</a:t>
            </a:r>
            <a:r>
              <a:rPr lang="en-US" b="0">
                <a:latin typeface="Poppins"/>
                <a:cs typeface="Poppins"/>
              </a:rPr>
              <a:t> plastics</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49241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6A8CE43A-398A-18BC-0D19-285E0921B6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474"/>
          <a:stretch/>
        </p:blipFill>
        <p:spPr>
          <a:xfrm>
            <a:off x="520756" y="1587910"/>
            <a:ext cx="11150487" cy="511238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2" y="752879"/>
            <a:ext cx="10847294" cy="646174"/>
          </a:xfrm>
        </p:spPr>
        <p:txBody>
          <a:bodyPr>
            <a:noAutofit/>
          </a:bodyPr>
          <a:lstStyle/>
          <a:p>
            <a:r>
              <a:rPr lang="en-US" sz="2800">
                <a:solidFill>
                  <a:schemeClr val="bg1"/>
                </a:solidFill>
                <a:latin typeface="Poppins Medium"/>
                <a:cs typeface="Poppins Medium"/>
              </a:rPr>
              <a:t>Circular economy measures could reduce steel demand</a:t>
            </a:r>
            <a:endParaRPr lang="en-US" sz="280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101964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E3441098-1B9D-ACA5-787B-324F046EE0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9805" y="534538"/>
            <a:ext cx="5765950" cy="5675082"/>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88599" y="2087744"/>
            <a:ext cx="4458871"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Accounting for around 7% of global carbon dioxide emissions, cement production increased almost 2.5 tines from 2000-2022, rising by </a:t>
            </a:r>
            <a:r>
              <a:rPr lang="en-US" sz="2400" dirty="0">
                <a:solidFill>
                  <a:srgbClr val="64C9FF"/>
                </a:solidFill>
                <a:latin typeface="Poppins"/>
                <a:ea typeface="+mn-lt"/>
                <a:cs typeface="+mn-lt"/>
              </a:rPr>
              <a:t>25% since 2010.</a:t>
            </a:r>
            <a:endParaRPr lang="en-US" sz="2400" dirty="0">
              <a:solidFill>
                <a:schemeClr val="bg1"/>
              </a:solidFill>
              <a:latin typeface="Poppins"/>
              <a:ea typeface="+mn-lt"/>
              <a:cs typeface="+mn-lt"/>
            </a:endParaRPr>
          </a:p>
        </p:txBody>
      </p:sp>
    </p:spTree>
    <p:extLst>
      <p:ext uri="{BB962C8B-B14F-4D97-AF65-F5344CB8AC3E}">
        <p14:creationId xmlns:p14="http://schemas.microsoft.com/office/powerpoint/2010/main" val="29866709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graph&#10;&#10;Description automatically generated">
            <a:extLst>
              <a:ext uri="{FF2B5EF4-FFF2-40B4-BE49-F238E27FC236}">
                <a16:creationId xmlns:a16="http://schemas.microsoft.com/office/drawing/2014/main" id="{13238A04-85B8-98D9-D9B1-EE555B8E77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3716" y="552010"/>
            <a:ext cx="5846111" cy="5753980"/>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38687" y="2459504"/>
            <a:ext cx="4262992"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Steel production, accounting for about </a:t>
            </a:r>
            <a:r>
              <a:rPr lang="en-US" sz="2400" dirty="0">
                <a:solidFill>
                  <a:srgbClr val="64C9FF"/>
                </a:solidFill>
                <a:latin typeface="Poppins"/>
                <a:ea typeface="+mn-lt"/>
                <a:cs typeface="+mn-lt"/>
              </a:rPr>
              <a:t>7% of global carbon dioxide emissions</a:t>
            </a:r>
            <a:r>
              <a:rPr lang="en-US" sz="2400" dirty="0">
                <a:solidFill>
                  <a:schemeClr val="bg1"/>
                </a:solidFill>
                <a:latin typeface="Poppins"/>
                <a:ea typeface="+mn-lt"/>
                <a:cs typeface="+mn-lt"/>
              </a:rPr>
              <a:t>, has increased by 8% from 2019 to 2022. </a:t>
            </a:r>
            <a:endParaRPr lang="en-US" dirty="0">
              <a:solidFill>
                <a:schemeClr val="bg1"/>
              </a:solidFill>
              <a:latin typeface="Poppins"/>
              <a:ea typeface="+mn-lt"/>
              <a:cs typeface="+mn-lt"/>
            </a:endParaRPr>
          </a:p>
        </p:txBody>
      </p:sp>
    </p:spTree>
    <p:extLst>
      <p:ext uri="{BB962C8B-B14F-4D97-AF65-F5344CB8AC3E}">
        <p14:creationId xmlns:p14="http://schemas.microsoft.com/office/powerpoint/2010/main" val="12041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261A7D4-38BB-E3E1-C983-306A9F3CA846}"/>
              </a:ext>
            </a:extLst>
          </p:cNvPr>
          <p:cNvPicPr>
            <a:picLocks noChangeAspect="1"/>
          </p:cNvPicPr>
          <p:nvPr/>
        </p:nvPicPr>
        <p:blipFill rotWithShape="1">
          <a:blip r:embed="rId3"/>
          <a:srcRect r="466"/>
          <a:stretch/>
        </p:blipFill>
        <p:spPr>
          <a:xfrm>
            <a:off x="0" y="5349"/>
            <a:ext cx="12192000" cy="684730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926756" y="2713122"/>
            <a:ext cx="10565998" cy="2387600"/>
          </a:xfrm>
        </p:spPr>
        <p:txBody>
          <a:bodyPr>
            <a:normAutofit/>
          </a:bodyPr>
          <a:lstStyle/>
          <a:p>
            <a:pPr>
              <a:lnSpc>
                <a:spcPct val="100000"/>
              </a:lnSpc>
            </a:pPr>
            <a:r>
              <a:rPr lang="en-US">
                <a:latin typeface="Poppins"/>
                <a:cs typeface="Poppins"/>
              </a:rPr>
              <a:t>Improve</a:t>
            </a:r>
            <a:r>
              <a:rPr lang="en-US" b="0">
                <a:latin typeface="Poppins"/>
                <a:cs typeface="Poppins"/>
              </a:rPr>
              <a:t> industrial energy </a:t>
            </a:r>
            <a:r>
              <a:rPr lang="en-US">
                <a:latin typeface="Poppins"/>
                <a:cs typeface="Poppins"/>
              </a:rPr>
              <a:t>efficiency</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2498192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6" name="Picture 5" descr="A graph of energy consumption&#10;&#10;Description automatically generated">
            <a:extLst>
              <a:ext uri="{FF2B5EF4-FFF2-40B4-BE49-F238E27FC236}">
                <a16:creationId xmlns:a16="http://schemas.microsoft.com/office/drawing/2014/main" id="{B144A6B4-C187-AFBA-476D-65D0C29CE2C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205"/>
          <a:stretch/>
        </p:blipFill>
        <p:spPr>
          <a:xfrm>
            <a:off x="611813" y="1551911"/>
            <a:ext cx="10968374" cy="5045513"/>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57005"/>
            <a:ext cx="10847294" cy="646174"/>
          </a:xfrm>
        </p:spPr>
        <p:txBody>
          <a:bodyPr>
            <a:noAutofit/>
          </a:bodyPr>
          <a:lstStyle/>
          <a:p>
            <a:r>
              <a:rPr lang="en-US" sz="2800">
                <a:solidFill>
                  <a:schemeClr val="bg1"/>
                </a:solidFill>
                <a:latin typeface="Poppins Medium"/>
                <a:cs typeface="Poppins Medium"/>
              </a:rPr>
              <a:t>Industrial energy intensity needs to decline by over 26%</a:t>
            </a:r>
            <a:endParaRPr lang="en-US" sz="280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7584398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6001DD4-DBCA-E7A1-FF80-051F621B0E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1471" y="706687"/>
            <a:ext cx="5531803" cy="544462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74133" y="1912695"/>
            <a:ext cx="4424114"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Updating and retrofitting industrial plants to become more efficient can reduce</a:t>
            </a:r>
            <a:r>
              <a:rPr lang="en-US" sz="2400">
                <a:solidFill>
                  <a:schemeClr val="accent3"/>
                </a:solidFill>
                <a:latin typeface="Poppins"/>
                <a:ea typeface="+mn-lt"/>
                <a:cs typeface="+mn-lt"/>
              </a:rPr>
              <a:t> </a:t>
            </a:r>
            <a:r>
              <a:rPr lang="en-US" sz="2400">
                <a:solidFill>
                  <a:srgbClr val="64C9FF"/>
                </a:solidFill>
                <a:latin typeface="Poppins"/>
                <a:ea typeface="+mn-lt"/>
                <a:cs typeface="+mn-lt"/>
              </a:rPr>
              <a:t>10–20% of industrial emissions </a:t>
            </a:r>
            <a:r>
              <a:rPr lang="en-US" sz="2400">
                <a:solidFill>
                  <a:schemeClr val="bg1"/>
                </a:solidFill>
                <a:latin typeface="Poppins"/>
                <a:ea typeface="+mn-lt"/>
                <a:cs typeface="+mn-lt"/>
              </a:rPr>
              <a:t>while also delivering economic benefits through reduced fuel expenditures.</a:t>
            </a:r>
            <a:endParaRPr lang="en-US">
              <a:solidFill>
                <a:schemeClr val="bg1"/>
              </a:solidFill>
              <a:latin typeface="Calibri" panose="020F0502020204030204"/>
              <a:ea typeface="+mn-lt"/>
              <a:cs typeface="+mn-lt"/>
            </a:endParaRPr>
          </a:p>
        </p:txBody>
      </p:sp>
    </p:spTree>
    <p:extLst>
      <p:ext uri="{BB962C8B-B14F-4D97-AF65-F5344CB8AC3E}">
        <p14:creationId xmlns:p14="http://schemas.microsoft.com/office/powerpoint/2010/main" val="106554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5" name="Picture 4" descr="A graph on a blue background&#10;&#10;Description automatically generated">
            <a:extLst>
              <a:ext uri="{FF2B5EF4-FFF2-40B4-BE49-F238E27FC236}">
                <a16:creationId xmlns:a16="http://schemas.microsoft.com/office/drawing/2014/main" id="{53E324FA-BB12-496C-3EE7-10E72ED7F29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531"/>
          <a:stretch/>
        </p:blipFill>
        <p:spPr>
          <a:xfrm>
            <a:off x="541271" y="1587910"/>
            <a:ext cx="11109458" cy="5090081"/>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5460" y="765085"/>
            <a:ext cx="10847294" cy="646174"/>
          </a:xfrm>
        </p:spPr>
        <p:txBody>
          <a:bodyPr>
            <a:noAutofit/>
          </a:bodyPr>
          <a:lstStyle/>
          <a:p>
            <a:r>
              <a:rPr lang="en-US" sz="2800">
                <a:solidFill>
                  <a:schemeClr val="bg1"/>
                </a:solidFill>
                <a:latin typeface="Poppins Medium"/>
                <a:cs typeface="Poppins Medium"/>
              </a:rPr>
              <a:t>Investment in efficiency needs to significantly scale up</a:t>
            </a:r>
            <a:endParaRPr lang="en-US" sz="2800">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632553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ue background&#10;&#10;Description automatically generated">
            <a:extLst>
              <a:ext uri="{FF2B5EF4-FFF2-40B4-BE49-F238E27FC236}">
                <a16:creationId xmlns:a16="http://schemas.microsoft.com/office/drawing/2014/main" id="{BC96ED17-2EB2-3391-3B10-A61DB85E65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2087" y="840657"/>
            <a:ext cx="5501564" cy="5107469"/>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79679" y="2274838"/>
            <a:ext cx="4013247"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Mandatory targets and standards for industrial energy efficiency covered </a:t>
            </a:r>
            <a:r>
              <a:rPr lang="en-US" sz="2400" dirty="0">
                <a:solidFill>
                  <a:srgbClr val="64C9FF"/>
                </a:solidFill>
                <a:latin typeface="Poppins"/>
                <a:ea typeface="+mn-lt"/>
                <a:cs typeface="+mn-lt"/>
              </a:rPr>
              <a:t>almost one-fifth of global energy use</a:t>
            </a:r>
            <a:r>
              <a:rPr lang="en-US" sz="2400" dirty="0">
                <a:solidFill>
                  <a:schemeClr val="bg1"/>
                </a:solidFill>
                <a:latin typeface="Poppins"/>
                <a:ea typeface="+mn-lt"/>
                <a:cs typeface="+mn-lt"/>
              </a:rPr>
              <a:t>, as of 2022.</a:t>
            </a:r>
          </a:p>
        </p:txBody>
      </p:sp>
    </p:spTree>
    <p:extLst>
      <p:ext uri="{BB962C8B-B14F-4D97-AF65-F5344CB8AC3E}">
        <p14:creationId xmlns:p14="http://schemas.microsoft.com/office/powerpoint/2010/main" val="2725732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0" name="Picture 6" descr="A picture containing ice, cloth&#10;&#10;Description automatically generated">
            <a:extLst>
              <a:ext uri="{FF2B5EF4-FFF2-40B4-BE49-F238E27FC236}">
                <a16:creationId xmlns:a16="http://schemas.microsoft.com/office/drawing/2014/main" id="{4640A682-6771-BF9E-2606-9873A598B3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000" y="0"/>
            <a:ext cx="561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8">
            <a:extLst>
              <a:ext uri="{FF2B5EF4-FFF2-40B4-BE49-F238E27FC236}">
                <a16:creationId xmlns:a16="http://schemas.microsoft.com/office/drawing/2014/main" id="{251956EB-1C26-12B2-2239-6EA8223EE015}"/>
              </a:ext>
            </a:extLst>
          </p:cNvPr>
          <p:cNvSpPr txBox="1">
            <a:spLocks/>
          </p:cNvSpPr>
          <p:nvPr/>
        </p:nvSpPr>
        <p:spPr>
          <a:xfrm>
            <a:off x="729228" y="1073395"/>
            <a:ext cx="5217916" cy="1954683"/>
          </a:xfrm>
          <a:prstGeom prst="rect">
            <a:avLst/>
          </a:prstGeom>
        </p:spPr>
        <p:txBody>
          <a:bodyPr lIns="91440" tIns="45720" rIns="91440" bIns="45720" anchor="t"/>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solidFill>
                  <a:srgbClr val="0C1C53"/>
                </a:solidFill>
                <a:latin typeface="Poppins Medium"/>
              </a:rPr>
              <a:t>Systems Change Lab</a:t>
            </a:r>
            <a:endParaRPr lang="en-US">
              <a:solidFill>
                <a:srgbClr val="0C1C53"/>
              </a:solidFill>
            </a:endParaRPr>
          </a:p>
          <a:p>
            <a:r>
              <a:rPr lang="en-US" sz="1800" b="1">
                <a:solidFill>
                  <a:srgbClr val="0C1C53"/>
                </a:solidFill>
                <a:latin typeface="Poppins Medium"/>
              </a:rPr>
              <a:t>    </a:t>
            </a:r>
            <a:endParaRPr lang="en-US">
              <a:solidFill>
                <a:srgbClr val="0C1C53"/>
              </a:solidFill>
              <a:latin typeface="Calibri Light" panose="020F0302020204030204"/>
              <a:cs typeface="Calibri Light" panose="020F0302020204030204"/>
            </a:endParaRPr>
          </a:p>
          <a:p>
            <a:r>
              <a:rPr lang="en-US" sz="600" b="1">
                <a:solidFill>
                  <a:srgbClr val="0C1C53"/>
                </a:solidFill>
                <a:latin typeface="Poppins Medium"/>
              </a:rPr>
              <a:t>  </a:t>
            </a:r>
            <a:r>
              <a:rPr lang="en-US" sz="1200">
                <a:solidFill>
                  <a:srgbClr val="0C1C53"/>
                </a:solidFill>
                <a:latin typeface="Poppins Medium"/>
              </a:rPr>
              <a:t> </a:t>
            </a:r>
            <a:br>
              <a:rPr lang="en-US" sz="2400">
                <a:solidFill>
                  <a:srgbClr val="0C1C53"/>
                </a:solidFill>
                <a:latin typeface="Poppins Medium"/>
              </a:rPr>
            </a:br>
            <a:r>
              <a:rPr lang="en-US" sz="2400">
                <a:solidFill>
                  <a:srgbClr val="0C1C53"/>
                </a:solidFill>
                <a:latin typeface="Poppins Medium"/>
              </a:rPr>
              <a:t>It’s time to change the way we think about changing the world.</a:t>
            </a:r>
            <a:endParaRPr lang="en-US">
              <a:solidFill>
                <a:srgbClr val="0C1C53"/>
              </a:solidFill>
              <a:cs typeface="Calibri Light"/>
            </a:endParaRPr>
          </a:p>
        </p:txBody>
      </p:sp>
      <p:sp>
        <p:nvSpPr>
          <p:cNvPr id="7" name="TextBox 2">
            <a:extLst>
              <a:ext uri="{FF2B5EF4-FFF2-40B4-BE49-F238E27FC236}">
                <a16:creationId xmlns:a16="http://schemas.microsoft.com/office/drawing/2014/main" id="{C12CA405-E4AB-B117-0A0E-A920D9E05805}"/>
              </a:ext>
            </a:extLst>
          </p:cNvPr>
          <p:cNvSpPr txBox="1"/>
          <p:nvPr/>
        </p:nvSpPr>
        <p:spPr>
          <a:xfrm>
            <a:off x="730791" y="2996143"/>
            <a:ext cx="5070894" cy="255454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buFont typeface="Arial"/>
              <a:buChar char="•"/>
            </a:pPr>
            <a:r>
              <a:rPr lang="en-US">
                <a:solidFill>
                  <a:srgbClr val="0C1C53"/>
                </a:solidFill>
                <a:latin typeface="Poppins"/>
                <a:ea typeface="+mn-lt"/>
                <a:cs typeface="+mn-lt"/>
              </a:rPr>
              <a:t>Systems Change Lab monitors, learns from and mobilizes action toward the transformational shifts needed to protect both people and the planet.</a:t>
            </a:r>
          </a:p>
          <a:p>
            <a:pPr marL="285750" indent="-285750">
              <a:buFont typeface="Arial"/>
              <a:buChar char="•"/>
            </a:pPr>
            <a:endParaRPr lang="en-US" sz="1600">
              <a:solidFill>
                <a:srgbClr val="0C1C53"/>
              </a:solidFill>
              <a:latin typeface="Poppins"/>
              <a:cs typeface="Calibri"/>
            </a:endParaRPr>
          </a:p>
          <a:p>
            <a:pPr marL="285750" indent="-285750">
              <a:buFont typeface="Arial"/>
              <a:buChar char="•"/>
            </a:pPr>
            <a:r>
              <a:rPr lang="en-US">
                <a:solidFill>
                  <a:srgbClr val="0C1C53"/>
                </a:solidFill>
                <a:latin typeface="Poppins"/>
                <a:cs typeface="Calibri"/>
              </a:rPr>
              <a:t>The data platform identifies and tracks key shifts in our global systems that, when achieved together, can spur transformational change.</a:t>
            </a:r>
          </a:p>
        </p:txBody>
      </p:sp>
      <p:sp>
        <p:nvSpPr>
          <p:cNvPr id="8" name="Rectangle 7">
            <a:extLst>
              <a:ext uri="{FF2B5EF4-FFF2-40B4-BE49-F238E27FC236}">
                <a16:creationId xmlns:a16="http://schemas.microsoft.com/office/drawing/2014/main" id="{3F0093DB-ED4E-5FB4-6BB9-EDC03A76F438}"/>
              </a:ext>
            </a:extLst>
          </p:cNvPr>
          <p:cNvSpPr/>
          <p:nvPr/>
        </p:nvSpPr>
        <p:spPr>
          <a:xfrm>
            <a:off x="782489" y="1753675"/>
            <a:ext cx="4962091" cy="53060"/>
          </a:xfrm>
          <a:prstGeom prst="rect">
            <a:avLst/>
          </a:prstGeom>
          <a:solidFill>
            <a:srgbClr val="64C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19596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BF0393-0FBB-2408-B10A-481E0BAE5B65}"/>
              </a:ext>
            </a:extLst>
          </p:cNvPr>
          <p:cNvPicPr>
            <a:picLocks noChangeAspect="1"/>
          </p:cNvPicPr>
          <p:nvPr/>
        </p:nvPicPr>
        <p:blipFill>
          <a:blip r:embed="rId3"/>
          <a:srcRect l="1450" t="1488" r="-79" b="-249"/>
          <a:stretch/>
        </p:blipFill>
        <p:spPr>
          <a:xfrm>
            <a:off x="-6285" y="-1447"/>
            <a:ext cx="12207930" cy="6873892"/>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p:txBody>
          <a:bodyPr>
            <a:normAutofit/>
          </a:bodyPr>
          <a:lstStyle/>
          <a:p>
            <a:r>
              <a:rPr lang="en-US">
                <a:latin typeface="Poppins"/>
                <a:cs typeface="Poppins"/>
              </a:rPr>
              <a:t>Electrify industry</a:t>
            </a:r>
            <a:endParaRPr lang="en-US"/>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79895" y="5257801"/>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211302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computer screen&#10;&#10;Description automatically generated">
            <a:extLst>
              <a:ext uri="{FF2B5EF4-FFF2-40B4-BE49-F238E27FC236}">
                <a16:creationId xmlns:a16="http://schemas.microsoft.com/office/drawing/2014/main" id="{E675376A-B26C-A562-3BE9-BEA1D67389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86322" y="589220"/>
            <a:ext cx="5704305" cy="570430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11363" y="2459504"/>
            <a:ext cx="409969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50% of the fuel used for energy in industry </a:t>
            </a:r>
            <a:r>
              <a:rPr lang="en-US" sz="2400">
                <a:solidFill>
                  <a:srgbClr val="64C9FF"/>
                </a:solidFill>
                <a:latin typeface="Poppins"/>
                <a:ea typeface="+mn-lt"/>
                <a:cs typeface="+mn-lt"/>
              </a:rPr>
              <a:t>could be electrified today </a:t>
            </a:r>
            <a:r>
              <a:rPr lang="en-US" sz="2400">
                <a:solidFill>
                  <a:schemeClr val="bg1"/>
                </a:solidFill>
                <a:latin typeface="Poppins"/>
                <a:ea typeface="+mn-lt"/>
                <a:cs typeface="+mn-lt"/>
              </a:rPr>
              <a:t>by already-commercialized technologies.</a:t>
            </a:r>
            <a:endParaRPr lang="en-US">
              <a:solidFill>
                <a:schemeClr val="bg1"/>
              </a:solidFill>
              <a:latin typeface="Poppins"/>
              <a:ea typeface="+mn-lt"/>
              <a:cs typeface="+mn-lt"/>
            </a:endParaRPr>
          </a:p>
        </p:txBody>
      </p:sp>
    </p:spTree>
    <p:extLst>
      <p:ext uri="{BB962C8B-B14F-4D97-AF65-F5344CB8AC3E}">
        <p14:creationId xmlns:p14="http://schemas.microsoft.com/office/powerpoint/2010/main" val="3725280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E34C045-E209-1D7A-ECBA-D97F55C814F6}"/>
              </a:ext>
            </a:extLst>
          </p:cNvPr>
          <p:cNvSpPr txBox="1"/>
          <p:nvPr/>
        </p:nvSpPr>
        <p:spPr>
          <a:xfrm>
            <a:off x="781779" y="1536174"/>
            <a:ext cx="3924036"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While commercial technologies exist to electrify low- and medium-temperature industrial heat and can be immediately deployed, </a:t>
            </a:r>
            <a:r>
              <a:rPr lang="en-US" sz="2400">
                <a:solidFill>
                  <a:srgbClr val="64C9FF"/>
                </a:solidFill>
                <a:latin typeface="Poppins"/>
                <a:ea typeface="+mn-lt"/>
                <a:cs typeface="+mn-lt"/>
              </a:rPr>
              <a:t>technical development is needed </a:t>
            </a:r>
            <a:r>
              <a:rPr lang="en-US" sz="2400">
                <a:solidFill>
                  <a:schemeClr val="bg1"/>
                </a:solidFill>
                <a:latin typeface="Poppins"/>
                <a:ea typeface="+mn-lt"/>
                <a:cs typeface="+mn-lt"/>
              </a:rPr>
              <a:t>to electrify high-temperature heat.</a:t>
            </a:r>
            <a:endParaRPr lang="en-US">
              <a:solidFill>
                <a:schemeClr val="bg1"/>
              </a:solidFill>
              <a:latin typeface="Poppins"/>
              <a:ea typeface="+mn-lt"/>
              <a:cs typeface="+mn-lt"/>
            </a:endParaRPr>
          </a:p>
        </p:txBody>
      </p:sp>
      <p:pic>
        <p:nvPicPr>
          <p:cNvPr id="2" name="Picture 2">
            <a:extLst>
              <a:ext uri="{FF2B5EF4-FFF2-40B4-BE49-F238E27FC236}">
                <a16:creationId xmlns:a16="http://schemas.microsoft.com/office/drawing/2014/main" id="{FDA2CFD4-58C3-B656-C746-6ADC9379E384}"/>
              </a:ext>
            </a:extLst>
          </p:cNvPr>
          <p:cNvPicPr>
            <a:picLocks noChangeAspect="1"/>
          </p:cNvPicPr>
          <p:nvPr/>
        </p:nvPicPr>
        <p:blipFill rotWithShape="1">
          <a:blip r:embed="rId3"/>
          <a:srcRect l="13773" t="-185" r="17284" b="185"/>
          <a:stretch/>
        </p:blipFill>
        <p:spPr>
          <a:xfrm>
            <a:off x="5099825" y="0"/>
            <a:ext cx="7092092" cy="6858007"/>
          </a:xfrm>
          <a:prstGeom prst="rect">
            <a:avLst/>
          </a:prstGeom>
        </p:spPr>
      </p:pic>
      <p:pic>
        <p:nvPicPr>
          <p:cNvPr id="4" name="Picture 3">
            <a:extLst>
              <a:ext uri="{FF2B5EF4-FFF2-40B4-BE49-F238E27FC236}">
                <a16:creationId xmlns:a16="http://schemas.microsoft.com/office/drawing/2014/main" id="{274FF5B9-BAE0-3DED-1119-12020A8186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spTree>
    <p:extLst>
      <p:ext uri="{BB962C8B-B14F-4D97-AF65-F5344CB8AC3E}">
        <p14:creationId xmlns:p14="http://schemas.microsoft.com/office/powerpoint/2010/main" val="173970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A5152E0-0EB9-2A8B-3385-71D97B60939D}"/>
              </a:ext>
            </a:extLst>
          </p:cNvPr>
          <p:cNvPicPr>
            <a:picLocks noChangeAspect="1"/>
          </p:cNvPicPr>
          <p:nvPr/>
        </p:nvPicPr>
        <p:blipFill>
          <a:blip r:embed="rId3"/>
          <a:stretch>
            <a:fillRect/>
          </a:stretch>
        </p:blipFill>
        <p:spPr>
          <a:xfrm>
            <a:off x="-87923" y="-38147"/>
            <a:ext cx="12348307" cy="6935223"/>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08008" y="2618051"/>
            <a:ext cx="10565998" cy="2387600"/>
          </a:xfrm>
        </p:spPr>
        <p:txBody>
          <a:bodyPr>
            <a:noAutofit/>
          </a:bodyPr>
          <a:lstStyle/>
          <a:p>
            <a:r>
              <a:rPr lang="en-US">
                <a:latin typeface="Poppins"/>
                <a:cs typeface="Poppins"/>
              </a:rPr>
              <a:t>Commercialize new solutions </a:t>
            </a:r>
            <a:r>
              <a:rPr lang="en-US" b="0">
                <a:latin typeface="Poppins"/>
                <a:cs typeface="Poppins"/>
              </a:rPr>
              <a:t>for cement, steel and plastics</a:t>
            </a:r>
            <a:endParaRPr lang="en-US" b="0"/>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08008" y="5128405"/>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8697869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ue background&#10;&#10;Description automatically generated">
            <a:extLst>
              <a:ext uri="{FF2B5EF4-FFF2-40B4-BE49-F238E27FC236}">
                <a16:creationId xmlns:a16="http://schemas.microsoft.com/office/drawing/2014/main" id="{74D79652-36F8-05A8-8F3A-85041B0AE3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4819" y="546529"/>
            <a:ext cx="5764942" cy="5764942"/>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62651" y="2090172"/>
            <a:ext cx="4032785"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The carbon intensity of global cement production has </a:t>
            </a:r>
            <a:r>
              <a:rPr lang="en-US" sz="2400" dirty="0">
                <a:solidFill>
                  <a:srgbClr val="64C9FF"/>
                </a:solidFill>
                <a:latin typeface="Poppins"/>
                <a:ea typeface="+mn-lt"/>
                <a:cs typeface="+mn-lt"/>
              </a:rPr>
              <a:t>declined in the last couple of decades</a:t>
            </a:r>
            <a:r>
              <a:rPr lang="en-US" sz="2400" dirty="0">
                <a:solidFill>
                  <a:schemeClr val="bg1"/>
                </a:solidFill>
                <a:latin typeface="Poppins"/>
                <a:ea typeface="+mn-lt"/>
                <a:cs typeface="+mn-lt"/>
              </a:rPr>
              <a:t>, but the rate of change has </a:t>
            </a:r>
            <a:r>
              <a:rPr lang="en-US" sz="2400" dirty="0">
                <a:solidFill>
                  <a:srgbClr val="64C9FF"/>
                </a:solidFill>
                <a:latin typeface="Poppins"/>
                <a:ea typeface="+mn-lt"/>
                <a:cs typeface="+mn-lt"/>
              </a:rPr>
              <a:t>leveled off </a:t>
            </a:r>
            <a:r>
              <a:rPr lang="en-US" sz="2400" dirty="0">
                <a:solidFill>
                  <a:schemeClr val="bg1"/>
                </a:solidFill>
                <a:latin typeface="Poppins"/>
                <a:ea typeface="+mn-lt"/>
                <a:cs typeface="+mn-lt"/>
              </a:rPr>
              <a:t>in recent years.</a:t>
            </a:r>
          </a:p>
        </p:txBody>
      </p:sp>
    </p:spTree>
    <p:extLst>
      <p:ext uri="{BB962C8B-B14F-4D97-AF65-F5344CB8AC3E}">
        <p14:creationId xmlns:p14="http://schemas.microsoft.com/office/powerpoint/2010/main" val="3700883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ue background&#10;&#10;Description automatically generated">
            <a:extLst>
              <a:ext uri="{FF2B5EF4-FFF2-40B4-BE49-F238E27FC236}">
                <a16:creationId xmlns:a16="http://schemas.microsoft.com/office/drawing/2014/main" id="{2D757772-569D-7FA1-3096-7E4EA0DFCE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6542" y="779127"/>
            <a:ext cx="6334285" cy="5299746"/>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728787" y="2090172"/>
            <a:ext cx="411084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chemeClr val="bg1"/>
                </a:solidFill>
                <a:latin typeface="Poppins"/>
                <a:ea typeface="+mn-lt"/>
                <a:cs typeface="+mn-lt"/>
              </a:rPr>
              <a:t>If recent trends continue, the carbon intensity of global steel production will </a:t>
            </a:r>
            <a:r>
              <a:rPr lang="en-US" sz="2400">
                <a:solidFill>
                  <a:srgbClr val="64C9FF"/>
                </a:solidFill>
                <a:latin typeface="Poppins"/>
                <a:ea typeface="+mn-lt"/>
                <a:cs typeface="+mn-lt"/>
              </a:rPr>
              <a:t>continue to rise</a:t>
            </a:r>
            <a:r>
              <a:rPr lang="en-US" sz="2400">
                <a:solidFill>
                  <a:schemeClr val="bg1"/>
                </a:solidFill>
                <a:latin typeface="Poppins"/>
                <a:ea typeface="+mn-lt"/>
                <a:cs typeface="+mn-lt"/>
              </a:rPr>
              <a:t> and the 2030 and 2050 targets will not be reached.</a:t>
            </a:r>
          </a:p>
        </p:txBody>
      </p:sp>
    </p:spTree>
    <p:extLst>
      <p:ext uri="{BB962C8B-B14F-4D97-AF65-F5344CB8AC3E}">
        <p14:creationId xmlns:p14="http://schemas.microsoft.com/office/powerpoint/2010/main" val="2450288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6" name="Picture 5" descr="A graph of a graph showing a storage&#10;&#10;Description automatically generated with medium confidence">
            <a:extLst>
              <a:ext uri="{FF2B5EF4-FFF2-40B4-BE49-F238E27FC236}">
                <a16:creationId xmlns:a16="http://schemas.microsoft.com/office/drawing/2014/main" id="{1A03C4E1-8519-AF9A-4E51-1790B5E10D8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8850"/>
          <a:stretch/>
        </p:blipFill>
        <p:spPr>
          <a:xfrm>
            <a:off x="672353" y="1646276"/>
            <a:ext cx="10847294" cy="495045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72353" y="759029"/>
            <a:ext cx="10847294" cy="646174"/>
          </a:xfrm>
        </p:spPr>
        <p:txBody>
          <a:bodyPr>
            <a:noAutofit/>
          </a:bodyPr>
          <a:lstStyle/>
          <a:p>
            <a:r>
              <a:rPr lang="en-US" sz="2800">
                <a:solidFill>
                  <a:schemeClr val="bg1"/>
                </a:solidFill>
                <a:latin typeface="Poppins Medium"/>
                <a:cs typeface="Poppins Medium"/>
              </a:rPr>
              <a:t>Announced projects for new solutions are increasing </a:t>
            </a:r>
            <a:endParaRPr lang="en-US" sz="2800">
              <a:solidFill>
                <a:schemeClr val="bg1"/>
              </a:solidFill>
            </a:endParaRPr>
          </a:p>
        </p:txBody>
      </p:sp>
    </p:spTree>
    <p:extLst>
      <p:ext uri="{BB962C8B-B14F-4D97-AF65-F5344CB8AC3E}">
        <p14:creationId xmlns:p14="http://schemas.microsoft.com/office/powerpoint/2010/main" val="3950135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aph on a blue background&#10;&#10;Description automatically generated">
            <a:extLst>
              <a:ext uri="{FF2B5EF4-FFF2-40B4-BE49-F238E27FC236}">
                <a16:creationId xmlns:a16="http://schemas.microsoft.com/office/drawing/2014/main" id="{25D8A244-DC45-9A0C-5835-B3A2BFF665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75609" y="771344"/>
            <a:ext cx="6112481" cy="5333096"/>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81866" y="1436147"/>
            <a:ext cx="4458871" cy="39857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300" dirty="0">
                <a:solidFill>
                  <a:schemeClr val="bg1"/>
                </a:solidFill>
                <a:latin typeface="Poppins"/>
                <a:ea typeface="+mn-lt"/>
                <a:cs typeface="+mn-lt"/>
              </a:rPr>
              <a:t>The economic lifetime of steel plants is long — approximately </a:t>
            </a:r>
            <a:r>
              <a:rPr lang="en-US" sz="2300" dirty="0">
                <a:solidFill>
                  <a:srgbClr val="64C9FF"/>
                </a:solidFill>
                <a:latin typeface="Poppins"/>
                <a:ea typeface="+mn-lt"/>
                <a:cs typeface="+mn-lt"/>
              </a:rPr>
              <a:t>40 or more years</a:t>
            </a:r>
            <a:r>
              <a:rPr lang="en-US" sz="2300" dirty="0">
                <a:solidFill>
                  <a:schemeClr val="bg1"/>
                </a:solidFill>
                <a:latin typeface="Poppins"/>
                <a:ea typeface="+mn-lt"/>
                <a:cs typeface="+mn-lt"/>
              </a:rPr>
              <a:t>, so newly added plants are likely to stay in use for a significant period of time.</a:t>
            </a:r>
          </a:p>
          <a:p>
            <a:pPr marL="285750" indent="-285750">
              <a:buFont typeface="Arial" panose="020B0604020202020204" pitchFamily="34" charset="0"/>
              <a:buChar char="•"/>
            </a:pPr>
            <a:endParaRPr lang="en-US" sz="2300" dirty="0">
              <a:solidFill>
                <a:schemeClr val="bg1"/>
              </a:solidFill>
              <a:latin typeface="Poppins"/>
              <a:ea typeface="+mn-lt"/>
              <a:cs typeface="+mn-lt"/>
            </a:endParaRPr>
          </a:p>
          <a:p>
            <a:r>
              <a:rPr lang="en-US" sz="2300" dirty="0">
                <a:solidFill>
                  <a:schemeClr val="bg1"/>
                </a:solidFill>
                <a:latin typeface="Poppins"/>
                <a:ea typeface="+mn-lt"/>
                <a:cs typeface="+mn-lt"/>
              </a:rPr>
              <a:t>More than half</a:t>
            </a:r>
            <a:r>
              <a:rPr lang="en-US" sz="2300" dirty="0">
                <a:solidFill>
                  <a:schemeClr val="accent6"/>
                </a:solidFill>
                <a:latin typeface="Poppins"/>
                <a:ea typeface="+mn-lt"/>
                <a:cs typeface="+mn-lt"/>
              </a:rPr>
              <a:t> </a:t>
            </a:r>
            <a:r>
              <a:rPr lang="en-US" sz="2300" dirty="0">
                <a:solidFill>
                  <a:schemeClr val="bg1"/>
                </a:solidFill>
                <a:latin typeface="Poppins"/>
                <a:ea typeface="+mn-lt"/>
                <a:cs typeface="+mn-lt"/>
              </a:rPr>
              <a:t>of added steel capacity between 2010 and 2020 (about 58%) was </a:t>
            </a:r>
            <a:r>
              <a:rPr lang="en-US" sz="2300" dirty="0">
                <a:solidFill>
                  <a:srgbClr val="64C9FF"/>
                </a:solidFill>
                <a:latin typeface="Poppins"/>
                <a:ea typeface="+mn-lt"/>
                <a:cs typeface="+mn-lt"/>
              </a:rPr>
              <a:t>blast furnace (BF) based</a:t>
            </a:r>
            <a:r>
              <a:rPr lang="en-US" sz="2300" dirty="0">
                <a:solidFill>
                  <a:schemeClr val="accent6"/>
                </a:solidFill>
                <a:latin typeface="Poppins"/>
                <a:ea typeface="+mn-lt"/>
                <a:cs typeface="+mn-lt"/>
              </a:rPr>
              <a:t>. </a:t>
            </a:r>
          </a:p>
        </p:txBody>
      </p:sp>
    </p:spTree>
    <p:extLst>
      <p:ext uri="{BB962C8B-B14F-4D97-AF65-F5344CB8AC3E}">
        <p14:creationId xmlns:p14="http://schemas.microsoft.com/office/powerpoint/2010/main" val="155541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id="{46F2A082-E7BE-2912-70DD-4297DFA2A8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2" y="491061"/>
            <a:ext cx="4388666" cy="4369803"/>
          </a:xfrm>
          <a:prstGeom prst="rect">
            <a:avLst/>
          </a:prstGeom>
        </p:spPr>
      </p:pic>
      <p:pic>
        <p:nvPicPr>
          <p:cNvPr id="3" name="Picture 2" descr="A graph on a blue background&#10;&#10;Description automatically generated">
            <a:extLst>
              <a:ext uri="{FF2B5EF4-FFF2-40B4-BE49-F238E27FC236}">
                <a16:creationId xmlns:a16="http://schemas.microsoft.com/office/drawing/2014/main" id="{01C4BDB7-A548-D87D-251B-AEF064111D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137" y="481606"/>
            <a:ext cx="5258890" cy="4377385"/>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31090" y="5049481"/>
            <a:ext cx="10928682"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Global green hydrogen production increased ninefold between 2010 and 2021. Current annual green hydrogen production globally is </a:t>
            </a:r>
            <a:r>
              <a:rPr lang="en-US" sz="2400" dirty="0">
                <a:solidFill>
                  <a:srgbClr val="64C9FF"/>
                </a:solidFill>
                <a:latin typeface="Poppins"/>
                <a:ea typeface="+mn-lt"/>
                <a:cs typeface="+mn-lt"/>
              </a:rPr>
              <a:t>only 0.05% of what is required in 2030 to achieve the target</a:t>
            </a:r>
            <a:r>
              <a:rPr lang="en-US" sz="2400" dirty="0">
                <a:solidFill>
                  <a:schemeClr val="bg1"/>
                </a:solidFill>
                <a:latin typeface="Poppins"/>
                <a:ea typeface="+mn-lt"/>
                <a:cs typeface="+mn-lt"/>
              </a:rPr>
              <a:t>.</a:t>
            </a:r>
          </a:p>
        </p:txBody>
      </p:sp>
    </p:spTree>
    <p:extLst>
      <p:ext uri="{BB962C8B-B14F-4D97-AF65-F5344CB8AC3E}">
        <p14:creationId xmlns:p14="http://schemas.microsoft.com/office/powerpoint/2010/main" val="1170694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7B681D-BE6B-EB84-5EF8-4828658213A2}"/>
              </a:ext>
            </a:extLst>
          </p:cNvPr>
          <p:cNvPicPr>
            <a:picLocks noChangeAspect="1"/>
          </p:cNvPicPr>
          <p:nvPr/>
        </p:nvPicPr>
        <p:blipFill rotWithShape="1">
          <a:blip r:embed="rId3"/>
          <a:srcRect l="264" t="547" r="540"/>
          <a:stretch/>
        </p:blipFill>
        <p:spPr>
          <a:xfrm>
            <a:off x="-87923" y="4709"/>
            <a:ext cx="12377615" cy="6970521"/>
          </a:xfrm>
          <a:prstGeom prst="rect">
            <a:avLst/>
          </a:prstGeom>
        </p:spPr>
      </p:pic>
      <p:sp>
        <p:nvSpPr>
          <p:cNvPr id="2" name="Title 1">
            <a:extLst>
              <a:ext uri="{FF2B5EF4-FFF2-40B4-BE49-F238E27FC236}">
                <a16:creationId xmlns:a16="http://schemas.microsoft.com/office/drawing/2014/main" id="{C0D24446-4275-4F50-3F64-2AA22BAEA697}"/>
              </a:ext>
            </a:extLst>
          </p:cNvPr>
          <p:cNvSpPr>
            <a:spLocks noGrp="1"/>
          </p:cNvSpPr>
          <p:nvPr>
            <p:ph type="ctrTitle"/>
          </p:nvPr>
        </p:nvSpPr>
        <p:spPr>
          <a:xfrm>
            <a:off x="832368" y="2628685"/>
            <a:ext cx="10565998" cy="2387600"/>
          </a:xfrm>
        </p:spPr>
        <p:txBody>
          <a:bodyPr>
            <a:noAutofit/>
          </a:bodyPr>
          <a:lstStyle/>
          <a:p>
            <a:r>
              <a:rPr lang="en-US">
                <a:latin typeface="Poppins"/>
                <a:cs typeface="Poppins"/>
              </a:rPr>
              <a:t>Reduce methane emissions </a:t>
            </a:r>
            <a:r>
              <a:rPr lang="en-US" b="0">
                <a:latin typeface="Poppins"/>
                <a:cs typeface="Poppins"/>
              </a:rPr>
              <a:t>from oil and gas operations as they are phased down</a:t>
            </a:r>
          </a:p>
        </p:txBody>
      </p:sp>
      <p:sp>
        <p:nvSpPr>
          <p:cNvPr id="3" name="Subtitle 2">
            <a:extLst>
              <a:ext uri="{FF2B5EF4-FFF2-40B4-BE49-F238E27FC236}">
                <a16:creationId xmlns:a16="http://schemas.microsoft.com/office/drawing/2014/main" id="{24D8F2A6-2C6D-CD6F-5CDC-E668F04D228B}"/>
              </a:ext>
            </a:extLst>
          </p:cNvPr>
          <p:cNvSpPr>
            <a:spLocks noGrp="1"/>
          </p:cNvSpPr>
          <p:nvPr>
            <p:ph type="subTitle" idx="1"/>
          </p:nvPr>
        </p:nvSpPr>
        <p:spPr>
          <a:xfrm>
            <a:off x="926756" y="1055841"/>
            <a:ext cx="10615427" cy="630197"/>
          </a:xfrm>
        </p:spPr>
        <p:txBody>
          <a:bodyPr>
            <a:normAutofit/>
          </a:bodyPr>
          <a:lstStyle/>
          <a:p>
            <a:r>
              <a:rPr lang="en-US" sz="2800"/>
              <a:t>SHIFT</a:t>
            </a:r>
          </a:p>
        </p:txBody>
      </p:sp>
      <p:cxnSp>
        <p:nvCxnSpPr>
          <p:cNvPr id="6" name="Straight Arrow Connector 5">
            <a:extLst>
              <a:ext uri="{FF2B5EF4-FFF2-40B4-BE49-F238E27FC236}">
                <a16:creationId xmlns:a16="http://schemas.microsoft.com/office/drawing/2014/main" id="{67B81CE3-0C6F-43C2-7D7C-17DA86B8796A}"/>
              </a:ext>
            </a:extLst>
          </p:cNvPr>
          <p:cNvCxnSpPr/>
          <p:nvPr/>
        </p:nvCxnSpPr>
        <p:spPr>
          <a:xfrm>
            <a:off x="808008" y="5128405"/>
            <a:ext cx="10590358" cy="8626"/>
          </a:xfrm>
          <a:prstGeom prst="straightConnector1">
            <a:avLst/>
          </a:prstGeom>
          <a:ln w="57150">
            <a:solidFill>
              <a:srgbClr val="64C9FF"/>
            </a:solidFill>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150052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791" y="611926"/>
            <a:ext cx="10847294" cy="646174"/>
          </a:xfrm>
        </p:spPr>
        <p:txBody>
          <a:bodyPr vert="horz" lIns="91440" tIns="45720" rIns="91440" bIns="45720" rtlCol="0" anchor="t">
            <a:noAutofit/>
          </a:bodyPr>
          <a:lstStyle/>
          <a:p>
            <a:r>
              <a:rPr lang="en-US" sz="4000">
                <a:solidFill>
                  <a:schemeClr val="bg1"/>
                </a:solidFill>
                <a:latin typeface="Poppins Medium"/>
                <a:cs typeface="Poppins Medium"/>
              </a:rPr>
              <a:t>Interconnected systems </a:t>
            </a:r>
            <a:br>
              <a:rPr lang="en-US" sz="4000">
                <a:latin typeface="Poppins Medium"/>
                <a:cs typeface="Poppins Medium"/>
              </a:rPr>
            </a:br>
            <a:r>
              <a:rPr lang="en-US" sz="4000">
                <a:solidFill>
                  <a:schemeClr val="bg1"/>
                </a:solidFill>
                <a:latin typeface="Poppins Medium"/>
                <a:cs typeface="Poppins Medium"/>
              </a:rPr>
              <a:t>  </a:t>
            </a:r>
            <a:endParaRPr lang="en-US" sz="4000">
              <a:solidFill>
                <a:schemeClr val="bg1"/>
              </a:solidFill>
            </a:endParaRPr>
          </a:p>
        </p:txBody>
      </p:sp>
      <p:grpSp>
        <p:nvGrpSpPr>
          <p:cNvPr id="17" name="Group 16">
            <a:extLst>
              <a:ext uri="{FF2B5EF4-FFF2-40B4-BE49-F238E27FC236}">
                <a16:creationId xmlns:a16="http://schemas.microsoft.com/office/drawing/2014/main" id="{2E820B99-5DFC-BA01-AAEB-EFE96FCE64D1}"/>
              </a:ext>
            </a:extLst>
          </p:cNvPr>
          <p:cNvGrpSpPr/>
          <p:nvPr/>
        </p:nvGrpSpPr>
        <p:grpSpPr>
          <a:xfrm>
            <a:off x="577648" y="2209337"/>
            <a:ext cx="11146604" cy="3683849"/>
            <a:chOff x="577648" y="2209337"/>
            <a:chExt cx="11146604" cy="3683849"/>
          </a:xfrm>
        </p:grpSpPr>
        <p:grpSp>
          <p:nvGrpSpPr>
            <p:cNvPr id="16" name="Group 15">
              <a:extLst>
                <a:ext uri="{FF2B5EF4-FFF2-40B4-BE49-F238E27FC236}">
                  <a16:creationId xmlns:a16="http://schemas.microsoft.com/office/drawing/2014/main" id="{190E418C-48D1-53D8-F835-8CFD7D62C61D}"/>
                </a:ext>
              </a:extLst>
            </p:cNvPr>
            <p:cNvGrpSpPr/>
            <p:nvPr/>
          </p:nvGrpSpPr>
          <p:grpSpPr>
            <a:xfrm>
              <a:off x="1960618" y="2209337"/>
              <a:ext cx="1029193" cy="1377401"/>
              <a:chOff x="1960618" y="2209337"/>
              <a:chExt cx="1029193" cy="1377401"/>
            </a:xfrm>
          </p:grpSpPr>
          <p:pic>
            <p:nvPicPr>
              <p:cNvPr id="15" name="Picture 14" descr="A blue circular sign with a factory building in the middle&#10;&#10;Description automatically generated">
                <a:extLst>
                  <a:ext uri="{FF2B5EF4-FFF2-40B4-BE49-F238E27FC236}">
                    <a16:creationId xmlns:a16="http://schemas.microsoft.com/office/drawing/2014/main" id="{A8FE1D03-6A49-4EBB-125E-96204DD984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5436" y="2209337"/>
                <a:ext cx="884383" cy="884383"/>
              </a:xfrm>
              <a:prstGeom prst="rect">
                <a:avLst/>
              </a:prstGeom>
            </p:spPr>
          </p:pic>
          <p:sp>
            <p:nvSpPr>
              <p:cNvPr id="4" name="TextBox 1">
                <a:extLst>
                  <a:ext uri="{FF2B5EF4-FFF2-40B4-BE49-F238E27FC236}">
                    <a16:creationId xmlns:a16="http://schemas.microsoft.com/office/drawing/2014/main" id="{3979129E-A7B5-C806-FD5E-FA11ADDD1963}"/>
                  </a:ext>
                </a:extLst>
              </p:cNvPr>
              <p:cNvSpPr txBox="1"/>
              <p:nvPr/>
            </p:nvSpPr>
            <p:spPr>
              <a:xfrm>
                <a:off x="196061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Industry</a:t>
                </a:r>
              </a:p>
            </p:txBody>
          </p:sp>
        </p:grpSp>
        <p:grpSp>
          <p:nvGrpSpPr>
            <p:cNvPr id="31" name="Group 30">
              <a:extLst>
                <a:ext uri="{FF2B5EF4-FFF2-40B4-BE49-F238E27FC236}">
                  <a16:creationId xmlns:a16="http://schemas.microsoft.com/office/drawing/2014/main" id="{12258B87-71FE-2C42-228A-8DC4778FEB93}"/>
                </a:ext>
              </a:extLst>
            </p:cNvPr>
            <p:cNvGrpSpPr/>
            <p:nvPr/>
          </p:nvGrpSpPr>
          <p:grpSpPr>
            <a:xfrm>
              <a:off x="3401098" y="2216522"/>
              <a:ext cx="1029193" cy="1370216"/>
              <a:chOff x="3954017" y="2185269"/>
              <a:chExt cx="1029193" cy="1370216"/>
            </a:xfrm>
          </p:grpSpPr>
          <p:sp>
            <p:nvSpPr>
              <p:cNvPr id="5" name="TextBox 2">
                <a:extLst>
                  <a:ext uri="{FF2B5EF4-FFF2-40B4-BE49-F238E27FC236}">
                    <a16:creationId xmlns:a16="http://schemas.microsoft.com/office/drawing/2014/main" id="{1EB8CCA0-623B-278A-8E0B-A34B28D64AEB}"/>
                  </a:ext>
                </a:extLst>
              </p:cNvPr>
              <p:cNvSpPr txBox="1"/>
              <p:nvPr/>
            </p:nvSpPr>
            <p:spPr>
              <a:xfrm>
                <a:off x="3954017" y="330926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Transport</a:t>
                </a:r>
              </a:p>
            </p:txBody>
          </p:sp>
          <p:pic>
            <p:nvPicPr>
              <p:cNvPr id="30" name="Picture 30" descr="Icon&#10;&#10;Description automatically generated">
                <a:extLst>
                  <a:ext uri="{FF2B5EF4-FFF2-40B4-BE49-F238E27FC236}">
                    <a16:creationId xmlns:a16="http://schemas.microsoft.com/office/drawing/2014/main" id="{3AEA22B2-370B-28FD-4B75-35722B2AA78C}"/>
                  </a:ext>
                </a:extLst>
              </p:cNvPr>
              <p:cNvPicPr>
                <a:picLocks noChangeAspect="1"/>
              </p:cNvPicPr>
              <p:nvPr/>
            </p:nvPicPr>
            <p:blipFill>
              <a:blip r:embed="rId3"/>
              <a:stretch>
                <a:fillRect/>
              </a:stretch>
            </p:blipFill>
            <p:spPr>
              <a:xfrm>
                <a:off x="4027997" y="2185269"/>
                <a:ext cx="886723" cy="877198"/>
              </a:xfrm>
              <a:prstGeom prst="rect">
                <a:avLst/>
              </a:prstGeom>
            </p:spPr>
          </p:pic>
        </p:grpSp>
        <p:grpSp>
          <p:nvGrpSpPr>
            <p:cNvPr id="33" name="Group 32">
              <a:extLst>
                <a:ext uri="{FF2B5EF4-FFF2-40B4-BE49-F238E27FC236}">
                  <a16:creationId xmlns:a16="http://schemas.microsoft.com/office/drawing/2014/main" id="{90A48B4D-BA72-59C6-301B-16ECF66F0CEC}"/>
                </a:ext>
              </a:extLst>
            </p:cNvPr>
            <p:cNvGrpSpPr/>
            <p:nvPr/>
          </p:nvGrpSpPr>
          <p:grpSpPr>
            <a:xfrm>
              <a:off x="4841578" y="2211759"/>
              <a:ext cx="1029193" cy="1374979"/>
              <a:chOff x="5581403" y="2180506"/>
              <a:chExt cx="1029193" cy="1374979"/>
            </a:xfrm>
          </p:grpSpPr>
          <p:sp>
            <p:nvSpPr>
              <p:cNvPr id="6" name="TextBox 3">
                <a:extLst>
                  <a:ext uri="{FF2B5EF4-FFF2-40B4-BE49-F238E27FC236}">
                    <a16:creationId xmlns:a16="http://schemas.microsoft.com/office/drawing/2014/main" id="{10C94DCC-C724-FC4E-39CB-74E932223033}"/>
                  </a:ext>
                </a:extLst>
              </p:cNvPr>
              <p:cNvSpPr txBox="1"/>
              <p:nvPr/>
            </p:nvSpPr>
            <p:spPr>
              <a:xfrm>
                <a:off x="5581403" y="330926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Cities </a:t>
                </a:r>
              </a:p>
            </p:txBody>
          </p:sp>
          <p:pic>
            <p:nvPicPr>
              <p:cNvPr id="32" name="Picture 32" descr="Icon&#10;&#10;Description automatically generated">
                <a:extLst>
                  <a:ext uri="{FF2B5EF4-FFF2-40B4-BE49-F238E27FC236}">
                    <a16:creationId xmlns:a16="http://schemas.microsoft.com/office/drawing/2014/main" id="{08811EEB-5D0B-2787-50BD-D3B60414E35D}"/>
                  </a:ext>
                </a:extLst>
              </p:cNvPr>
              <p:cNvPicPr>
                <a:picLocks noChangeAspect="1"/>
              </p:cNvPicPr>
              <p:nvPr/>
            </p:nvPicPr>
            <p:blipFill>
              <a:blip r:embed="rId4"/>
              <a:stretch>
                <a:fillRect/>
              </a:stretch>
            </p:blipFill>
            <p:spPr>
              <a:xfrm>
                <a:off x="5652638" y="2180506"/>
                <a:ext cx="886723" cy="872346"/>
              </a:xfrm>
              <a:prstGeom prst="rect">
                <a:avLst/>
              </a:prstGeom>
            </p:spPr>
          </p:pic>
        </p:grpSp>
        <p:grpSp>
          <p:nvGrpSpPr>
            <p:cNvPr id="60" name="Group 59">
              <a:extLst>
                <a:ext uri="{FF2B5EF4-FFF2-40B4-BE49-F238E27FC236}">
                  <a16:creationId xmlns:a16="http://schemas.microsoft.com/office/drawing/2014/main" id="{CC772664-33F8-FF1C-275E-73D6000CE163}"/>
                </a:ext>
              </a:extLst>
            </p:cNvPr>
            <p:cNvGrpSpPr/>
            <p:nvPr/>
          </p:nvGrpSpPr>
          <p:grpSpPr>
            <a:xfrm>
              <a:off x="9176411" y="2209338"/>
              <a:ext cx="1029193" cy="1528868"/>
              <a:chOff x="8836175" y="2180506"/>
              <a:chExt cx="1029193" cy="1528868"/>
            </a:xfrm>
          </p:grpSpPr>
          <p:sp>
            <p:nvSpPr>
              <p:cNvPr id="37" name="TextBox 5">
                <a:extLst>
                  <a:ext uri="{FF2B5EF4-FFF2-40B4-BE49-F238E27FC236}">
                    <a16:creationId xmlns:a16="http://schemas.microsoft.com/office/drawing/2014/main" id="{BFC3EF0F-36AB-DD07-7238-AAF59246CB7C}"/>
                  </a:ext>
                </a:extLst>
              </p:cNvPr>
              <p:cNvSpPr txBox="1"/>
              <p:nvPr/>
            </p:nvSpPr>
            <p:spPr>
              <a:xfrm>
                <a:off x="8836175" y="3309264"/>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Land &amp; Forests</a:t>
                </a:r>
              </a:p>
            </p:txBody>
          </p:sp>
          <p:pic>
            <p:nvPicPr>
              <p:cNvPr id="35" name="Picture 35" descr="Icon&#10;&#10;Description automatically generated">
                <a:extLst>
                  <a:ext uri="{FF2B5EF4-FFF2-40B4-BE49-F238E27FC236}">
                    <a16:creationId xmlns:a16="http://schemas.microsoft.com/office/drawing/2014/main" id="{52EBE0DB-C555-B78B-AE2E-45EC35C9A96B}"/>
                  </a:ext>
                </a:extLst>
              </p:cNvPr>
              <p:cNvPicPr>
                <a:picLocks noChangeAspect="1"/>
              </p:cNvPicPr>
              <p:nvPr/>
            </p:nvPicPr>
            <p:blipFill>
              <a:blip r:embed="rId5"/>
              <a:stretch>
                <a:fillRect/>
              </a:stretch>
            </p:blipFill>
            <p:spPr>
              <a:xfrm>
                <a:off x="8882782" y="2180506"/>
                <a:ext cx="925003" cy="872346"/>
              </a:xfrm>
              <a:prstGeom prst="rect">
                <a:avLst/>
              </a:prstGeom>
            </p:spPr>
          </p:pic>
        </p:grpSp>
        <p:grpSp>
          <p:nvGrpSpPr>
            <p:cNvPr id="62" name="Group 61">
              <a:extLst>
                <a:ext uri="{FF2B5EF4-FFF2-40B4-BE49-F238E27FC236}">
                  <a16:creationId xmlns:a16="http://schemas.microsoft.com/office/drawing/2014/main" id="{B2DC3C87-E75C-A188-CBF2-EB4916B300C9}"/>
                </a:ext>
              </a:extLst>
            </p:cNvPr>
            <p:cNvGrpSpPr/>
            <p:nvPr/>
          </p:nvGrpSpPr>
          <p:grpSpPr>
            <a:xfrm>
              <a:off x="10559693" y="2216111"/>
              <a:ext cx="1164559" cy="1538482"/>
              <a:chOff x="10463561" y="2170892"/>
              <a:chExt cx="1164559" cy="1538482"/>
            </a:xfrm>
          </p:grpSpPr>
          <p:sp>
            <p:nvSpPr>
              <p:cNvPr id="38" name="TextBox 6">
                <a:extLst>
                  <a:ext uri="{FF2B5EF4-FFF2-40B4-BE49-F238E27FC236}">
                    <a16:creationId xmlns:a16="http://schemas.microsoft.com/office/drawing/2014/main" id="{C8C0339F-AA07-951B-EA13-B508FB9E9023}"/>
                  </a:ext>
                </a:extLst>
              </p:cNvPr>
              <p:cNvSpPr txBox="1"/>
              <p:nvPr/>
            </p:nvSpPr>
            <p:spPr>
              <a:xfrm>
                <a:off x="10463561" y="3309264"/>
                <a:ext cx="1164559"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Ocean</a:t>
                </a:r>
              </a:p>
              <a:p>
                <a:pPr algn="ctr"/>
                <a:endParaRPr lang="en-US" sz="1000" b="1" i="0" dirty="0">
                  <a:solidFill>
                    <a:schemeClr val="bg1"/>
                  </a:solidFill>
                  <a:latin typeface="Poppins" pitchFamily="2" charset="77"/>
                  <a:cs typeface="Poppins" pitchFamily="2" charset="77"/>
                </a:endParaRPr>
              </a:p>
            </p:txBody>
          </p:sp>
          <p:pic>
            <p:nvPicPr>
              <p:cNvPr id="61" name="Picture 61" descr="A picture containing text, clipart&#10;&#10;Description automatically generated">
                <a:extLst>
                  <a:ext uri="{FF2B5EF4-FFF2-40B4-BE49-F238E27FC236}">
                    <a16:creationId xmlns:a16="http://schemas.microsoft.com/office/drawing/2014/main" id="{510C573F-FF90-C0BE-1D4C-F9676E09065F}"/>
                  </a:ext>
                </a:extLst>
              </p:cNvPr>
              <p:cNvPicPr>
                <a:picLocks noChangeAspect="1"/>
              </p:cNvPicPr>
              <p:nvPr/>
            </p:nvPicPr>
            <p:blipFill>
              <a:blip r:embed="rId6"/>
              <a:stretch>
                <a:fillRect/>
              </a:stretch>
            </p:blipFill>
            <p:spPr>
              <a:xfrm>
                <a:off x="10593688" y="2170892"/>
                <a:ext cx="896247" cy="862820"/>
              </a:xfrm>
              <a:prstGeom prst="rect">
                <a:avLst/>
              </a:prstGeom>
            </p:spPr>
          </p:pic>
        </p:grpSp>
        <p:grpSp>
          <p:nvGrpSpPr>
            <p:cNvPr id="66" name="Group 65">
              <a:extLst>
                <a:ext uri="{FF2B5EF4-FFF2-40B4-BE49-F238E27FC236}">
                  <a16:creationId xmlns:a16="http://schemas.microsoft.com/office/drawing/2014/main" id="{E6DAD5C9-A163-563B-0FD9-8234455383F5}"/>
                </a:ext>
              </a:extLst>
            </p:cNvPr>
            <p:cNvGrpSpPr/>
            <p:nvPr/>
          </p:nvGrpSpPr>
          <p:grpSpPr>
            <a:xfrm>
              <a:off x="1309015" y="4341980"/>
              <a:ext cx="1029193" cy="1380686"/>
              <a:chOff x="706789" y="4354270"/>
              <a:chExt cx="1029193" cy="1380686"/>
            </a:xfrm>
          </p:grpSpPr>
          <p:sp>
            <p:nvSpPr>
              <p:cNvPr id="39" name="TextBox 7">
                <a:extLst>
                  <a:ext uri="{FF2B5EF4-FFF2-40B4-BE49-F238E27FC236}">
                    <a16:creationId xmlns:a16="http://schemas.microsoft.com/office/drawing/2014/main" id="{B8B883D1-BEE1-370A-F7EC-EA35838EC04E}"/>
                  </a:ext>
                </a:extLst>
              </p:cNvPr>
              <p:cNvSpPr txBox="1"/>
              <p:nvPr/>
            </p:nvSpPr>
            <p:spPr>
              <a:xfrm>
                <a:off x="706789"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Freshwater</a:t>
                </a:r>
              </a:p>
            </p:txBody>
          </p:sp>
          <p:pic>
            <p:nvPicPr>
              <p:cNvPr id="63" name="Picture 63" descr="Icon&#10;&#10;Description automatically generated">
                <a:extLst>
                  <a:ext uri="{FF2B5EF4-FFF2-40B4-BE49-F238E27FC236}">
                    <a16:creationId xmlns:a16="http://schemas.microsoft.com/office/drawing/2014/main" id="{BB3A4E75-01D8-3F85-5B0A-7B4941804232}"/>
                  </a:ext>
                </a:extLst>
              </p:cNvPr>
              <p:cNvPicPr>
                <a:picLocks noChangeAspect="1"/>
              </p:cNvPicPr>
              <p:nvPr/>
            </p:nvPicPr>
            <p:blipFill>
              <a:blip r:embed="rId7"/>
              <a:stretch>
                <a:fillRect/>
              </a:stretch>
            </p:blipFill>
            <p:spPr>
              <a:xfrm>
                <a:off x="779426" y="4354270"/>
                <a:ext cx="872346" cy="881871"/>
              </a:xfrm>
              <a:prstGeom prst="rect">
                <a:avLst/>
              </a:prstGeom>
            </p:spPr>
          </p:pic>
        </p:grpSp>
        <p:grpSp>
          <p:nvGrpSpPr>
            <p:cNvPr id="67" name="Group 66">
              <a:extLst>
                <a:ext uri="{FF2B5EF4-FFF2-40B4-BE49-F238E27FC236}">
                  <a16:creationId xmlns:a16="http://schemas.microsoft.com/office/drawing/2014/main" id="{67A38288-8848-CCB6-78FA-5B82B388FB7E}"/>
                </a:ext>
              </a:extLst>
            </p:cNvPr>
            <p:cNvGrpSpPr/>
            <p:nvPr/>
          </p:nvGrpSpPr>
          <p:grpSpPr>
            <a:xfrm>
              <a:off x="2695341" y="4346725"/>
              <a:ext cx="1029193" cy="1542831"/>
              <a:chOff x="2326631" y="4346725"/>
              <a:chExt cx="1029193" cy="1542831"/>
            </a:xfrm>
          </p:grpSpPr>
          <p:sp>
            <p:nvSpPr>
              <p:cNvPr id="40" name="TextBox 8">
                <a:extLst>
                  <a:ext uri="{FF2B5EF4-FFF2-40B4-BE49-F238E27FC236}">
                    <a16:creationId xmlns:a16="http://schemas.microsoft.com/office/drawing/2014/main" id="{3A653519-055B-6956-F541-7042832B6A25}"/>
                  </a:ext>
                </a:extLst>
              </p:cNvPr>
              <p:cNvSpPr txBox="1"/>
              <p:nvPr/>
            </p:nvSpPr>
            <p:spPr>
              <a:xfrm>
                <a:off x="2326631" y="5489446"/>
                <a:ext cx="102919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dirty="0">
                    <a:solidFill>
                      <a:schemeClr val="bg1"/>
                    </a:solidFill>
                    <a:latin typeface="Poppins" pitchFamily="2" charset="77"/>
                    <a:cs typeface="Poppins" pitchFamily="2" charset="77"/>
                  </a:rPr>
                  <a:t>Food &amp;</a:t>
                </a:r>
              </a:p>
              <a:p>
                <a:pPr algn="ctr"/>
                <a:r>
                  <a:rPr lang="en-US" sz="1000" b="1" dirty="0">
                    <a:solidFill>
                      <a:schemeClr val="bg1"/>
                    </a:solidFill>
                    <a:latin typeface="Poppins" pitchFamily="2" charset="77"/>
                    <a:cs typeface="Poppins" pitchFamily="2" charset="77"/>
                  </a:rPr>
                  <a:t>Agriculture</a:t>
                </a:r>
                <a:endParaRPr lang="en-US" sz="1000" b="1" i="0" dirty="0">
                  <a:solidFill>
                    <a:schemeClr val="bg1"/>
                  </a:solidFill>
                  <a:latin typeface="Poppins" pitchFamily="2" charset="77"/>
                  <a:cs typeface="Poppins" pitchFamily="2" charset="77"/>
                </a:endParaRPr>
              </a:p>
            </p:txBody>
          </p:sp>
          <p:pic>
            <p:nvPicPr>
              <p:cNvPr id="65" name="Picture 65" descr="Icon&#10;&#10;Description automatically generated">
                <a:extLst>
                  <a:ext uri="{FF2B5EF4-FFF2-40B4-BE49-F238E27FC236}">
                    <a16:creationId xmlns:a16="http://schemas.microsoft.com/office/drawing/2014/main" id="{3E8FC0B9-0773-8C76-F369-B6DCBF9956B5}"/>
                  </a:ext>
                </a:extLst>
              </p:cNvPr>
              <p:cNvPicPr>
                <a:picLocks noChangeAspect="1"/>
              </p:cNvPicPr>
              <p:nvPr/>
            </p:nvPicPr>
            <p:blipFill>
              <a:blip r:embed="rId8"/>
              <a:stretch>
                <a:fillRect/>
              </a:stretch>
            </p:blipFill>
            <p:spPr>
              <a:xfrm>
                <a:off x="2398593" y="4346725"/>
                <a:ext cx="881871" cy="881871"/>
              </a:xfrm>
              <a:prstGeom prst="rect">
                <a:avLst/>
              </a:prstGeom>
            </p:spPr>
          </p:pic>
        </p:grpSp>
        <p:grpSp>
          <p:nvGrpSpPr>
            <p:cNvPr id="69" name="Group 68">
              <a:extLst>
                <a:ext uri="{FF2B5EF4-FFF2-40B4-BE49-F238E27FC236}">
                  <a16:creationId xmlns:a16="http://schemas.microsoft.com/office/drawing/2014/main" id="{3ADBBB1A-8971-65CD-FBF2-BDB7CD7DA3F6}"/>
                </a:ext>
              </a:extLst>
            </p:cNvPr>
            <p:cNvGrpSpPr/>
            <p:nvPr/>
          </p:nvGrpSpPr>
          <p:grpSpPr>
            <a:xfrm>
              <a:off x="4101501" y="4346725"/>
              <a:ext cx="1029193" cy="1388231"/>
              <a:chOff x="3954017" y="4346725"/>
              <a:chExt cx="1029193" cy="1388231"/>
            </a:xfrm>
          </p:grpSpPr>
          <p:sp>
            <p:nvSpPr>
              <p:cNvPr id="41" name="TextBox 9">
                <a:extLst>
                  <a:ext uri="{FF2B5EF4-FFF2-40B4-BE49-F238E27FC236}">
                    <a16:creationId xmlns:a16="http://schemas.microsoft.com/office/drawing/2014/main" id="{60A4DDB2-973C-D977-2E28-E51728BE2529}"/>
                  </a:ext>
                </a:extLst>
              </p:cNvPr>
              <p:cNvSpPr txBox="1"/>
              <p:nvPr/>
            </p:nvSpPr>
            <p:spPr>
              <a:xfrm>
                <a:off x="3954017" y="5488735"/>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Finance</a:t>
                </a:r>
              </a:p>
            </p:txBody>
          </p:sp>
          <p:pic>
            <p:nvPicPr>
              <p:cNvPr id="68" name="Picture 68" descr="Icon&#10;&#10;Description automatically generated">
                <a:extLst>
                  <a:ext uri="{FF2B5EF4-FFF2-40B4-BE49-F238E27FC236}">
                    <a16:creationId xmlns:a16="http://schemas.microsoft.com/office/drawing/2014/main" id="{86435F48-E0F5-D6E5-A656-812382694761}"/>
                  </a:ext>
                </a:extLst>
              </p:cNvPr>
              <p:cNvPicPr>
                <a:picLocks noChangeAspect="1"/>
              </p:cNvPicPr>
              <p:nvPr/>
            </p:nvPicPr>
            <p:blipFill>
              <a:blip r:embed="rId9"/>
              <a:stretch>
                <a:fillRect/>
              </a:stretch>
            </p:blipFill>
            <p:spPr>
              <a:xfrm>
                <a:off x="4027997" y="4346725"/>
                <a:ext cx="886723" cy="896248"/>
              </a:xfrm>
              <a:prstGeom prst="rect">
                <a:avLst/>
              </a:prstGeom>
            </p:spPr>
          </p:pic>
        </p:grpSp>
        <p:grpSp>
          <p:nvGrpSpPr>
            <p:cNvPr id="74" name="Group 73">
              <a:extLst>
                <a:ext uri="{FF2B5EF4-FFF2-40B4-BE49-F238E27FC236}">
                  <a16:creationId xmlns:a16="http://schemas.microsoft.com/office/drawing/2014/main" id="{CD926228-974C-7D41-DB85-B418FDAAE83D}"/>
                </a:ext>
              </a:extLst>
            </p:cNvPr>
            <p:cNvGrpSpPr/>
            <p:nvPr/>
          </p:nvGrpSpPr>
          <p:grpSpPr>
            <a:xfrm>
              <a:off x="5491032" y="4348162"/>
              <a:ext cx="1160773" cy="1545024"/>
              <a:chOff x="5515613" y="4348162"/>
              <a:chExt cx="1160773" cy="1545024"/>
            </a:xfrm>
          </p:grpSpPr>
          <p:sp>
            <p:nvSpPr>
              <p:cNvPr id="42" name="TextBox 10">
                <a:extLst>
                  <a:ext uri="{FF2B5EF4-FFF2-40B4-BE49-F238E27FC236}">
                    <a16:creationId xmlns:a16="http://schemas.microsoft.com/office/drawing/2014/main" id="{167538EB-D890-4330-91D3-E09E269B92AA}"/>
                  </a:ext>
                </a:extLst>
              </p:cNvPr>
              <p:cNvSpPr txBox="1"/>
              <p:nvPr/>
            </p:nvSpPr>
            <p:spPr>
              <a:xfrm>
                <a:off x="5515613" y="5493076"/>
                <a:ext cx="1160773"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Circular</a:t>
                </a:r>
              </a:p>
              <a:p>
                <a:pPr algn="ctr"/>
                <a:r>
                  <a:rPr lang="en-US" sz="1000" b="1">
                    <a:solidFill>
                      <a:schemeClr val="bg1"/>
                    </a:solidFill>
                    <a:latin typeface="Poppins" pitchFamily="2" charset="77"/>
                    <a:cs typeface="Poppins" pitchFamily="2" charset="77"/>
                  </a:rPr>
                  <a:t>Economy</a:t>
                </a:r>
                <a:endParaRPr lang="en-US" sz="1000" b="1" i="0">
                  <a:solidFill>
                    <a:schemeClr val="bg1"/>
                  </a:solidFill>
                  <a:latin typeface="Poppins" pitchFamily="2" charset="77"/>
                  <a:cs typeface="Poppins" pitchFamily="2" charset="77"/>
                </a:endParaRPr>
              </a:p>
            </p:txBody>
          </p:sp>
          <p:pic>
            <p:nvPicPr>
              <p:cNvPr id="70" name="Picture 70" descr="A picture containing clipart&#10;&#10;Description automatically generated">
                <a:extLst>
                  <a:ext uri="{FF2B5EF4-FFF2-40B4-BE49-F238E27FC236}">
                    <a16:creationId xmlns:a16="http://schemas.microsoft.com/office/drawing/2014/main" id="{B6281C00-78DA-4929-F08A-5CD38D91CBF8}"/>
                  </a:ext>
                </a:extLst>
              </p:cNvPr>
              <p:cNvPicPr>
                <a:picLocks noChangeAspect="1"/>
              </p:cNvPicPr>
              <p:nvPr/>
            </p:nvPicPr>
            <p:blipFill>
              <a:blip r:embed="rId10"/>
              <a:stretch>
                <a:fillRect/>
              </a:stretch>
            </p:blipFill>
            <p:spPr>
              <a:xfrm>
                <a:off x="5663973" y="4348162"/>
                <a:ext cx="864053" cy="883103"/>
              </a:xfrm>
              <a:prstGeom prst="rect">
                <a:avLst/>
              </a:prstGeom>
            </p:spPr>
          </p:pic>
        </p:grpSp>
        <p:grpSp>
          <p:nvGrpSpPr>
            <p:cNvPr id="73" name="Group 72">
              <a:extLst>
                <a:ext uri="{FF2B5EF4-FFF2-40B4-BE49-F238E27FC236}">
                  <a16:creationId xmlns:a16="http://schemas.microsoft.com/office/drawing/2014/main" id="{2D728612-8F9F-7906-4A13-DF569EEFC743}"/>
                </a:ext>
              </a:extLst>
            </p:cNvPr>
            <p:cNvGrpSpPr/>
            <p:nvPr/>
          </p:nvGrpSpPr>
          <p:grpSpPr>
            <a:xfrm>
              <a:off x="7012144" y="4345244"/>
              <a:ext cx="1029193" cy="1380221"/>
              <a:chOff x="7208789" y="4357534"/>
              <a:chExt cx="1029193" cy="1380221"/>
            </a:xfrm>
          </p:grpSpPr>
          <p:sp>
            <p:nvSpPr>
              <p:cNvPr id="43" name="TextBox 11">
                <a:extLst>
                  <a:ext uri="{FF2B5EF4-FFF2-40B4-BE49-F238E27FC236}">
                    <a16:creationId xmlns:a16="http://schemas.microsoft.com/office/drawing/2014/main" id="{766B4FD3-5C4B-97C9-0650-8ADABEDD146D}"/>
                  </a:ext>
                </a:extLst>
              </p:cNvPr>
              <p:cNvSpPr txBox="1"/>
              <p:nvPr/>
            </p:nvSpPr>
            <p:spPr>
              <a:xfrm>
                <a:off x="7208789" y="5491534"/>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Governance</a:t>
                </a:r>
                <a:endParaRPr lang="en-US" sz="1000" b="1" i="0">
                  <a:solidFill>
                    <a:schemeClr val="bg1"/>
                  </a:solidFill>
                  <a:latin typeface="Poppins"/>
                  <a:cs typeface="Poppins"/>
                </a:endParaRPr>
              </a:p>
            </p:txBody>
          </p:sp>
          <p:pic>
            <p:nvPicPr>
              <p:cNvPr id="72" name="Picture 72">
                <a:extLst>
                  <a:ext uri="{FF2B5EF4-FFF2-40B4-BE49-F238E27FC236}">
                    <a16:creationId xmlns:a16="http://schemas.microsoft.com/office/drawing/2014/main" id="{F06EA0C7-8E12-C402-7E9A-A69F84B25F39}"/>
                  </a:ext>
                </a:extLst>
              </p:cNvPr>
              <p:cNvPicPr>
                <a:picLocks noChangeAspect="1"/>
              </p:cNvPicPr>
              <p:nvPr/>
            </p:nvPicPr>
            <p:blipFill>
              <a:blip r:embed="rId11"/>
              <a:stretch>
                <a:fillRect/>
              </a:stretch>
            </p:blipFill>
            <p:spPr>
              <a:xfrm>
                <a:off x="7294921" y="4357534"/>
                <a:ext cx="859093" cy="871383"/>
              </a:xfrm>
              <a:prstGeom prst="rect">
                <a:avLst/>
              </a:prstGeom>
            </p:spPr>
          </p:pic>
        </p:grpSp>
        <p:grpSp>
          <p:nvGrpSpPr>
            <p:cNvPr id="76" name="Group 75">
              <a:extLst>
                <a:ext uri="{FF2B5EF4-FFF2-40B4-BE49-F238E27FC236}">
                  <a16:creationId xmlns:a16="http://schemas.microsoft.com/office/drawing/2014/main" id="{AB3D7B11-EE82-948A-AC24-03B3D3EEEC9E}"/>
                </a:ext>
              </a:extLst>
            </p:cNvPr>
            <p:cNvGrpSpPr/>
            <p:nvPr/>
          </p:nvGrpSpPr>
          <p:grpSpPr>
            <a:xfrm>
              <a:off x="8372755" y="4348010"/>
              <a:ext cx="1258801" cy="1543634"/>
              <a:chOff x="8716884" y="4348010"/>
              <a:chExt cx="1258801" cy="1543634"/>
            </a:xfrm>
          </p:grpSpPr>
          <p:sp>
            <p:nvSpPr>
              <p:cNvPr id="44" name="TextBox 12">
                <a:extLst>
                  <a:ext uri="{FF2B5EF4-FFF2-40B4-BE49-F238E27FC236}">
                    <a16:creationId xmlns:a16="http://schemas.microsoft.com/office/drawing/2014/main" id="{DA68E638-40E3-BDE7-E3D8-03E5D7E92FD1}"/>
                  </a:ext>
                </a:extLst>
              </p:cNvPr>
              <p:cNvSpPr txBox="1"/>
              <p:nvPr/>
            </p:nvSpPr>
            <p:spPr>
              <a:xfrm>
                <a:off x="8716884" y="5491534"/>
                <a:ext cx="1258801"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Social Inclusion &amp; Equity</a:t>
                </a:r>
              </a:p>
            </p:txBody>
          </p:sp>
          <p:pic>
            <p:nvPicPr>
              <p:cNvPr id="75" name="Picture 75" descr="Icon&#10;&#10;Description automatically generated">
                <a:extLst>
                  <a:ext uri="{FF2B5EF4-FFF2-40B4-BE49-F238E27FC236}">
                    <a16:creationId xmlns:a16="http://schemas.microsoft.com/office/drawing/2014/main" id="{9548E0B5-3DF1-6815-86EE-51A1510DCA93}"/>
                  </a:ext>
                </a:extLst>
              </p:cNvPr>
              <p:cNvPicPr>
                <a:picLocks noChangeAspect="1"/>
              </p:cNvPicPr>
              <p:nvPr/>
            </p:nvPicPr>
            <p:blipFill>
              <a:blip r:embed="rId12"/>
              <a:stretch>
                <a:fillRect/>
              </a:stretch>
            </p:blipFill>
            <p:spPr>
              <a:xfrm>
                <a:off x="8912481" y="4348010"/>
                <a:ext cx="868618" cy="890433"/>
              </a:xfrm>
              <a:prstGeom prst="rect">
                <a:avLst/>
              </a:prstGeom>
            </p:spPr>
          </p:pic>
        </p:grpSp>
        <p:grpSp>
          <p:nvGrpSpPr>
            <p:cNvPr id="78" name="Group 77">
              <a:extLst>
                <a:ext uri="{FF2B5EF4-FFF2-40B4-BE49-F238E27FC236}">
                  <a16:creationId xmlns:a16="http://schemas.microsoft.com/office/drawing/2014/main" id="{C52CF02A-C890-4A2D-A264-8F4BD5F6EB98}"/>
                </a:ext>
              </a:extLst>
            </p:cNvPr>
            <p:cNvGrpSpPr/>
            <p:nvPr/>
          </p:nvGrpSpPr>
          <p:grpSpPr>
            <a:xfrm>
              <a:off x="10008819" y="4340966"/>
              <a:ext cx="1029193" cy="1396789"/>
              <a:chOff x="10463561" y="4353256"/>
              <a:chExt cx="1029193" cy="1396789"/>
            </a:xfrm>
          </p:grpSpPr>
          <p:sp>
            <p:nvSpPr>
              <p:cNvPr id="45" name="TextBox 13">
                <a:extLst>
                  <a:ext uri="{FF2B5EF4-FFF2-40B4-BE49-F238E27FC236}">
                    <a16:creationId xmlns:a16="http://schemas.microsoft.com/office/drawing/2014/main" id="{1224DA09-F08B-F0C1-7609-6C65FAB31A22}"/>
                  </a:ext>
                </a:extLst>
              </p:cNvPr>
              <p:cNvSpPr txBox="1"/>
              <p:nvPr/>
            </p:nvSpPr>
            <p:spPr>
              <a:xfrm>
                <a:off x="10463561" y="5503824"/>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dirty="0">
                    <a:solidFill>
                      <a:schemeClr val="bg1"/>
                    </a:solidFill>
                    <a:latin typeface="Poppins" pitchFamily="2" charset="77"/>
                    <a:cs typeface="Poppins" pitchFamily="2" charset="77"/>
                  </a:rPr>
                  <a:t>Economics</a:t>
                </a:r>
                <a:endParaRPr lang="en-US" sz="1000" b="1" i="0" dirty="0">
                  <a:solidFill>
                    <a:schemeClr val="bg1"/>
                  </a:solidFill>
                  <a:latin typeface="Poppins" pitchFamily="2" charset="77"/>
                  <a:cs typeface="Poppins" pitchFamily="2" charset="77"/>
                </a:endParaRPr>
              </a:p>
            </p:txBody>
          </p:sp>
          <p:pic>
            <p:nvPicPr>
              <p:cNvPr id="77" name="Picture 77" descr="A picture containing clipart&#10;&#10;Description automatically generated">
                <a:extLst>
                  <a:ext uri="{FF2B5EF4-FFF2-40B4-BE49-F238E27FC236}">
                    <a16:creationId xmlns:a16="http://schemas.microsoft.com/office/drawing/2014/main" id="{D13D41F6-FBBA-DBE5-233E-3DAE79390EC2}"/>
                  </a:ext>
                </a:extLst>
              </p:cNvPr>
              <p:cNvPicPr>
                <a:picLocks noChangeAspect="1"/>
              </p:cNvPicPr>
              <p:nvPr/>
            </p:nvPicPr>
            <p:blipFill>
              <a:blip r:embed="rId13"/>
              <a:stretch>
                <a:fillRect/>
              </a:stretch>
            </p:blipFill>
            <p:spPr>
              <a:xfrm>
                <a:off x="10537600" y="4353256"/>
                <a:ext cx="890434" cy="878144"/>
              </a:xfrm>
              <a:prstGeom prst="rect">
                <a:avLst/>
              </a:prstGeom>
            </p:spPr>
          </p:pic>
        </p:grpSp>
        <p:grpSp>
          <p:nvGrpSpPr>
            <p:cNvPr id="84" name="Group 83">
              <a:extLst>
                <a:ext uri="{FF2B5EF4-FFF2-40B4-BE49-F238E27FC236}">
                  <a16:creationId xmlns:a16="http://schemas.microsoft.com/office/drawing/2014/main" id="{44D5C068-0527-DC08-C350-4B7A6D52E917}"/>
                </a:ext>
              </a:extLst>
            </p:cNvPr>
            <p:cNvGrpSpPr/>
            <p:nvPr/>
          </p:nvGrpSpPr>
          <p:grpSpPr>
            <a:xfrm>
              <a:off x="6287736" y="2217921"/>
              <a:ext cx="1029193" cy="1368817"/>
              <a:chOff x="6354289" y="2230211"/>
              <a:chExt cx="1029193" cy="1368817"/>
            </a:xfrm>
          </p:grpSpPr>
          <p:pic>
            <p:nvPicPr>
              <p:cNvPr id="79" name="Picture 79" descr="Icon&#10;&#10;Description automatically generated">
                <a:extLst>
                  <a:ext uri="{FF2B5EF4-FFF2-40B4-BE49-F238E27FC236}">
                    <a16:creationId xmlns:a16="http://schemas.microsoft.com/office/drawing/2014/main" id="{4EA4CE10-3452-B382-4B08-DE9B1DE6B860}"/>
                  </a:ext>
                </a:extLst>
              </p:cNvPr>
              <p:cNvPicPr>
                <a:picLocks noChangeAspect="1"/>
              </p:cNvPicPr>
              <p:nvPr/>
            </p:nvPicPr>
            <p:blipFill>
              <a:blip r:embed="rId14"/>
              <a:stretch>
                <a:fillRect/>
              </a:stretch>
            </p:blipFill>
            <p:spPr>
              <a:xfrm>
                <a:off x="6421211" y="2230211"/>
                <a:ext cx="884464" cy="884464"/>
              </a:xfrm>
              <a:prstGeom prst="rect">
                <a:avLst/>
              </a:prstGeom>
            </p:spPr>
          </p:pic>
          <p:sp>
            <p:nvSpPr>
              <p:cNvPr id="81" name="TextBox 3">
                <a:extLst>
                  <a:ext uri="{FF2B5EF4-FFF2-40B4-BE49-F238E27FC236}">
                    <a16:creationId xmlns:a16="http://schemas.microsoft.com/office/drawing/2014/main" id="{DAA57106-3CDD-06F0-BBE6-FE42139962FF}"/>
                  </a:ext>
                </a:extLst>
              </p:cNvPr>
              <p:cNvSpPr txBox="1"/>
              <p:nvPr/>
            </p:nvSpPr>
            <p:spPr>
              <a:xfrm>
                <a:off x="6354289" y="3352807"/>
                <a:ext cx="1029193" cy="24622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a:solidFill>
                      <a:schemeClr val="bg1"/>
                    </a:solidFill>
                    <a:latin typeface="Poppins"/>
                    <a:cs typeface="Poppins"/>
                  </a:rPr>
                  <a:t>Buildings</a:t>
                </a:r>
                <a:endParaRPr lang="en-US">
                  <a:solidFill>
                    <a:schemeClr val="bg1"/>
                  </a:solidFill>
                </a:endParaRPr>
              </a:p>
            </p:txBody>
          </p:sp>
        </p:grpSp>
        <p:grpSp>
          <p:nvGrpSpPr>
            <p:cNvPr id="13" name="Group 12">
              <a:extLst>
                <a:ext uri="{FF2B5EF4-FFF2-40B4-BE49-F238E27FC236}">
                  <a16:creationId xmlns:a16="http://schemas.microsoft.com/office/drawing/2014/main" id="{CB6C0351-DCAC-68D0-F8F4-51C74BE6FC8E}"/>
                </a:ext>
              </a:extLst>
            </p:cNvPr>
            <p:cNvGrpSpPr/>
            <p:nvPr/>
          </p:nvGrpSpPr>
          <p:grpSpPr>
            <a:xfrm>
              <a:off x="577648" y="2209337"/>
              <a:ext cx="1029193" cy="1377401"/>
              <a:chOff x="577648" y="2209337"/>
              <a:chExt cx="1029193" cy="1377401"/>
            </a:xfrm>
          </p:grpSpPr>
          <p:pic>
            <p:nvPicPr>
              <p:cNvPr id="12" name="Picture 11" descr="A blue lightning bolt in a circle&#10;&#10;Description automatically generated">
                <a:extLst>
                  <a:ext uri="{FF2B5EF4-FFF2-40B4-BE49-F238E27FC236}">
                    <a16:creationId xmlns:a16="http://schemas.microsoft.com/office/drawing/2014/main" id="{FCC8DC8C-F0C4-58C3-5C08-CD52E41891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46791" y="2209337"/>
                <a:ext cx="888739" cy="877197"/>
              </a:xfrm>
              <a:prstGeom prst="rect">
                <a:avLst/>
              </a:prstGeom>
            </p:spPr>
          </p:pic>
          <p:sp>
            <p:nvSpPr>
              <p:cNvPr id="59" name="TextBox 1">
                <a:extLst>
                  <a:ext uri="{FF2B5EF4-FFF2-40B4-BE49-F238E27FC236}">
                    <a16:creationId xmlns:a16="http://schemas.microsoft.com/office/drawing/2014/main" id="{59954ECB-84B8-88E2-F36E-2686A27FA30E}"/>
                  </a:ext>
                </a:extLst>
              </p:cNvPr>
              <p:cNvSpPr txBox="1"/>
              <p:nvPr/>
            </p:nvSpPr>
            <p:spPr>
              <a:xfrm>
                <a:off x="577648" y="3340517"/>
                <a:ext cx="1029193"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pitchFamily="2" charset="77"/>
                    <a:cs typeface="Poppins" pitchFamily="2" charset="77"/>
                  </a:rPr>
                  <a:t>Power</a:t>
                </a:r>
              </a:p>
            </p:txBody>
          </p:sp>
        </p:grpSp>
        <p:grpSp>
          <p:nvGrpSpPr>
            <p:cNvPr id="9" name="Group 8">
              <a:extLst>
                <a:ext uri="{FF2B5EF4-FFF2-40B4-BE49-F238E27FC236}">
                  <a16:creationId xmlns:a16="http://schemas.microsoft.com/office/drawing/2014/main" id="{C6535F9B-EDFC-95F6-6FC9-4ECACAC466B4}"/>
                </a:ext>
              </a:extLst>
            </p:cNvPr>
            <p:cNvGrpSpPr/>
            <p:nvPr/>
          </p:nvGrpSpPr>
          <p:grpSpPr>
            <a:xfrm>
              <a:off x="7731912" y="2211935"/>
              <a:ext cx="1029193" cy="1528692"/>
              <a:chOff x="7731912" y="2211935"/>
              <a:chExt cx="1029193" cy="1528692"/>
            </a:xfrm>
          </p:grpSpPr>
          <p:sp>
            <p:nvSpPr>
              <p:cNvPr id="7" name="TextBox 4">
                <a:extLst>
                  <a:ext uri="{FF2B5EF4-FFF2-40B4-BE49-F238E27FC236}">
                    <a16:creationId xmlns:a16="http://schemas.microsoft.com/office/drawing/2014/main" id="{CBBC0157-533A-14CD-C97E-E8FEF3826F92}"/>
                  </a:ext>
                </a:extLst>
              </p:cNvPr>
              <p:cNvSpPr txBox="1"/>
              <p:nvPr/>
            </p:nvSpPr>
            <p:spPr>
              <a:xfrm>
                <a:off x="7731912" y="3340517"/>
                <a:ext cx="1029193"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b="1" i="0">
                    <a:solidFill>
                      <a:schemeClr val="bg1"/>
                    </a:solidFill>
                    <a:latin typeface="Poppins"/>
                    <a:cs typeface="Poppins"/>
                  </a:rPr>
                  <a:t>Carbon </a:t>
                </a:r>
                <a:r>
                  <a:rPr lang="en-US" sz="1000" b="1">
                    <a:solidFill>
                      <a:schemeClr val="bg1"/>
                    </a:solidFill>
                    <a:latin typeface="Poppins"/>
                    <a:cs typeface="Poppins"/>
                  </a:rPr>
                  <a:t>Removal</a:t>
                </a:r>
                <a:endParaRPr lang="en-US" sz="1000" b="1" i="0">
                  <a:solidFill>
                    <a:schemeClr val="bg1"/>
                  </a:solidFill>
                  <a:latin typeface="Poppins" pitchFamily="2" charset="77"/>
                  <a:cs typeface="Poppins" pitchFamily="2" charset="77"/>
                </a:endParaRPr>
              </a:p>
            </p:txBody>
          </p:sp>
          <p:pic>
            <p:nvPicPr>
              <p:cNvPr id="8" name="Picture 8" descr="Icon&#10;&#10;Description automatically generated">
                <a:extLst>
                  <a:ext uri="{FF2B5EF4-FFF2-40B4-BE49-F238E27FC236}">
                    <a16:creationId xmlns:a16="http://schemas.microsoft.com/office/drawing/2014/main" id="{C4CBA946-8C5B-9633-C653-0DD8B78BE264}"/>
                  </a:ext>
                </a:extLst>
              </p:cNvPr>
              <p:cNvPicPr>
                <a:picLocks noChangeAspect="1"/>
              </p:cNvPicPr>
              <p:nvPr/>
            </p:nvPicPr>
            <p:blipFill>
              <a:blip r:embed="rId16"/>
              <a:stretch>
                <a:fillRect/>
              </a:stretch>
            </p:blipFill>
            <p:spPr>
              <a:xfrm>
                <a:off x="7791943" y="2211935"/>
                <a:ext cx="891080" cy="910130"/>
              </a:xfrm>
              <a:prstGeom prst="rect">
                <a:avLst/>
              </a:prstGeom>
            </p:spPr>
          </p:pic>
        </p:grpSp>
      </p:grpSp>
    </p:spTree>
    <p:extLst>
      <p:ext uri="{BB962C8B-B14F-4D97-AF65-F5344CB8AC3E}">
        <p14:creationId xmlns:p14="http://schemas.microsoft.com/office/powerpoint/2010/main" val="22080396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computer screen&#10;&#10;Description automatically generated">
            <a:extLst>
              <a:ext uri="{FF2B5EF4-FFF2-40B4-BE49-F238E27FC236}">
                <a16:creationId xmlns:a16="http://schemas.microsoft.com/office/drawing/2014/main" id="{61FB76E8-49EB-9C23-F37F-964720D1B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644" y="783568"/>
            <a:ext cx="6101620" cy="5323620"/>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59736" y="2274838"/>
            <a:ext cx="451275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Methane emissions from oil and gas have been on the rise, reaching 78 million metric tons (Mt) in 2023. </a:t>
            </a:r>
            <a:r>
              <a:rPr lang="en-US" sz="2400" dirty="0">
                <a:solidFill>
                  <a:srgbClr val="64C9FF"/>
                </a:solidFill>
                <a:latin typeface="Poppins"/>
                <a:ea typeface="+mn-lt"/>
                <a:cs typeface="+mn-lt"/>
              </a:rPr>
              <a:t>To meet climate goals, they need to fall to 17 Mt by 2030</a:t>
            </a:r>
            <a:r>
              <a:rPr lang="en-US" sz="2400" dirty="0">
                <a:solidFill>
                  <a:schemeClr val="bg1"/>
                </a:solidFill>
                <a:latin typeface="Poppins"/>
                <a:ea typeface="+mn-lt"/>
                <a:cs typeface="+mn-lt"/>
              </a:rPr>
              <a:t>. </a:t>
            </a:r>
          </a:p>
        </p:txBody>
      </p:sp>
    </p:spTree>
    <p:extLst>
      <p:ext uri="{BB962C8B-B14F-4D97-AF65-F5344CB8AC3E}">
        <p14:creationId xmlns:p14="http://schemas.microsoft.com/office/powerpoint/2010/main" val="2981879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n a blue background&#10;&#10;Description automatically generated">
            <a:extLst>
              <a:ext uri="{FF2B5EF4-FFF2-40B4-BE49-F238E27FC236}">
                <a16:creationId xmlns:a16="http://schemas.microsoft.com/office/drawing/2014/main" id="{0AEA3998-DD42-0379-F1C7-B24641F35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75611" y="759352"/>
            <a:ext cx="5660332" cy="5319739"/>
          </a:xfrm>
          <a:prstGeom prst="rect">
            <a:avLst/>
          </a:prstGeom>
        </p:spPr>
      </p:pic>
      <p:sp>
        <p:nvSpPr>
          <p:cNvPr id="11" name="TextBox 10">
            <a:extLst>
              <a:ext uri="{FF2B5EF4-FFF2-40B4-BE49-F238E27FC236}">
                <a16:creationId xmlns:a16="http://schemas.microsoft.com/office/drawing/2014/main" id="{DE34C045-E209-1D7A-ECBA-D97F55C814F6}"/>
              </a:ext>
            </a:extLst>
          </p:cNvPr>
          <p:cNvSpPr txBox="1"/>
          <p:nvPr/>
        </p:nvSpPr>
        <p:spPr>
          <a:xfrm>
            <a:off x="663071" y="2090172"/>
            <a:ext cx="4221163"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Poppins"/>
                <a:ea typeface="+mn-lt"/>
                <a:cs typeface="+mn-lt"/>
              </a:rPr>
              <a:t>As of March 2024, 158 countries had signed the Global Methane Pledge, which aims to reduce methane emissions across all sectors by at least </a:t>
            </a:r>
            <a:r>
              <a:rPr lang="en-US" sz="2400" dirty="0">
                <a:solidFill>
                  <a:srgbClr val="64C9FF"/>
                </a:solidFill>
                <a:latin typeface="Poppins"/>
                <a:ea typeface="+mn-lt"/>
                <a:cs typeface="+mn-lt"/>
              </a:rPr>
              <a:t>30% by 2030</a:t>
            </a:r>
            <a:r>
              <a:rPr lang="en-US" sz="2400" dirty="0">
                <a:solidFill>
                  <a:schemeClr val="accent6"/>
                </a:solidFill>
                <a:latin typeface="Poppins"/>
                <a:ea typeface="+mn-lt"/>
                <a:cs typeface="+mn-lt"/>
              </a:rPr>
              <a:t>. </a:t>
            </a:r>
            <a:endParaRPr lang="en-US" dirty="0">
              <a:solidFill>
                <a:schemeClr val="accent6"/>
              </a:solidFill>
              <a:latin typeface="Poppins"/>
              <a:ea typeface="+mn-lt"/>
              <a:cs typeface="+mn-lt"/>
            </a:endParaRPr>
          </a:p>
        </p:txBody>
      </p:sp>
    </p:spTree>
    <p:extLst>
      <p:ext uri="{BB962C8B-B14F-4D97-AF65-F5344CB8AC3E}">
        <p14:creationId xmlns:p14="http://schemas.microsoft.com/office/powerpoint/2010/main" val="2905006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46847" y="751963"/>
            <a:ext cx="10847294" cy="646174"/>
          </a:xfrm>
        </p:spPr>
        <p:txBody>
          <a:bodyPr>
            <a:normAutofit/>
          </a:bodyPr>
          <a:lstStyle/>
          <a:p>
            <a:r>
              <a:rPr lang="en-US" sz="2800">
                <a:solidFill>
                  <a:schemeClr val="bg1"/>
                </a:solidFill>
                <a:latin typeface="Poppins Medium"/>
                <a:cs typeface="Poppins Medium"/>
              </a:rPr>
              <a:t>How to highlight a different indicator</a:t>
            </a:r>
          </a:p>
        </p:txBody>
      </p:sp>
      <p:sp>
        <p:nvSpPr>
          <p:cNvPr id="24" name="Content Placeholder 4">
            <a:extLst>
              <a:ext uri="{FF2B5EF4-FFF2-40B4-BE49-F238E27FC236}">
                <a16:creationId xmlns:a16="http://schemas.microsoft.com/office/drawing/2014/main" id="{7C7367F2-7FFE-5CF7-6731-9D91BC9DB851}"/>
              </a:ext>
            </a:extLst>
          </p:cNvPr>
          <p:cNvSpPr txBox="1">
            <a:spLocks/>
          </p:cNvSpPr>
          <p:nvPr/>
        </p:nvSpPr>
        <p:spPr>
          <a:xfrm>
            <a:off x="636916" y="1585771"/>
            <a:ext cx="10552789" cy="45230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a:solidFill>
                  <a:schemeClr val="bg1"/>
                </a:solidFill>
                <a:latin typeface="Poppins Medium"/>
                <a:cs typeface="Poppins"/>
              </a:rPr>
              <a:t>Find your desired indicator on systemschangelab.org system pages</a:t>
            </a:r>
          </a:p>
          <a:p>
            <a:pPr lvl="1"/>
            <a:endParaRPr lang="en-US" sz="2200">
              <a:solidFill>
                <a:srgbClr val="DFE1EF"/>
              </a:solidFill>
              <a:latin typeface="Poppins Medium"/>
            </a:endParaRPr>
          </a:p>
          <a:p>
            <a:pPr lvl="1"/>
            <a:endParaRPr lang="en-US" sz="2200">
              <a:solidFill>
                <a:srgbClr val="DFE1EF"/>
              </a:solidFill>
              <a:latin typeface="Poppins Medium"/>
            </a:endParaRPr>
          </a:p>
          <a:p>
            <a:endParaRPr lang="en-US" sz="2400">
              <a:solidFill>
                <a:srgbClr val="DFE1EF"/>
              </a:solidFill>
            </a:endParaRPr>
          </a:p>
          <a:p>
            <a:endParaRPr lang="en-US" sz="2400">
              <a:solidFill>
                <a:srgbClr val="DFE1EF"/>
              </a:solidFill>
            </a:endParaRPr>
          </a:p>
        </p:txBody>
      </p:sp>
      <p:sp>
        <p:nvSpPr>
          <p:cNvPr id="28" name="TextBox 27">
            <a:extLst>
              <a:ext uri="{FF2B5EF4-FFF2-40B4-BE49-F238E27FC236}">
                <a16:creationId xmlns:a16="http://schemas.microsoft.com/office/drawing/2014/main" id="{633359C1-66B6-62B8-6D72-DF7FF73D2241}"/>
              </a:ext>
            </a:extLst>
          </p:cNvPr>
          <p:cNvSpPr txBox="1"/>
          <p:nvPr/>
        </p:nvSpPr>
        <p:spPr>
          <a:xfrm>
            <a:off x="648524" y="2113159"/>
            <a:ext cx="4520957"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a system</a:t>
            </a:r>
            <a:endParaRPr lang="en-US" sz="1600">
              <a:solidFill>
                <a:schemeClr val="bg1"/>
              </a:solidFill>
              <a:cs typeface="Calibri" panose="020F0502020204030204"/>
            </a:endParaRPr>
          </a:p>
        </p:txBody>
      </p:sp>
      <p:sp>
        <p:nvSpPr>
          <p:cNvPr id="31" name="TextBox 30">
            <a:extLst>
              <a:ext uri="{FF2B5EF4-FFF2-40B4-BE49-F238E27FC236}">
                <a16:creationId xmlns:a16="http://schemas.microsoft.com/office/drawing/2014/main" id="{EEAF5EFF-06AC-D891-733D-92631F62E2F0}"/>
              </a:ext>
            </a:extLst>
          </p:cNvPr>
          <p:cNvSpPr txBox="1"/>
          <p:nvPr/>
        </p:nvSpPr>
        <p:spPr>
          <a:xfrm>
            <a:off x="639739" y="4324036"/>
            <a:ext cx="411221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2. Select a shift</a:t>
            </a:r>
          </a:p>
        </p:txBody>
      </p:sp>
      <p:grpSp>
        <p:nvGrpSpPr>
          <p:cNvPr id="15" name="Group 14">
            <a:extLst>
              <a:ext uri="{FF2B5EF4-FFF2-40B4-BE49-F238E27FC236}">
                <a16:creationId xmlns:a16="http://schemas.microsoft.com/office/drawing/2014/main" id="{7ECA844C-E5D1-4EFF-DFD2-AEF5DFB14CC5}"/>
              </a:ext>
            </a:extLst>
          </p:cNvPr>
          <p:cNvGrpSpPr/>
          <p:nvPr/>
        </p:nvGrpSpPr>
        <p:grpSpPr>
          <a:xfrm>
            <a:off x="874769" y="4658857"/>
            <a:ext cx="3798704" cy="1826956"/>
            <a:chOff x="874769" y="4658857"/>
            <a:chExt cx="3798704" cy="1826956"/>
          </a:xfrm>
        </p:grpSpPr>
        <p:pic>
          <p:nvPicPr>
            <p:cNvPr id="33" name="Picture 23">
              <a:extLst>
                <a:ext uri="{FF2B5EF4-FFF2-40B4-BE49-F238E27FC236}">
                  <a16:creationId xmlns:a16="http://schemas.microsoft.com/office/drawing/2014/main" id="{4808261D-E440-079A-F65B-B666A382EA04}"/>
                </a:ext>
              </a:extLst>
            </p:cNvPr>
            <p:cNvPicPr>
              <a:picLocks noChangeAspect="1"/>
            </p:cNvPicPr>
            <p:nvPr/>
          </p:nvPicPr>
          <p:blipFill rotWithShape="1">
            <a:blip r:embed="rId2"/>
            <a:srcRect l="590" t="-719" r="12590" b="-894"/>
            <a:stretch/>
          </p:blipFill>
          <p:spPr>
            <a:xfrm>
              <a:off x="874769" y="4658857"/>
              <a:ext cx="3798704" cy="1826956"/>
            </a:xfrm>
            <a:prstGeom prst="rect">
              <a:avLst/>
            </a:prstGeom>
          </p:spPr>
        </p:pic>
        <p:sp>
          <p:nvSpPr>
            <p:cNvPr id="34" name="Oval 33">
              <a:extLst>
                <a:ext uri="{FF2B5EF4-FFF2-40B4-BE49-F238E27FC236}">
                  <a16:creationId xmlns:a16="http://schemas.microsoft.com/office/drawing/2014/main" id="{AB648119-9428-6626-3ED5-15BA1C2D603C}"/>
                </a:ext>
              </a:extLst>
            </p:cNvPr>
            <p:cNvSpPr/>
            <p:nvPr/>
          </p:nvSpPr>
          <p:spPr>
            <a:xfrm>
              <a:off x="3442858" y="6067647"/>
              <a:ext cx="775073" cy="19670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777186F-AAE7-0105-B9C6-0CEBED3C3947}"/>
                </a:ext>
              </a:extLst>
            </p:cNvPr>
            <p:cNvSpPr/>
            <p:nvPr/>
          </p:nvSpPr>
          <p:spPr>
            <a:xfrm>
              <a:off x="3408776" y="5858271"/>
              <a:ext cx="807824" cy="21637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22210BD7-2224-A6D1-F94C-20DB6E43734B}"/>
                </a:ext>
              </a:extLst>
            </p:cNvPr>
            <p:cNvSpPr/>
            <p:nvPr/>
          </p:nvSpPr>
          <p:spPr>
            <a:xfrm>
              <a:off x="3447709" y="5636543"/>
              <a:ext cx="764157" cy="245876"/>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5883574D-69BD-860F-74E9-C8BF2D273EA6}"/>
                </a:ext>
              </a:extLst>
            </p:cNvPr>
            <p:cNvSpPr/>
            <p:nvPr/>
          </p:nvSpPr>
          <p:spPr>
            <a:xfrm>
              <a:off x="3442858" y="6263803"/>
              <a:ext cx="840573" cy="21637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17C440E3-DC1F-D4BF-5308-00D4C4164EEE}"/>
              </a:ext>
            </a:extLst>
          </p:cNvPr>
          <p:cNvSpPr txBox="1"/>
          <p:nvPr/>
        </p:nvSpPr>
        <p:spPr>
          <a:xfrm>
            <a:off x="5915261" y="2565928"/>
            <a:ext cx="5510446"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3. Scroll down page to indicators and expand one</a:t>
            </a:r>
          </a:p>
        </p:txBody>
      </p:sp>
      <p:grpSp>
        <p:nvGrpSpPr>
          <p:cNvPr id="14" name="Group 13">
            <a:extLst>
              <a:ext uri="{FF2B5EF4-FFF2-40B4-BE49-F238E27FC236}">
                <a16:creationId xmlns:a16="http://schemas.microsoft.com/office/drawing/2014/main" id="{DCE37564-4472-83E4-86D0-6F53F478214F}"/>
              </a:ext>
            </a:extLst>
          </p:cNvPr>
          <p:cNvGrpSpPr/>
          <p:nvPr/>
        </p:nvGrpSpPr>
        <p:grpSpPr>
          <a:xfrm>
            <a:off x="646847" y="2471397"/>
            <a:ext cx="4033980" cy="1688279"/>
            <a:chOff x="646847" y="2471397"/>
            <a:chExt cx="4033980" cy="1688279"/>
          </a:xfrm>
        </p:grpSpPr>
        <p:pic>
          <p:nvPicPr>
            <p:cNvPr id="26" name="Picture 25">
              <a:extLst>
                <a:ext uri="{FF2B5EF4-FFF2-40B4-BE49-F238E27FC236}">
                  <a16:creationId xmlns:a16="http://schemas.microsoft.com/office/drawing/2014/main" id="{4B1C7F25-F38E-C342-FABA-7171E578D960}"/>
                </a:ext>
              </a:extLst>
            </p:cNvPr>
            <p:cNvPicPr>
              <a:picLocks noChangeAspect="1"/>
            </p:cNvPicPr>
            <p:nvPr/>
          </p:nvPicPr>
          <p:blipFill rotWithShape="1">
            <a:blip r:embed="rId3"/>
            <a:srcRect l="502" r="-136" b="3349"/>
            <a:stretch/>
          </p:blipFill>
          <p:spPr>
            <a:xfrm>
              <a:off x="872851" y="2471397"/>
              <a:ext cx="3807976" cy="1632460"/>
            </a:xfrm>
            <a:prstGeom prst="rect">
              <a:avLst/>
            </a:prstGeom>
          </p:spPr>
        </p:pic>
        <p:sp>
          <p:nvSpPr>
            <p:cNvPr id="70" name="Oval 69">
              <a:extLst>
                <a:ext uri="{FF2B5EF4-FFF2-40B4-BE49-F238E27FC236}">
                  <a16:creationId xmlns:a16="http://schemas.microsoft.com/office/drawing/2014/main" id="{19CCA78A-B939-E682-55A8-8ED64C45AC63}"/>
                </a:ext>
              </a:extLst>
            </p:cNvPr>
            <p:cNvSpPr/>
            <p:nvPr/>
          </p:nvSpPr>
          <p:spPr>
            <a:xfrm rot="5400000" flipV="1">
              <a:off x="130245" y="3105063"/>
              <a:ext cx="1571215" cy="538011"/>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9261F337-59FD-48AA-5862-E483F6C490DD}"/>
              </a:ext>
            </a:extLst>
          </p:cNvPr>
          <p:cNvGrpSpPr/>
          <p:nvPr/>
        </p:nvGrpSpPr>
        <p:grpSpPr>
          <a:xfrm>
            <a:off x="6004069" y="2906422"/>
            <a:ext cx="5179557" cy="2819222"/>
            <a:chOff x="6004069" y="2454388"/>
            <a:chExt cx="5179557" cy="2819222"/>
          </a:xfrm>
        </p:grpSpPr>
        <p:pic>
          <p:nvPicPr>
            <p:cNvPr id="65" name="Picture 26">
              <a:extLst>
                <a:ext uri="{FF2B5EF4-FFF2-40B4-BE49-F238E27FC236}">
                  <a16:creationId xmlns:a16="http://schemas.microsoft.com/office/drawing/2014/main" id="{5698F827-A1EA-AA86-186F-29B08A0F6971}"/>
                </a:ext>
              </a:extLst>
            </p:cNvPr>
            <p:cNvPicPr>
              <a:picLocks noChangeAspect="1"/>
            </p:cNvPicPr>
            <p:nvPr/>
          </p:nvPicPr>
          <p:blipFill rotWithShape="1">
            <a:blip r:embed="rId4"/>
            <a:srcRect l="498" t="1408" r="-347" b="2347"/>
            <a:stretch/>
          </p:blipFill>
          <p:spPr>
            <a:xfrm>
              <a:off x="6004069" y="2627212"/>
              <a:ext cx="5179557" cy="2646398"/>
            </a:xfrm>
            <a:prstGeom prst="rect">
              <a:avLst/>
            </a:prstGeom>
          </p:spPr>
        </p:pic>
        <p:cxnSp>
          <p:nvCxnSpPr>
            <p:cNvPr id="67" name="Straight Arrow Connector 66">
              <a:extLst>
                <a:ext uri="{FF2B5EF4-FFF2-40B4-BE49-F238E27FC236}">
                  <a16:creationId xmlns:a16="http://schemas.microsoft.com/office/drawing/2014/main" id="{17D53201-1B9F-8C64-221E-6CD9CEC27FB9}"/>
                </a:ext>
              </a:extLst>
            </p:cNvPr>
            <p:cNvCxnSpPr>
              <a:cxnSpLocks/>
            </p:cNvCxnSpPr>
            <p:nvPr/>
          </p:nvCxnSpPr>
          <p:spPr>
            <a:xfrm>
              <a:off x="7510155" y="2454388"/>
              <a:ext cx="6736" cy="498208"/>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7" name="Oval 6">
              <a:extLst>
                <a:ext uri="{FF2B5EF4-FFF2-40B4-BE49-F238E27FC236}">
                  <a16:creationId xmlns:a16="http://schemas.microsoft.com/office/drawing/2014/main" id="{7F707C0B-3331-6F60-C019-8BA9094EE142}"/>
                </a:ext>
              </a:extLst>
            </p:cNvPr>
            <p:cNvSpPr/>
            <p:nvPr/>
          </p:nvSpPr>
          <p:spPr>
            <a:xfrm rot="5400000" flipV="1">
              <a:off x="10238124" y="3504866"/>
              <a:ext cx="423268" cy="2807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E4084441-BD3E-C154-E4E1-F865B78E5D7C}"/>
                </a:ext>
              </a:extLst>
            </p:cNvPr>
            <p:cNvCxnSpPr>
              <a:cxnSpLocks/>
            </p:cNvCxnSpPr>
            <p:nvPr/>
          </p:nvCxnSpPr>
          <p:spPr>
            <a:xfrm>
              <a:off x="10433464" y="2478138"/>
              <a:ext cx="16632" cy="87426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2011192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2" name="Picture 2" descr="A picture containing graphical user interface&#10;&#10;Description automatically generated">
            <a:extLst>
              <a:ext uri="{FF2B5EF4-FFF2-40B4-BE49-F238E27FC236}">
                <a16:creationId xmlns:a16="http://schemas.microsoft.com/office/drawing/2014/main" id="{0DD3833F-71C8-3B64-11F0-9C4CF651BFA1}"/>
              </a:ext>
            </a:extLst>
          </p:cNvPr>
          <p:cNvPicPr>
            <a:picLocks noChangeAspect="1"/>
          </p:cNvPicPr>
          <p:nvPr/>
        </p:nvPicPr>
        <p:blipFill rotWithShape="1">
          <a:blip r:embed="rId3"/>
          <a:srcRect l="556" t="1518" r="576" b="26728"/>
          <a:stretch/>
        </p:blipFill>
        <p:spPr>
          <a:xfrm>
            <a:off x="707297" y="2042166"/>
            <a:ext cx="4116952" cy="1855136"/>
          </a:xfrm>
          <a:prstGeom prst="rect">
            <a:avLst/>
          </a:prstGeom>
        </p:spPr>
      </p:pic>
      <p:sp>
        <p:nvSpPr>
          <p:cNvPr id="3" name="Oval 2">
            <a:extLst>
              <a:ext uri="{FF2B5EF4-FFF2-40B4-BE49-F238E27FC236}">
                <a16:creationId xmlns:a16="http://schemas.microsoft.com/office/drawing/2014/main" id="{03C141EF-8C9A-CB35-4693-00CC84B92538}"/>
              </a:ext>
            </a:extLst>
          </p:cNvPr>
          <p:cNvSpPr/>
          <p:nvPr/>
        </p:nvSpPr>
        <p:spPr>
          <a:xfrm>
            <a:off x="2962531" y="1990295"/>
            <a:ext cx="455400" cy="331207"/>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FCFAE4E-454A-B1BA-EEB6-7017B58021E7}"/>
              </a:ext>
            </a:extLst>
          </p:cNvPr>
          <p:cNvSpPr txBox="1"/>
          <p:nvPr/>
        </p:nvSpPr>
        <p:spPr>
          <a:xfrm>
            <a:off x="604081" y="1651284"/>
            <a:ext cx="34150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Navigate to the dashboard</a:t>
            </a:r>
          </a:p>
        </p:txBody>
      </p:sp>
      <p:sp>
        <p:nvSpPr>
          <p:cNvPr id="17" name="TextBox 16">
            <a:extLst>
              <a:ext uri="{FF2B5EF4-FFF2-40B4-BE49-F238E27FC236}">
                <a16:creationId xmlns:a16="http://schemas.microsoft.com/office/drawing/2014/main" id="{28160CCB-B8CD-1EBE-BEE9-26D5467AE234}"/>
              </a:ext>
            </a:extLst>
          </p:cNvPr>
          <p:cNvSpPr txBox="1"/>
          <p:nvPr/>
        </p:nvSpPr>
        <p:spPr>
          <a:xfrm>
            <a:off x="6703710" y="7496821"/>
            <a:ext cx="476250"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b="1">
                <a:solidFill>
                  <a:schemeClr val="bg1"/>
                </a:solidFill>
                <a:latin typeface="Poppins"/>
                <a:cs typeface="Calibri"/>
              </a:rPr>
              <a:t>4.</a:t>
            </a:r>
          </a:p>
        </p:txBody>
      </p:sp>
      <p:sp>
        <p:nvSpPr>
          <p:cNvPr id="15" name="TextBox 14">
            <a:extLst>
              <a:ext uri="{FF2B5EF4-FFF2-40B4-BE49-F238E27FC236}">
                <a16:creationId xmlns:a16="http://schemas.microsoft.com/office/drawing/2014/main" id="{D8E5BE87-7D6D-6F5A-BB5E-CA7DC58A462F}"/>
              </a:ext>
            </a:extLst>
          </p:cNvPr>
          <p:cNvSpPr txBox="1"/>
          <p:nvPr/>
        </p:nvSpPr>
        <p:spPr>
          <a:xfrm>
            <a:off x="5877077" y="2348440"/>
            <a:ext cx="53413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3. Search an indicator and then click explore data</a:t>
            </a:r>
            <a:endParaRPr lang="en-US" sz="1600">
              <a:cs typeface="Calibri"/>
            </a:endParaRPr>
          </a:p>
        </p:txBody>
      </p:sp>
      <p:sp>
        <p:nvSpPr>
          <p:cNvPr id="37" name="Content Placeholder 4">
            <a:extLst>
              <a:ext uri="{FF2B5EF4-FFF2-40B4-BE49-F238E27FC236}">
                <a16:creationId xmlns:a16="http://schemas.microsoft.com/office/drawing/2014/main" id="{20B0A7D6-688A-09B0-4A41-9E45FDB170D5}"/>
              </a:ext>
            </a:extLst>
          </p:cNvPr>
          <p:cNvSpPr txBox="1">
            <a:spLocks/>
          </p:cNvSpPr>
          <p:nvPr/>
        </p:nvSpPr>
        <p:spPr>
          <a:xfrm>
            <a:off x="649812" y="741306"/>
            <a:ext cx="11059218" cy="46521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solidFill>
                  <a:schemeClr val="bg1"/>
                </a:solidFill>
                <a:latin typeface="Poppins Medium"/>
                <a:cs typeface="Poppins"/>
              </a:rPr>
              <a:t>Alternatively, search for an indicator on the dashboard</a:t>
            </a:r>
          </a:p>
        </p:txBody>
      </p:sp>
      <p:grpSp>
        <p:nvGrpSpPr>
          <p:cNvPr id="48" name="Group 47">
            <a:extLst>
              <a:ext uri="{FF2B5EF4-FFF2-40B4-BE49-F238E27FC236}">
                <a16:creationId xmlns:a16="http://schemas.microsoft.com/office/drawing/2014/main" id="{75E373D1-9F60-7768-4D6A-FFA110C9925C}"/>
              </a:ext>
            </a:extLst>
          </p:cNvPr>
          <p:cNvGrpSpPr/>
          <p:nvPr/>
        </p:nvGrpSpPr>
        <p:grpSpPr>
          <a:xfrm>
            <a:off x="609220" y="4042509"/>
            <a:ext cx="4122838" cy="2606091"/>
            <a:chOff x="609220" y="4042509"/>
            <a:chExt cx="4122838" cy="2606091"/>
          </a:xfrm>
        </p:grpSpPr>
        <p:pic>
          <p:nvPicPr>
            <p:cNvPr id="4" name="Picture 8" descr="A picture containing graphical user interface&#10;&#10;Description automatically generated">
              <a:extLst>
                <a:ext uri="{FF2B5EF4-FFF2-40B4-BE49-F238E27FC236}">
                  <a16:creationId xmlns:a16="http://schemas.microsoft.com/office/drawing/2014/main" id="{54BD8B20-A95D-B3F6-3029-427E0E5020B2}"/>
                </a:ext>
              </a:extLst>
            </p:cNvPr>
            <p:cNvPicPr>
              <a:picLocks noChangeAspect="1"/>
            </p:cNvPicPr>
            <p:nvPr/>
          </p:nvPicPr>
          <p:blipFill rotWithShape="1">
            <a:blip r:embed="rId4"/>
            <a:srcRect l="79" t="-102" r="21159" b="26366"/>
            <a:stretch/>
          </p:blipFill>
          <p:spPr>
            <a:xfrm>
              <a:off x="669179" y="4379291"/>
              <a:ext cx="4062879" cy="2269309"/>
            </a:xfrm>
            <a:prstGeom prst="rect">
              <a:avLst/>
            </a:prstGeom>
          </p:spPr>
        </p:pic>
        <p:sp>
          <p:nvSpPr>
            <p:cNvPr id="14" name="TextBox 13">
              <a:extLst>
                <a:ext uri="{FF2B5EF4-FFF2-40B4-BE49-F238E27FC236}">
                  <a16:creationId xmlns:a16="http://schemas.microsoft.com/office/drawing/2014/main" id="{3E39F04A-802C-57BA-D987-EC06F31DB908}"/>
                </a:ext>
              </a:extLst>
            </p:cNvPr>
            <p:cNvSpPr txBox="1"/>
            <p:nvPr/>
          </p:nvSpPr>
          <p:spPr>
            <a:xfrm>
              <a:off x="609220" y="4042509"/>
              <a:ext cx="275101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FFFFFF"/>
                  </a:solidFill>
                  <a:latin typeface="Poppins"/>
                  <a:cs typeface="Poppins"/>
                </a:rPr>
                <a:t>2. Select grid view</a:t>
              </a:r>
            </a:p>
          </p:txBody>
        </p:sp>
        <p:sp>
          <p:nvSpPr>
            <p:cNvPr id="41" name="Oval 40">
              <a:extLst>
                <a:ext uri="{FF2B5EF4-FFF2-40B4-BE49-F238E27FC236}">
                  <a16:creationId xmlns:a16="http://schemas.microsoft.com/office/drawing/2014/main" id="{56A38852-7F4F-8B1B-99C3-20219B927B2C}"/>
                </a:ext>
              </a:extLst>
            </p:cNvPr>
            <p:cNvSpPr/>
            <p:nvPr/>
          </p:nvSpPr>
          <p:spPr>
            <a:xfrm>
              <a:off x="1166161" y="4729127"/>
              <a:ext cx="378107" cy="36018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a:extLst>
                <a:ext uri="{FF2B5EF4-FFF2-40B4-BE49-F238E27FC236}">
                  <a16:creationId xmlns:a16="http://schemas.microsoft.com/office/drawing/2014/main" id="{C39D0E08-D7C4-EF7E-F052-4F1D27E9AC46}"/>
                </a:ext>
              </a:extLst>
            </p:cNvPr>
            <p:cNvCxnSpPr>
              <a:cxnSpLocks/>
            </p:cNvCxnSpPr>
            <p:nvPr/>
          </p:nvCxnSpPr>
          <p:spPr>
            <a:xfrm>
              <a:off x="1344882" y="4330254"/>
              <a:ext cx="3035" cy="350894"/>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grpSp>
      <p:grpSp>
        <p:nvGrpSpPr>
          <p:cNvPr id="47" name="Group 46">
            <a:extLst>
              <a:ext uri="{FF2B5EF4-FFF2-40B4-BE49-F238E27FC236}">
                <a16:creationId xmlns:a16="http://schemas.microsoft.com/office/drawing/2014/main" id="{6489759B-53BB-70A5-31D2-E99A159242DF}"/>
              </a:ext>
            </a:extLst>
          </p:cNvPr>
          <p:cNvGrpSpPr/>
          <p:nvPr/>
        </p:nvGrpSpPr>
        <p:grpSpPr>
          <a:xfrm>
            <a:off x="5781309" y="2803375"/>
            <a:ext cx="5527977" cy="2670313"/>
            <a:chOff x="5255641" y="2720133"/>
            <a:chExt cx="5814847" cy="2795820"/>
          </a:xfrm>
        </p:grpSpPr>
        <p:pic>
          <p:nvPicPr>
            <p:cNvPr id="6" name="Picture 6" descr="A picture containing rectangle&#10;&#10;Description automatically generated">
              <a:extLst>
                <a:ext uri="{FF2B5EF4-FFF2-40B4-BE49-F238E27FC236}">
                  <a16:creationId xmlns:a16="http://schemas.microsoft.com/office/drawing/2014/main" id="{FEC1DCF4-DA1D-50D4-1B46-5B9C20B23FB9}"/>
                </a:ext>
              </a:extLst>
            </p:cNvPr>
            <p:cNvPicPr>
              <a:picLocks noChangeAspect="1"/>
            </p:cNvPicPr>
            <p:nvPr/>
          </p:nvPicPr>
          <p:blipFill>
            <a:blip r:embed="rId5"/>
            <a:stretch>
              <a:fillRect/>
            </a:stretch>
          </p:blipFill>
          <p:spPr>
            <a:xfrm>
              <a:off x="5299754" y="2720133"/>
              <a:ext cx="5770734" cy="2795820"/>
            </a:xfrm>
            <a:prstGeom prst="rect">
              <a:avLst/>
            </a:prstGeom>
          </p:spPr>
        </p:pic>
        <p:sp>
          <p:nvSpPr>
            <p:cNvPr id="12" name="TextBox 11">
              <a:extLst>
                <a:ext uri="{FF2B5EF4-FFF2-40B4-BE49-F238E27FC236}">
                  <a16:creationId xmlns:a16="http://schemas.microsoft.com/office/drawing/2014/main" id="{58A86DCF-4F21-0798-7727-6FD4A1007AA8}"/>
                </a:ext>
              </a:extLst>
            </p:cNvPr>
            <p:cNvSpPr txBox="1"/>
            <p:nvPr/>
          </p:nvSpPr>
          <p:spPr>
            <a:xfrm>
              <a:off x="5255641" y="51272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rgbClr val="FFFFFF"/>
                </a:solidFill>
                <a:latin typeface="Poppins"/>
                <a:cs typeface="Poppins"/>
              </a:endParaRPr>
            </a:p>
          </p:txBody>
        </p:sp>
        <p:sp>
          <p:nvSpPr>
            <p:cNvPr id="45" name="Oval 44">
              <a:extLst>
                <a:ext uri="{FF2B5EF4-FFF2-40B4-BE49-F238E27FC236}">
                  <a16:creationId xmlns:a16="http://schemas.microsoft.com/office/drawing/2014/main" id="{13D04F5B-C6C0-DB18-8A38-AB5A0C4625E5}"/>
                </a:ext>
              </a:extLst>
            </p:cNvPr>
            <p:cNvSpPr/>
            <p:nvPr/>
          </p:nvSpPr>
          <p:spPr>
            <a:xfrm>
              <a:off x="5297550" y="2721223"/>
              <a:ext cx="1071362"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1F8424E6-BF74-8D20-C74E-2D8E82E61D80}"/>
                </a:ext>
              </a:extLst>
            </p:cNvPr>
            <p:cNvSpPr/>
            <p:nvPr/>
          </p:nvSpPr>
          <p:spPr>
            <a:xfrm>
              <a:off x="5342373" y="5034116"/>
              <a:ext cx="1026539" cy="31876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146079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506" y="757237"/>
            <a:ext cx="11259670" cy="646174"/>
          </a:xfrm>
        </p:spPr>
        <p:txBody>
          <a:bodyPr>
            <a:noAutofit/>
          </a:bodyPr>
          <a:lstStyle/>
          <a:p>
            <a:r>
              <a:rPr lang="en-US" sz="2800">
                <a:solidFill>
                  <a:schemeClr val="bg1"/>
                </a:solidFill>
                <a:latin typeface="Poppins Medium"/>
                <a:cs typeface="Poppins Medium"/>
              </a:rPr>
              <a:t>Pick a chart view and click the download button</a:t>
            </a:r>
            <a:endParaRPr lang="en-US" sz="2800">
              <a:solidFill>
                <a:schemeClr val="bg1"/>
              </a:solidFill>
            </a:endParaRPr>
          </a:p>
        </p:txBody>
      </p:sp>
      <p:pic>
        <p:nvPicPr>
          <p:cNvPr id="4" name="Picture 10" descr="Graphical user interface, chart&#10;&#10;Description automatically generated">
            <a:extLst>
              <a:ext uri="{FF2B5EF4-FFF2-40B4-BE49-F238E27FC236}">
                <a16:creationId xmlns:a16="http://schemas.microsoft.com/office/drawing/2014/main" id="{C8928B30-2BDB-C7D3-3DEB-832F75EC1409}"/>
              </a:ext>
            </a:extLst>
          </p:cNvPr>
          <p:cNvPicPr>
            <a:picLocks noChangeAspect="1"/>
          </p:cNvPicPr>
          <p:nvPr/>
        </p:nvPicPr>
        <p:blipFill>
          <a:blip r:embed="rId2"/>
          <a:stretch>
            <a:fillRect/>
          </a:stretch>
        </p:blipFill>
        <p:spPr>
          <a:xfrm>
            <a:off x="2758836" y="1799410"/>
            <a:ext cx="6754483" cy="4589406"/>
          </a:xfrm>
          <a:prstGeom prst="rect">
            <a:avLst/>
          </a:prstGeom>
        </p:spPr>
      </p:pic>
      <p:sp>
        <p:nvSpPr>
          <p:cNvPr id="6" name="Oval 5">
            <a:extLst>
              <a:ext uri="{FF2B5EF4-FFF2-40B4-BE49-F238E27FC236}">
                <a16:creationId xmlns:a16="http://schemas.microsoft.com/office/drawing/2014/main" id="{3BF5A91F-C569-D049-3D58-6699F70B45DF}"/>
              </a:ext>
            </a:extLst>
          </p:cNvPr>
          <p:cNvSpPr/>
          <p:nvPr/>
        </p:nvSpPr>
        <p:spPr>
          <a:xfrm>
            <a:off x="8828052" y="5910118"/>
            <a:ext cx="262617" cy="27806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DC4282B8-89B4-050E-C3B6-2076DEB86C0E}"/>
              </a:ext>
            </a:extLst>
          </p:cNvPr>
          <p:cNvCxnSpPr>
            <a:cxnSpLocks/>
          </p:cNvCxnSpPr>
          <p:nvPr/>
        </p:nvCxnSpPr>
        <p:spPr>
          <a:xfrm>
            <a:off x="3988462" y="1398678"/>
            <a:ext cx="5736" cy="369140"/>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8" name="Oval 17">
            <a:extLst>
              <a:ext uri="{FF2B5EF4-FFF2-40B4-BE49-F238E27FC236}">
                <a16:creationId xmlns:a16="http://schemas.microsoft.com/office/drawing/2014/main" id="{6AC52C96-5A67-CE27-FC4E-5C5F84D2FB9F}"/>
              </a:ext>
            </a:extLst>
          </p:cNvPr>
          <p:cNvSpPr/>
          <p:nvPr/>
        </p:nvSpPr>
        <p:spPr>
          <a:xfrm>
            <a:off x="2621849" y="1800724"/>
            <a:ext cx="2584937" cy="45914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1F059EA1-E87D-154E-FF9B-4712EF75D903}"/>
              </a:ext>
            </a:extLst>
          </p:cNvPr>
          <p:cNvCxnSpPr>
            <a:cxnSpLocks/>
          </p:cNvCxnSpPr>
          <p:nvPr/>
        </p:nvCxnSpPr>
        <p:spPr>
          <a:xfrm>
            <a:off x="8914463" y="1398702"/>
            <a:ext cx="34045" cy="4422789"/>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38941891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2217" y="752824"/>
            <a:ext cx="10844034" cy="646174"/>
          </a:xfrm>
        </p:spPr>
        <p:txBody>
          <a:bodyPr>
            <a:noAutofit/>
          </a:bodyPr>
          <a:lstStyle/>
          <a:p>
            <a:r>
              <a:rPr lang="en-US" sz="2800">
                <a:solidFill>
                  <a:schemeClr val="bg1"/>
                </a:solidFill>
                <a:latin typeface="Poppins Medium"/>
                <a:cs typeface="Poppins Medium"/>
              </a:rPr>
              <a:t>Next, add the chart to your slide deck</a:t>
            </a:r>
          </a:p>
          <a:p>
            <a:endParaRPr lang="en-US" sz="3200">
              <a:solidFill>
                <a:schemeClr val="bg1"/>
              </a:solidFill>
            </a:endParaRPr>
          </a:p>
        </p:txBody>
      </p:sp>
      <p:grpSp>
        <p:nvGrpSpPr>
          <p:cNvPr id="24" name="Group 23">
            <a:extLst>
              <a:ext uri="{FF2B5EF4-FFF2-40B4-BE49-F238E27FC236}">
                <a16:creationId xmlns:a16="http://schemas.microsoft.com/office/drawing/2014/main" id="{185F200A-DA03-2703-640E-0AC2F13B4307}"/>
              </a:ext>
            </a:extLst>
          </p:cNvPr>
          <p:cNvGrpSpPr/>
          <p:nvPr/>
        </p:nvGrpSpPr>
        <p:grpSpPr>
          <a:xfrm>
            <a:off x="654681" y="2244536"/>
            <a:ext cx="5188710" cy="3762153"/>
            <a:chOff x="644785" y="2244536"/>
            <a:chExt cx="5188710" cy="3762153"/>
          </a:xfrm>
        </p:grpSpPr>
        <p:pic>
          <p:nvPicPr>
            <p:cNvPr id="5" name="Picture 10" descr="Graphical user interface, application&#10;&#10;Description automatically generated">
              <a:extLst>
                <a:ext uri="{FF2B5EF4-FFF2-40B4-BE49-F238E27FC236}">
                  <a16:creationId xmlns:a16="http://schemas.microsoft.com/office/drawing/2014/main" id="{318A6A08-8716-8BB2-C1AD-FF78BD6E5785}"/>
                </a:ext>
              </a:extLst>
            </p:cNvPr>
            <p:cNvPicPr>
              <a:picLocks noChangeAspect="1"/>
            </p:cNvPicPr>
            <p:nvPr/>
          </p:nvPicPr>
          <p:blipFill rotWithShape="1">
            <a:blip r:embed="rId2"/>
            <a:srcRect r="2239" b="536"/>
            <a:stretch/>
          </p:blipFill>
          <p:spPr>
            <a:xfrm>
              <a:off x="644785" y="2244536"/>
              <a:ext cx="5188710" cy="3762153"/>
            </a:xfrm>
            <a:prstGeom prst="rect">
              <a:avLst/>
            </a:prstGeom>
          </p:spPr>
        </p:pic>
        <p:sp>
          <p:nvSpPr>
            <p:cNvPr id="7" name="Oval 6">
              <a:extLst>
                <a:ext uri="{FF2B5EF4-FFF2-40B4-BE49-F238E27FC236}">
                  <a16:creationId xmlns:a16="http://schemas.microsoft.com/office/drawing/2014/main" id="{EC02B751-A125-580B-D17E-90E2273FADE2}"/>
                </a:ext>
              </a:extLst>
            </p:cNvPr>
            <p:cNvSpPr/>
            <p:nvPr/>
          </p:nvSpPr>
          <p:spPr>
            <a:xfrm>
              <a:off x="3291564" y="3637099"/>
              <a:ext cx="1696529" cy="48882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F011071-1594-0C73-D74B-F117AB76033B}"/>
                </a:ext>
              </a:extLst>
            </p:cNvPr>
            <p:cNvSpPr/>
            <p:nvPr/>
          </p:nvSpPr>
          <p:spPr>
            <a:xfrm>
              <a:off x="3134967" y="2737542"/>
              <a:ext cx="1351472"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5A96B4DA-9DF9-E237-65D7-4D8A538DAB9C}"/>
                </a:ext>
              </a:extLst>
            </p:cNvPr>
            <p:cNvSpPr/>
            <p:nvPr/>
          </p:nvSpPr>
          <p:spPr>
            <a:xfrm>
              <a:off x="2139432" y="2310885"/>
              <a:ext cx="992038" cy="4313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4" descr="Graphical user interface, application&#10;&#10;Description automatically generated">
            <a:extLst>
              <a:ext uri="{FF2B5EF4-FFF2-40B4-BE49-F238E27FC236}">
                <a16:creationId xmlns:a16="http://schemas.microsoft.com/office/drawing/2014/main" id="{1BAF1629-BFA4-0C0B-7682-D036972F0E81}"/>
              </a:ext>
            </a:extLst>
          </p:cNvPr>
          <p:cNvPicPr>
            <a:picLocks noChangeAspect="1"/>
          </p:cNvPicPr>
          <p:nvPr/>
        </p:nvPicPr>
        <p:blipFill rotWithShape="1">
          <a:blip r:embed="rId3"/>
          <a:srcRect l="372" t="8140" r="86" b="515"/>
          <a:stretch/>
        </p:blipFill>
        <p:spPr>
          <a:xfrm>
            <a:off x="6257558" y="2244394"/>
            <a:ext cx="5029865" cy="3764432"/>
          </a:xfrm>
          <a:prstGeom prst="rect">
            <a:avLst/>
          </a:prstGeom>
        </p:spPr>
      </p:pic>
      <p:sp>
        <p:nvSpPr>
          <p:cNvPr id="13" name="Oval 12">
            <a:extLst>
              <a:ext uri="{FF2B5EF4-FFF2-40B4-BE49-F238E27FC236}">
                <a16:creationId xmlns:a16="http://schemas.microsoft.com/office/drawing/2014/main" id="{52509085-5DA2-D154-CFF0-401D88050CBA}"/>
              </a:ext>
            </a:extLst>
          </p:cNvPr>
          <p:cNvSpPr/>
          <p:nvPr/>
        </p:nvSpPr>
        <p:spPr>
          <a:xfrm>
            <a:off x="7371805" y="3487992"/>
            <a:ext cx="3910641" cy="41694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AC08A1C-7304-71FE-1D0E-9C6DD9AA9B6A}"/>
              </a:ext>
            </a:extLst>
          </p:cNvPr>
          <p:cNvSpPr/>
          <p:nvPr/>
        </p:nvSpPr>
        <p:spPr>
          <a:xfrm>
            <a:off x="6351791" y="4315661"/>
            <a:ext cx="1020793" cy="3594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8027258-7C58-2E85-21CD-2CC961086975}"/>
              </a:ext>
            </a:extLst>
          </p:cNvPr>
          <p:cNvSpPr/>
          <p:nvPr/>
        </p:nvSpPr>
        <p:spPr>
          <a:xfrm>
            <a:off x="9550169" y="5647273"/>
            <a:ext cx="1193322" cy="3163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1E1268F-3436-44C5-9EAC-790AE0A4FE2E}"/>
              </a:ext>
            </a:extLst>
          </p:cNvPr>
          <p:cNvSpPr txBox="1"/>
          <p:nvPr/>
        </p:nvSpPr>
        <p:spPr>
          <a:xfrm>
            <a:off x="652217" y="1801689"/>
            <a:ext cx="548203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bg1"/>
                </a:solidFill>
                <a:latin typeface="Poppins"/>
                <a:cs typeface="Calibri"/>
              </a:rPr>
              <a:t>1. Select "Insert" and "Pictures" on the toolbar</a:t>
            </a:r>
            <a:endParaRPr lang="en-US" sz="1600">
              <a:solidFill>
                <a:schemeClr val="bg1"/>
              </a:solidFill>
              <a:cs typeface="Calibri" panose="020F0502020204030204"/>
            </a:endParaRPr>
          </a:p>
        </p:txBody>
      </p:sp>
      <p:sp>
        <p:nvSpPr>
          <p:cNvPr id="23" name="TextBox 22">
            <a:extLst>
              <a:ext uri="{FF2B5EF4-FFF2-40B4-BE49-F238E27FC236}">
                <a16:creationId xmlns:a16="http://schemas.microsoft.com/office/drawing/2014/main" id="{2B716264-A02F-4C37-6989-B83A8717070F}"/>
              </a:ext>
            </a:extLst>
          </p:cNvPr>
          <p:cNvSpPr txBox="1"/>
          <p:nvPr/>
        </p:nvSpPr>
        <p:spPr>
          <a:xfrm>
            <a:off x="6156417" y="1827396"/>
            <a:ext cx="5470962" cy="31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600">
                <a:solidFill>
                  <a:schemeClr val="bg1"/>
                </a:solidFill>
                <a:latin typeface="Poppins"/>
                <a:cs typeface="Arial"/>
              </a:rPr>
              <a:t>2. Select chart from the downloads folder and open</a:t>
            </a:r>
            <a:endParaRPr lang="en-US" sz="1600">
              <a:solidFill>
                <a:schemeClr val="bg1"/>
              </a:solidFill>
              <a:cs typeface="Calibri"/>
            </a:endParaRPr>
          </a:p>
        </p:txBody>
      </p:sp>
    </p:spTree>
    <p:extLst>
      <p:ext uri="{BB962C8B-B14F-4D97-AF65-F5344CB8AC3E}">
        <p14:creationId xmlns:p14="http://schemas.microsoft.com/office/powerpoint/2010/main" val="3853615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a:xfrm>
            <a:off x="653103" y="743400"/>
            <a:ext cx="10847294" cy="646174"/>
          </a:xfrm>
        </p:spPr>
        <p:txBody>
          <a:bodyPr>
            <a:noAutofit/>
          </a:bodyPr>
          <a:lstStyle/>
          <a:p>
            <a:r>
              <a:rPr lang="en-US" sz="2800">
                <a:solidFill>
                  <a:schemeClr val="bg1"/>
                </a:solidFill>
                <a:latin typeface="Poppins Medium"/>
                <a:cs typeface="Poppins Medium"/>
              </a:rPr>
              <a:t>Add context from the indicator write-up as desired</a:t>
            </a:r>
          </a:p>
          <a:p>
            <a:endParaRPr lang="en-US" sz="3200">
              <a:solidFill>
                <a:schemeClr val="bg1"/>
              </a:solidFill>
            </a:endParaRPr>
          </a:p>
        </p:txBody>
      </p:sp>
      <p:pic>
        <p:nvPicPr>
          <p:cNvPr id="5" name="Picture 11" descr="Graphical user interface, text, application&#10;&#10;Description automatically generated">
            <a:extLst>
              <a:ext uri="{FF2B5EF4-FFF2-40B4-BE49-F238E27FC236}">
                <a16:creationId xmlns:a16="http://schemas.microsoft.com/office/drawing/2014/main" id="{4137CA52-B109-25AD-120D-FE402220BCC0}"/>
              </a:ext>
            </a:extLst>
          </p:cNvPr>
          <p:cNvPicPr>
            <a:picLocks noChangeAspect="1"/>
          </p:cNvPicPr>
          <p:nvPr/>
        </p:nvPicPr>
        <p:blipFill>
          <a:blip r:embed="rId2"/>
          <a:stretch>
            <a:fillRect/>
          </a:stretch>
        </p:blipFill>
        <p:spPr>
          <a:xfrm>
            <a:off x="2797527" y="1651062"/>
            <a:ext cx="6462080" cy="4778935"/>
          </a:xfrm>
          <a:prstGeom prst="rect">
            <a:avLst/>
          </a:prstGeom>
        </p:spPr>
      </p:pic>
    </p:spTree>
    <p:extLst>
      <p:ext uri="{BB962C8B-B14F-4D97-AF65-F5344CB8AC3E}">
        <p14:creationId xmlns:p14="http://schemas.microsoft.com/office/powerpoint/2010/main" val="11474559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7C1727-C944-31FC-BCE0-114556BA146D}"/>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2CED7C-6C3F-4F8B-7E5B-D67939E3EAD1}"/>
              </a:ext>
            </a:extLst>
          </p:cNvPr>
          <p:cNvPicPr>
            <a:picLocks noChangeAspect="1"/>
          </p:cNvPicPr>
          <p:nvPr/>
        </p:nvPicPr>
        <p:blipFill rotWithShape="1">
          <a:blip r:embed="rId2"/>
          <a:srcRect l="179" t="4111" r="22923" b="7084"/>
          <a:stretch/>
        </p:blipFill>
        <p:spPr>
          <a:xfrm>
            <a:off x="3945901" y="-1"/>
            <a:ext cx="8215733" cy="6392751"/>
          </a:xfrm>
          <a:prstGeom prst="rect">
            <a:avLst/>
          </a:prstGeom>
        </p:spPr>
      </p:pic>
      <p:sp>
        <p:nvSpPr>
          <p:cNvPr id="8" name="Rectangle 7">
            <a:extLst>
              <a:ext uri="{FF2B5EF4-FFF2-40B4-BE49-F238E27FC236}">
                <a16:creationId xmlns:a16="http://schemas.microsoft.com/office/drawing/2014/main" id="{096669C0-3DB3-51E6-1CD4-946A1443AB79}"/>
              </a:ext>
            </a:extLst>
          </p:cNvPr>
          <p:cNvSpPr/>
          <p:nvPr/>
        </p:nvSpPr>
        <p:spPr>
          <a:xfrm>
            <a:off x="-869" y="0"/>
            <a:ext cx="12192000" cy="6858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FE4E09-D4BF-35D6-99C9-C71FAF4F8A26}"/>
              </a:ext>
            </a:extLst>
          </p:cNvPr>
          <p:cNvSpPr>
            <a:spLocks noGrp="1"/>
          </p:cNvSpPr>
          <p:nvPr>
            <p:ph type="ctrTitle"/>
          </p:nvPr>
        </p:nvSpPr>
        <p:spPr>
          <a:xfrm>
            <a:off x="507657" y="749384"/>
            <a:ext cx="5169244" cy="2387600"/>
          </a:xfrm>
        </p:spPr>
        <p:txBody>
          <a:bodyPr/>
          <a:lstStyle/>
          <a:p>
            <a:r>
              <a:rPr lang="en-US" b="0">
                <a:latin typeface="Poppins"/>
                <a:cs typeface="Poppins"/>
              </a:rPr>
              <a:t>For more information</a:t>
            </a:r>
            <a:endParaRPr lang="en-US" b="0"/>
          </a:p>
        </p:txBody>
      </p:sp>
      <p:sp>
        <p:nvSpPr>
          <p:cNvPr id="3" name="Subtitle 2">
            <a:extLst>
              <a:ext uri="{FF2B5EF4-FFF2-40B4-BE49-F238E27FC236}">
                <a16:creationId xmlns:a16="http://schemas.microsoft.com/office/drawing/2014/main" id="{870A31BE-BC86-0930-AF69-EDE4CAD036BF}"/>
              </a:ext>
            </a:extLst>
          </p:cNvPr>
          <p:cNvSpPr>
            <a:spLocks noGrp="1"/>
          </p:cNvSpPr>
          <p:nvPr>
            <p:ph type="subTitle" idx="1"/>
          </p:nvPr>
        </p:nvSpPr>
        <p:spPr>
          <a:xfrm>
            <a:off x="507657" y="5895150"/>
            <a:ext cx="10144899" cy="630197"/>
          </a:xfrm>
        </p:spPr>
        <p:txBody>
          <a:bodyPr vert="horz" lIns="91440" tIns="45720" rIns="91440" bIns="45720" rtlCol="0" anchor="t">
            <a:normAutofit fontScale="70000" lnSpcReduction="20000"/>
          </a:bodyPr>
          <a:lstStyle/>
          <a:p>
            <a:pPr>
              <a:lnSpc>
                <a:spcPct val="120000"/>
              </a:lnSpc>
            </a:pPr>
            <a:r>
              <a:rPr lang="en-US">
                <a:latin typeface="Poppins"/>
                <a:cs typeface="Poppins"/>
              </a:rPr>
              <a:t>VISIT: SYSTEMSCHANGELAB.ORG/INDUSTRY</a:t>
            </a:r>
            <a:endParaRPr lang="en-US"/>
          </a:p>
          <a:p>
            <a:pPr>
              <a:lnSpc>
                <a:spcPct val="120000"/>
              </a:lnSpc>
            </a:pPr>
            <a:r>
              <a:rPr lang="en-US">
                <a:latin typeface="Poppins"/>
                <a:cs typeface="Poppins"/>
              </a:rPr>
              <a:t>EMAIL: CONTACT@SYSTEMSCHANGELAB.ORG</a:t>
            </a:r>
            <a:endParaRPr lang="en-US"/>
          </a:p>
        </p:txBody>
      </p:sp>
      <p:cxnSp>
        <p:nvCxnSpPr>
          <p:cNvPr id="10" name="Straight Connector 9">
            <a:extLst>
              <a:ext uri="{FF2B5EF4-FFF2-40B4-BE49-F238E27FC236}">
                <a16:creationId xmlns:a16="http://schemas.microsoft.com/office/drawing/2014/main" id="{834B2036-7E54-56FE-98BF-DF7921DE0DBC}"/>
              </a:ext>
            </a:extLst>
          </p:cNvPr>
          <p:cNvCxnSpPr>
            <a:cxnSpLocks/>
          </p:cNvCxnSpPr>
          <p:nvPr/>
        </p:nvCxnSpPr>
        <p:spPr>
          <a:xfrm>
            <a:off x="507657" y="3258023"/>
            <a:ext cx="4559643" cy="0"/>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352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1C53"/>
        </a:solidFill>
        <a:effectLst/>
      </p:bgPr>
    </p:bg>
    <p:spTree>
      <p:nvGrpSpPr>
        <p:cNvPr id="1" name=""/>
        <p:cNvGrpSpPr/>
        <p:nvPr/>
      </p:nvGrpSpPr>
      <p:grpSpPr>
        <a:xfrm>
          <a:off x="0" y="0"/>
          <a:ext cx="0" cy="0"/>
          <a:chOff x="0" y="0"/>
          <a:chExt cx="0" cy="0"/>
        </a:xfrm>
      </p:grpSpPr>
      <p:pic>
        <p:nvPicPr>
          <p:cNvPr id="9" name="Picture 8" descr="A diagram of a greenhouse gas emission&#10;&#10;Description automatically generated">
            <a:extLst>
              <a:ext uri="{FF2B5EF4-FFF2-40B4-BE49-F238E27FC236}">
                <a16:creationId xmlns:a16="http://schemas.microsoft.com/office/drawing/2014/main" id="{205E078A-4746-945E-911B-9C450E4098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282"/>
          <a:stretch/>
        </p:blipFill>
        <p:spPr>
          <a:xfrm>
            <a:off x="746786" y="1521909"/>
            <a:ext cx="10698427" cy="5277726"/>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The industry system</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FFFFFF"/>
              </a:solidFill>
              <a:effectLst/>
              <a:uLnTx/>
              <a:uFillTx/>
              <a:latin typeface="Poppins" pitchFamily="2" charset="77"/>
              <a:ea typeface="+mn-ea"/>
              <a:cs typeface="Poppins" pitchFamily="2" charset="77"/>
            </a:endParaRPr>
          </a:p>
        </p:txBody>
      </p:sp>
      <p:pic>
        <p:nvPicPr>
          <p:cNvPr id="5" name="Picture 4" descr="A blue circular sign with a factory building in the middle&#10;&#10;Description automatically generated">
            <a:extLst>
              <a:ext uri="{FF2B5EF4-FFF2-40B4-BE49-F238E27FC236}">
                <a16:creationId xmlns:a16="http://schemas.microsoft.com/office/drawing/2014/main" id="{49F1B731-1798-0A50-C129-B73FD82E7A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53462" y="497043"/>
            <a:ext cx="734991" cy="734991"/>
          </a:xfrm>
          <a:prstGeom prst="rect">
            <a:avLst/>
          </a:prstGeom>
        </p:spPr>
      </p:pic>
    </p:spTree>
    <p:extLst>
      <p:ext uri="{BB962C8B-B14F-4D97-AF65-F5344CB8AC3E}">
        <p14:creationId xmlns:p14="http://schemas.microsoft.com/office/powerpoint/2010/main" val="396183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08B1A4B-019A-D488-8160-B6C0E96EF72D}"/>
              </a:ext>
            </a:extLst>
          </p:cNvPr>
          <p:cNvPicPr>
            <a:picLocks noChangeAspect="1"/>
          </p:cNvPicPr>
          <p:nvPr/>
        </p:nvPicPr>
        <p:blipFill rotWithShape="1">
          <a:blip r:embed="rId3"/>
          <a:srcRect t="733" r="713"/>
          <a:stretch/>
        </p:blipFill>
        <p:spPr>
          <a:xfrm>
            <a:off x="0" y="-50693"/>
            <a:ext cx="12192000" cy="6959385"/>
          </a:xfrm>
          <a:prstGeom prst="rect">
            <a:avLst/>
          </a:prstGeom>
        </p:spPr>
      </p:pic>
      <p:sp>
        <p:nvSpPr>
          <p:cNvPr id="2" name="Title 1">
            <a:extLst>
              <a:ext uri="{FF2B5EF4-FFF2-40B4-BE49-F238E27FC236}">
                <a16:creationId xmlns:a16="http://schemas.microsoft.com/office/drawing/2014/main" id="{F3F9FD21-1F48-43EF-873E-98DA636603F7}"/>
              </a:ext>
            </a:extLst>
          </p:cNvPr>
          <p:cNvSpPr>
            <a:spLocks noGrp="1"/>
          </p:cNvSpPr>
          <p:nvPr>
            <p:ph type="title"/>
          </p:nvPr>
        </p:nvSpPr>
        <p:spPr/>
        <p:txBody>
          <a:bodyPr>
            <a:normAutofit fontScale="90000"/>
          </a:bodyPr>
          <a:lstStyle/>
          <a:p>
            <a:r>
              <a:rPr lang="en-US">
                <a:latin typeface="Poppins Medium"/>
                <a:cs typeface="Poppins Medium"/>
              </a:rPr>
              <a:t>The five shifts needed to </a:t>
            </a:r>
            <a:br>
              <a:rPr lang="en-US">
                <a:latin typeface="Poppins Medium"/>
                <a:cs typeface="Poppins Medium"/>
              </a:rPr>
            </a:br>
            <a:r>
              <a:rPr lang="en-US">
                <a:solidFill>
                  <a:srgbClr val="64C9FF"/>
                </a:solidFill>
                <a:latin typeface="Poppins Medium"/>
                <a:cs typeface="Poppins Medium"/>
              </a:rPr>
              <a:t>transform the industry system</a:t>
            </a:r>
            <a:endParaRPr lang="en-US">
              <a:solidFill>
                <a:srgbClr val="64C9FF"/>
              </a:solidFill>
              <a:latin typeface="Poppins Medium"/>
            </a:endParaRPr>
          </a:p>
        </p:txBody>
      </p:sp>
      <p:sp>
        <p:nvSpPr>
          <p:cNvPr id="5" name="Text Placeholder 4">
            <a:extLst>
              <a:ext uri="{FF2B5EF4-FFF2-40B4-BE49-F238E27FC236}">
                <a16:creationId xmlns:a16="http://schemas.microsoft.com/office/drawing/2014/main" id="{6F218069-F7DB-5444-AF47-53F4A57A6B19}"/>
              </a:ext>
            </a:extLst>
          </p:cNvPr>
          <p:cNvSpPr>
            <a:spLocks noGrp="1"/>
          </p:cNvSpPr>
          <p:nvPr>
            <p:ph type="body" sz="half" idx="2"/>
          </p:nvPr>
        </p:nvSpPr>
        <p:spPr>
          <a:xfrm>
            <a:off x="1387548" y="2417065"/>
            <a:ext cx="3888532" cy="997615"/>
          </a:xfrm>
        </p:spPr>
        <p:txBody>
          <a:bodyPr/>
          <a:lstStyle/>
          <a:p>
            <a:r>
              <a:rPr lang="en-US" b="1">
                <a:latin typeface="Poppins"/>
                <a:cs typeface="Poppins"/>
              </a:rPr>
              <a:t>Reduce demand</a:t>
            </a:r>
            <a:r>
              <a:rPr lang="en-US">
                <a:solidFill>
                  <a:srgbClr val="64C9FF"/>
                </a:solidFill>
                <a:latin typeface="Poppins"/>
                <a:cs typeface="Poppins"/>
              </a:rPr>
              <a:t> </a:t>
            </a:r>
            <a:r>
              <a:rPr lang="en-US">
                <a:latin typeface="Poppins"/>
                <a:cs typeface="Poppins"/>
              </a:rPr>
              <a:t>for cement, steel and plastics</a:t>
            </a:r>
            <a:endParaRPr lang="en-US"/>
          </a:p>
        </p:txBody>
      </p:sp>
      <p:sp>
        <p:nvSpPr>
          <p:cNvPr id="6" name="Text Placeholder 5">
            <a:extLst>
              <a:ext uri="{FF2B5EF4-FFF2-40B4-BE49-F238E27FC236}">
                <a16:creationId xmlns:a16="http://schemas.microsoft.com/office/drawing/2014/main" id="{F9098D91-7D0B-E02C-8D3E-26F8221CEEA6}"/>
              </a:ext>
            </a:extLst>
          </p:cNvPr>
          <p:cNvSpPr>
            <a:spLocks noGrp="1"/>
          </p:cNvSpPr>
          <p:nvPr>
            <p:ph type="body" sz="half" idx="13"/>
          </p:nvPr>
        </p:nvSpPr>
        <p:spPr>
          <a:xfrm>
            <a:off x="6988383" y="4710520"/>
            <a:ext cx="3888532" cy="997615"/>
          </a:xfrm>
        </p:spPr>
        <p:txBody>
          <a:bodyPr/>
          <a:lstStyle/>
          <a:p>
            <a:r>
              <a:rPr lang="en-US" b="1">
                <a:latin typeface="Poppins"/>
                <a:cs typeface="Poppins"/>
              </a:rPr>
              <a:t>Reduce methane emissions</a:t>
            </a:r>
            <a:r>
              <a:rPr lang="en-US">
                <a:latin typeface="Poppins"/>
                <a:cs typeface="Poppins"/>
              </a:rPr>
              <a:t> from oil and gas operations as they are phased down</a:t>
            </a:r>
            <a:endParaRPr lang="en-US"/>
          </a:p>
        </p:txBody>
      </p:sp>
      <p:sp>
        <p:nvSpPr>
          <p:cNvPr id="9" name="Text Placeholder 8">
            <a:extLst>
              <a:ext uri="{FF2B5EF4-FFF2-40B4-BE49-F238E27FC236}">
                <a16:creationId xmlns:a16="http://schemas.microsoft.com/office/drawing/2014/main" id="{3C77EB24-E147-9D04-41A2-C12B68A71DDF}"/>
              </a:ext>
            </a:extLst>
          </p:cNvPr>
          <p:cNvSpPr>
            <a:spLocks noGrp="1"/>
          </p:cNvSpPr>
          <p:nvPr>
            <p:ph type="body" sz="half" idx="16"/>
          </p:nvPr>
        </p:nvSpPr>
        <p:spPr>
          <a:xfrm>
            <a:off x="1387548" y="4580685"/>
            <a:ext cx="3888532" cy="997615"/>
          </a:xfrm>
        </p:spPr>
        <p:txBody>
          <a:bodyPr/>
          <a:lstStyle/>
          <a:p>
            <a:r>
              <a:rPr lang="en-US" b="1">
                <a:latin typeface="Poppins"/>
                <a:cs typeface="Poppins"/>
              </a:rPr>
              <a:t>Improve</a:t>
            </a:r>
            <a:r>
              <a:rPr lang="en-US">
                <a:latin typeface="Poppins"/>
                <a:cs typeface="Poppins"/>
              </a:rPr>
              <a:t> industrial energy efficiency</a:t>
            </a:r>
          </a:p>
          <a:p>
            <a:endParaRPr lang="en-US"/>
          </a:p>
          <a:p>
            <a:r>
              <a:rPr lang="en-US" sz="800">
                <a:latin typeface="Poppins"/>
                <a:cs typeface="Poppins"/>
              </a:rPr>
              <a:t>  </a:t>
            </a:r>
            <a:endParaRPr lang="en-US">
              <a:latin typeface="Poppins"/>
              <a:cs typeface="Poppins"/>
            </a:endParaRPr>
          </a:p>
          <a:p>
            <a:r>
              <a:rPr lang="en-US" b="1">
                <a:latin typeface="Poppins"/>
                <a:cs typeface="Poppins"/>
              </a:rPr>
              <a:t>Electrify</a:t>
            </a:r>
            <a:r>
              <a:rPr lang="en-US">
                <a:latin typeface="Poppins"/>
                <a:cs typeface="Poppins"/>
              </a:rPr>
              <a:t> industry</a:t>
            </a:r>
            <a:endParaRPr lang="en-US"/>
          </a:p>
        </p:txBody>
      </p:sp>
      <p:sp>
        <p:nvSpPr>
          <p:cNvPr id="13" name="Text Placeholder 12">
            <a:extLst>
              <a:ext uri="{FF2B5EF4-FFF2-40B4-BE49-F238E27FC236}">
                <a16:creationId xmlns:a16="http://schemas.microsoft.com/office/drawing/2014/main" id="{E4B09CEE-FC84-1AA8-D92E-04B4ABEA92BD}"/>
              </a:ext>
            </a:extLst>
          </p:cNvPr>
          <p:cNvSpPr>
            <a:spLocks noGrp="1"/>
          </p:cNvSpPr>
          <p:nvPr>
            <p:ph type="body" sz="half" idx="20"/>
          </p:nvPr>
        </p:nvSpPr>
        <p:spPr>
          <a:xfrm>
            <a:off x="6988383" y="2811958"/>
            <a:ext cx="3888532" cy="997615"/>
          </a:xfrm>
        </p:spPr>
        <p:txBody>
          <a:bodyPr/>
          <a:lstStyle/>
          <a:p>
            <a:r>
              <a:rPr lang="en-US" b="1">
                <a:latin typeface="Poppins"/>
                <a:cs typeface="Poppins"/>
              </a:rPr>
              <a:t>Commercialize new solutions</a:t>
            </a:r>
            <a:r>
              <a:rPr lang="en-US">
                <a:latin typeface="Poppins"/>
                <a:cs typeface="Poppins"/>
              </a:rPr>
              <a:t> for cement, steel and plastics</a:t>
            </a:r>
            <a:endParaRPr lang="en-US"/>
          </a:p>
        </p:txBody>
      </p:sp>
      <p:sp>
        <p:nvSpPr>
          <p:cNvPr id="3" name="Oval 2">
            <a:extLst>
              <a:ext uri="{FF2B5EF4-FFF2-40B4-BE49-F238E27FC236}">
                <a16:creationId xmlns:a16="http://schemas.microsoft.com/office/drawing/2014/main" id="{E8E8BB03-7A8E-E100-9BF5-6A863BA87E26}"/>
              </a:ext>
            </a:extLst>
          </p:cNvPr>
          <p:cNvSpPr/>
          <p:nvPr/>
        </p:nvSpPr>
        <p:spPr>
          <a:xfrm>
            <a:off x="1083219" y="249674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D3098D07-6B09-F950-F63A-75E74D5E92D5}"/>
              </a:ext>
            </a:extLst>
          </p:cNvPr>
          <p:cNvSpPr/>
          <p:nvPr/>
        </p:nvSpPr>
        <p:spPr>
          <a:xfrm>
            <a:off x="6663628" y="460328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EA7223EA-7BC3-EF26-AD2B-83EA9685094A}"/>
              </a:ext>
            </a:extLst>
          </p:cNvPr>
          <p:cNvSpPr/>
          <p:nvPr/>
        </p:nvSpPr>
        <p:spPr>
          <a:xfrm>
            <a:off x="1083219" y="4222023"/>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4C1F2"/>
              </a:solidFill>
            </a:endParaRPr>
          </a:p>
        </p:txBody>
      </p:sp>
      <p:sp>
        <p:nvSpPr>
          <p:cNvPr id="8" name="Oval 7">
            <a:extLst>
              <a:ext uri="{FF2B5EF4-FFF2-40B4-BE49-F238E27FC236}">
                <a16:creationId xmlns:a16="http://schemas.microsoft.com/office/drawing/2014/main" id="{52006BC0-6E62-5BCE-E5C7-2BDC4565A8BC}"/>
              </a:ext>
            </a:extLst>
          </p:cNvPr>
          <p:cNvSpPr/>
          <p:nvPr/>
        </p:nvSpPr>
        <p:spPr>
          <a:xfrm>
            <a:off x="6669677" y="2891978"/>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4EDC4846-E002-628A-FA71-0628C013D8B9}"/>
              </a:ext>
            </a:extLst>
          </p:cNvPr>
          <p:cNvSpPr/>
          <p:nvPr/>
        </p:nvSpPr>
        <p:spPr>
          <a:xfrm>
            <a:off x="1083218" y="5760400"/>
            <a:ext cx="186906" cy="17252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566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E1E50"/>
        </a:solidFill>
        <a:effectLst/>
      </p:bgPr>
    </p:bg>
    <p:spTree>
      <p:nvGrpSpPr>
        <p:cNvPr id="1" name=""/>
        <p:cNvGrpSpPr/>
        <p:nvPr/>
      </p:nvGrpSpPr>
      <p:grpSpPr>
        <a:xfrm>
          <a:off x="0" y="0"/>
          <a:ext cx="0" cy="0"/>
          <a:chOff x="0" y="0"/>
          <a:chExt cx="0" cy="0"/>
        </a:xfrm>
      </p:grpSpPr>
      <p:pic>
        <p:nvPicPr>
          <p:cNvPr id="5" name="Picture 4" descr="A blue circular sign with a factory building in the middle&#10;&#10;Description automatically generated">
            <a:extLst>
              <a:ext uri="{FF2B5EF4-FFF2-40B4-BE49-F238E27FC236}">
                <a16:creationId xmlns:a16="http://schemas.microsoft.com/office/drawing/2014/main" id="{C1682944-04C1-7867-BABF-48CB55B67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53462" y="497043"/>
            <a:ext cx="734991" cy="734991"/>
          </a:xfrm>
          <a:prstGeom prst="rect">
            <a:avLst/>
          </a:prstGeom>
        </p:spPr>
      </p:pic>
      <p:sp>
        <p:nvSpPr>
          <p:cNvPr id="2" name="Title 1">
            <a:extLst>
              <a:ext uri="{FF2B5EF4-FFF2-40B4-BE49-F238E27FC236}">
                <a16:creationId xmlns:a16="http://schemas.microsoft.com/office/drawing/2014/main" id="{1A9D09BB-9E0D-C515-F06F-3E4B173CB923}"/>
              </a:ext>
            </a:extLst>
          </p:cNvPr>
          <p:cNvSpPr>
            <a:spLocks noGrp="1"/>
          </p:cNvSpPr>
          <p:nvPr>
            <p:ph type="title"/>
          </p:nvPr>
        </p:nvSpPr>
        <p:spPr/>
        <p:txBody>
          <a:bodyPr>
            <a:normAutofit fontScale="90000"/>
          </a:bodyPr>
          <a:lstStyle/>
          <a:p>
            <a:r>
              <a:rPr lang="en-US">
                <a:solidFill>
                  <a:schemeClr val="bg1"/>
                </a:solidFill>
                <a:latin typeface="Poppins Medium"/>
                <a:cs typeface="Poppins Medium"/>
              </a:rPr>
              <a:t>Highlights</a:t>
            </a:r>
            <a:endParaRPr lang="en-US">
              <a:solidFill>
                <a:schemeClr val="bg1"/>
              </a:solidFill>
            </a:endParaRPr>
          </a:p>
        </p:txBody>
      </p:sp>
      <p:sp>
        <p:nvSpPr>
          <p:cNvPr id="4" name="Content Placeholder 2">
            <a:extLst>
              <a:ext uri="{FF2B5EF4-FFF2-40B4-BE49-F238E27FC236}">
                <a16:creationId xmlns:a16="http://schemas.microsoft.com/office/drawing/2014/main" id="{923894F4-91C8-0D6A-C2D5-B24C12552152}"/>
              </a:ext>
            </a:extLst>
          </p:cNvPr>
          <p:cNvSpPr txBox="1">
            <a:spLocks/>
          </p:cNvSpPr>
          <p:nvPr/>
        </p:nvSpPr>
        <p:spPr>
          <a:xfrm>
            <a:off x="645460" y="1587910"/>
            <a:ext cx="10847294" cy="445965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lumMod val="65000"/>
                    <a:lumOff val="35000"/>
                  </a:schemeClr>
                </a:solidFill>
                <a:latin typeface="Poppins" pitchFamily="2" charset="77"/>
                <a:ea typeface="+mn-ea"/>
                <a:cs typeface="Poppins"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lumMod val="65000"/>
                    <a:lumOff val="35000"/>
                  </a:schemeClr>
                </a:solidFill>
                <a:latin typeface="Poppins" pitchFamily="2" charset="77"/>
                <a:ea typeface="+mn-ea"/>
                <a:cs typeface="Poppins"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lumMod val="65000"/>
                    <a:lumOff val="35000"/>
                  </a:schemeClr>
                </a:solidFill>
                <a:latin typeface="Poppins" pitchFamily="2" charset="77"/>
                <a:ea typeface="+mn-ea"/>
                <a:cs typeface="Poppins"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lumMod val="65000"/>
                    <a:lumOff val="35000"/>
                  </a:schemeClr>
                </a:solidFill>
                <a:latin typeface="Poppins" pitchFamily="2" charset="77"/>
                <a:ea typeface="+mn-ea"/>
                <a:cs typeface="Poppins"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0000"/>
              </a:lnSpc>
              <a:spcAft>
                <a:spcPts val="1000"/>
              </a:spcAft>
            </a:pPr>
            <a:r>
              <a:rPr lang="en-US" sz="1800" dirty="0">
                <a:solidFill>
                  <a:schemeClr val="bg1"/>
                </a:solidFill>
                <a:latin typeface="Poppins"/>
                <a:cs typeface="Poppins"/>
              </a:rPr>
              <a:t>Emissions from industry have grown more than 70% since 1990, and today make up around</a:t>
            </a:r>
            <a:r>
              <a:rPr lang="en-US" sz="1800" dirty="0">
                <a:solidFill>
                  <a:schemeClr val="accent3"/>
                </a:solidFill>
                <a:latin typeface="Poppins"/>
                <a:cs typeface="Poppins"/>
              </a:rPr>
              <a:t> </a:t>
            </a:r>
            <a:r>
              <a:rPr lang="en-US" sz="1800" dirty="0">
                <a:solidFill>
                  <a:srgbClr val="64C9FF"/>
                </a:solidFill>
                <a:latin typeface="Poppins"/>
                <a:cs typeface="Poppins"/>
              </a:rPr>
              <a:t>a fifth of global direct emissions.</a:t>
            </a:r>
            <a:endParaRPr lang="en-US" sz="1800" dirty="0">
              <a:solidFill>
                <a:srgbClr val="64C9FF"/>
              </a:solidFill>
            </a:endParaRPr>
          </a:p>
          <a:p>
            <a:pPr>
              <a:lnSpc>
                <a:spcPct val="140000"/>
              </a:lnSpc>
              <a:spcAft>
                <a:spcPts val="1000"/>
              </a:spcAft>
            </a:pPr>
            <a:r>
              <a:rPr lang="en-US" sz="1800" dirty="0">
                <a:solidFill>
                  <a:schemeClr val="bg1"/>
                </a:solidFill>
                <a:latin typeface="Poppins"/>
                <a:cs typeface="Poppins"/>
              </a:rPr>
              <a:t>Roughly </a:t>
            </a:r>
            <a:r>
              <a:rPr lang="en-US" sz="1800" dirty="0">
                <a:solidFill>
                  <a:schemeClr val="accent3"/>
                </a:solidFill>
                <a:latin typeface="Poppins"/>
                <a:cs typeface="Poppins"/>
              </a:rPr>
              <a:t>40% of industrial emissions </a:t>
            </a:r>
            <a:r>
              <a:rPr lang="en-US" sz="1800" dirty="0">
                <a:solidFill>
                  <a:schemeClr val="bg1"/>
                </a:solidFill>
                <a:latin typeface="Poppins"/>
                <a:cs typeface="Poppins"/>
              </a:rPr>
              <a:t>come from cement and steel production.</a:t>
            </a:r>
          </a:p>
          <a:p>
            <a:pPr>
              <a:lnSpc>
                <a:spcPct val="140000"/>
              </a:lnSpc>
              <a:spcAft>
                <a:spcPts val="1000"/>
              </a:spcAft>
            </a:pPr>
            <a:r>
              <a:rPr lang="en-US" sz="1800" dirty="0">
                <a:solidFill>
                  <a:schemeClr val="bg1"/>
                </a:solidFill>
                <a:latin typeface="Poppins"/>
                <a:cs typeface="Poppins"/>
              </a:rPr>
              <a:t>Steel demand grew by </a:t>
            </a:r>
            <a:r>
              <a:rPr lang="en-US" sz="1800" dirty="0">
                <a:solidFill>
                  <a:srgbClr val="64C9FF"/>
                </a:solidFill>
                <a:latin typeface="Poppins"/>
                <a:cs typeface="Poppins"/>
              </a:rPr>
              <a:t>12% from 2017 to 2021</a:t>
            </a:r>
            <a:r>
              <a:rPr lang="en-US" sz="1800" dirty="0">
                <a:solidFill>
                  <a:schemeClr val="bg1"/>
                </a:solidFill>
                <a:latin typeface="Poppins"/>
                <a:cs typeface="Poppins"/>
              </a:rPr>
              <a:t>, and cement use grew by </a:t>
            </a:r>
            <a:r>
              <a:rPr lang="en-US" sz="1800" dirty="0">
                <a:solidFill>
                  <a:srgbClr val="64C9FF"/>
                </a:solidFill>
                <a:latin typeface="Poppins"/>
                <a:cs typeface="Poppins"/>
              </a:rPr>
              <a:t>25% from 2010 to 2019</a:t>
            </a:r>
            <a:r>
              <a:rPr lang="en-US" sz="1800" dirty="0">
                <a:solidFill>
                  <a:schemeClr val="bg1"/>
                </a:solidFill>
                <a:latin typeface="Poppins"/>
                <a:cs typeface="Poppins"/>
              </a:rPr>
              <a:t>. Emerging economies are likely to drive even more demand in the future.</a:t>
            </a:r>
          </a:p>
          <a:p>
            <a:pPr>
              <a:lnSpc>
                <a:spcPct val="140000"/>
              </a:lnSpc>
              <a:spcAft>
                <a:spcPts val="1000"/>
              </a:spcAft>
            </a:pPr>
            <a:r>
              <a:rPr lang="en-US" sz="1800" dirty="0">
                <a:solidFill>
                  <a:schemeClr val="bg1"/>
                </a:solidFill>
                <a:latin typeface="Poppins"/>
                <a:cs typeface="Poppins"/>
              </a:rPr>
              <a:t>The share of electricity in the industry sector’s final energy demand rose between 2016 and 2021, and efforts need to accelerate by a factor of</a:t>
            </a:r>
            <a:r>
              <a:rPr lang="en-US" sz="1800" dirty="0">
                <a:solidFill>
                  <a:srgbClr val="64C9FF"/>
                </a:solidFill>
                <a:latin typeface="Poppins"/>
                <a:cs typeface="Poppins"/>
              </a:rPr>
              <a:t> four </a:t>
            </a:r>
            <a:r>
              <a:rPr lang="en-US" sz="1800" dirty="0">
                <a:solidFill>
                  <a:schemeClr val="bg1"/>
                </a:solidFill>
                <a:latin typeface="Poppins"/>
                <a:cs typeface="Poppins"/>
              </a:rPr>
              <a:t>to reach </a:t>
            </a:r>
            <a:r>
              <a:rPr lang="en-US" sz="1800" dirty="0">
                <a:solidFill>
                  <a:srgbClr val="64C9FF"/>
                </a:solidFill>
                <a:latin typeface="Poppins"/>
                <a:cs typeface="Poppins"/>
              </a:rPr>
              <a:t>35% by 2030</a:t>
            </a:r>
            <a:r>
              <a:rPr lang="en-US" sz="1800" dirty="0">
                <a:solidFill>
                  <a:schemeClr val="bg1"/>
                </a:solidFill>
                <a:latin typeface="Poppins"/>
                <a:cs typeface="Poppins"/>
              </a:rPr>
              <a:t>.</a:t>
            </a:r>
          </a:p>
          <a:p>
            <a:pPr>
              <a:lnSpc>
                <a:spcPct val="140000"/>
              </a:lnSpc>
              <a:spcAft>
                <a:spcPts val="1000"/>
              </a:spcAft>
            </a:pPr>
            <a:r>
              <a:rPr lang="en-US" sz="1800" dirty="0">
                <a:solidFill>
                  <a:schemeClr val="bg1"/>
                </a:solidFill>
                <a:latin typeface="Poppins"/>
                <a:cs typeface="Poppins"/>
              </a:rPr>
              <a:t>Between 2010 and 2021, global green hydrogen production increased </a:t>
            </a:r>
            <a:r>
              <a:rPr lang="en-US" sz="1800" dirty="0">
                <a:solidFill>
                  <a:srgbClr val="64C9FF"/>
                </a:solidFill>
                <a:latin typeface="Poppins"/>
                <a:cs typeface="Poppins"/>
              </a:rPr>
              <a:t>nine-fold</a:t>
            </a:r>
            <a:r>
              <a:rPr lang="en-US" sz="1800" dirty="0">
                <a:solidFill>
                  <a:schemeClr val="bg1"/>
                </a:solidFill>
                <a:latin typeface="Poppins"/>
                <a:cs typeface="Poppins"/>
              </a:rPr>
              <a:t>, but remains quite low at 0.027 Mt in 2021, far from the</a:t>
            </a:r>
            <a:r>
              <a:rPr lang="en-US" sz="1800" dirty="0">
                <a:solidFill>
                  <a:srgbClr val="64C9FF"/>
                </a:solidFill>
                <a:latin typeface="Poppins"/>
                <a:cs typeface="Poppins"/>
              </a:rPr>
              <a:t> 2030 target of 81 Mt</a:t>
            </a:r>
            <a:r>
              <a:rPr lang="en-US" sz="1800" dirty="0">
                <a:solidFill>
                  <a:schemeClr val="bg1"/>
                </a:solidFill>
                <a:latin typeface="Poppins"/>
                <a:cs typeface="Poppins"/>
              </a:rPr>
              <a:t>.</a:t>
            </a:r>
          </a:p>
        </p:txBody>
      </p:sp>
    </p:spTree>
    <p:extLst>
      <p:ext uri="{BB962C8B-B14F-4D97-AF65-F5344CB8AC3E}">
        <p14:creationId xmlns:p14="http://schemas.microsoft.com/office/powerpoint/2010/main" val="2905322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4215" y="1018844"/>
            <a:ext cx="3483113" cy="2296168"/>
          </a:xfrm>
        </p:spPr>
        <p:txBody>
          <a:bodyPr>
            <a:noAutofit/>
          </a:bodyPr>
          <a:lstStyle/>
          <a:p>
            <a:pPr>
              <a:lnSpc>
                <a:spcPct val="100000"/>
              </a:lnSpc>
              <a:spcBef>
                <a:spcPts val="0"/>
              </a:spcBef>
            </a:pPr>
            <a:r>
              <a:rPr lang="en-US" sz="4800">
                <a:latin typeface="Poppins Medium"/>
                <a:cs typeface="Poppins Medium"/>
              </a:rPr>
              <a:t>Progress toward targets</a:t>
            </a:r>
            <a:endParaRPr lang="en-US" sz="4800"/>
          </a:p>
        </p:txBody>
      </p:sp>
      <p:cxnSp>
        <p:nvCxnSpPr>
          <p:cNvPr id="2" name="Straight Connector 1">
            <a:extLst>
              <a:ext uri="{FF2B5EF4-FFF2-40B4-BE49-F238E27FC236}">
                <a16:creationId xmlns:a16="http://schemas.microsoft.com/office/drawing/2014/main" id="{3D0E71B4-AACD-1D53-CBE7-749BD566D77F}"/>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7" name="Title 2">
            <a:extLst>
              <a:ext uri="{FF2B5EF4-FFF2-40B4-BE49-F238E27FC236}">
                <a16:creationId xmlns:a16="http://schemas.microsoft.com/office/drawing/2014/main" id="{BD2B419C-C7E2-A687-C970-3161B79C871E}"/>
              </a:ext>
            </a:extLst>
          </p:cNvPr>
          <p:cNvSpPr txBox="1">
            <a:spLocks/>
          </p:cNvSpPr>
          <p:nvPr/>
        </p:nvSpPr>
        <p:spPr>
          <a:xfrm>
            <a:off x="668960" y="3826748"/>
            <a:ext cx="3483113" cy="229616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dirty="0">
                <a:latin typeface="Poppins"/>
                <a:cs typeface="Poppins Medium"/>
              </a:rPr>
              <a:t>In this system, we have identified 15 target indicators. Out of the 15 targets we've evaluated, 11 have available data and benchmarks. Of these, 6 are moving in the right direction and 0 are on track.</a:t>
            </a:r>
            <a:endParaRPr lang="en-US" sz="1600" dirty="0">
              <a:latin typeface="Poppins"/>
            </a:endParaRPr>
          </a:p>
        </p:txBody>
      </p:sp>
      <p:pic>
        <p:nvPicPr>
          <p:cNvPr id="9" name="Picture 8">
            <a:extLst>
              <a:ext uri="{FF2B5EF4-FFF2-40B4-BE49-F238E27FC236}">
                <a16:creationId xmlns:a16="http://schemas.microsoft.com/office/drawing/2014/main" id="{A627AFFD-CF95-E2F4-548D-0D2C66A49FD2}"/>
              </a:ext>
            </a:extLst>
          </p:cNvPr>
          <p:cNvPicPr>
            <a:picLocks noChangeAspect="1"/>
          </p:cNvPicPr>
          <p:nvPr/>
        </p:nvPicPr>
        <p:blipFill>
          <a:blip r:embed="rId3"/>
          <a:stretch>
            <a:fillRect/>
          </a:stretch>
        </p:blipFill>
        <p:spPr>
          <a:xfrm>
            <a:off x="5450906" y="290935"/>
            <a:ext cx="6442330" cy="1875993"/>
          </a:xfrm>
          <a:prstGeom prst="rect">
            <a:avLst/>
          </a:prstGeom>
        </p:spPr>
      </p:pic>
      <p:pic>
        <p:nvPicPr>
          <p:cNvPr id="11" name="Picture 10">
            <a:extLst>
              <a:ext uri="{FF2B5EF4-FFF2-40B4-BE49-F238E27FC236}">
                <a16:creationId xmlns:a16="http://schemas.microsoft.com/office/drawing/2014/main" id="{6D79C458-DD34-8660-3E3C-E6C373B738D2}"/>
              </a:ext>
            </a:extLst>
          </p:cNvPr>
          <p:cNvPicPr>
            <a:picLocks noChangeAspect="1"/>
          </p:cNvPicPr>
          <p:nvPr/>
        </p:nvPicPr>
        <p:blipFill>
          <a:blip r:embed="rId4"/>
          <a:stretch>
            <a:fillRect/>
          </a:stretch>
        </p:blipFill>
        <p:spPr>
          <a:xfrm>
            <a:off x="5395865" y="2293160"/>
            <a:ext cx="3959476" cy="1872377"/>
          </a:xfrm>
          <a:prstGeom prst="rect">
            <a:avLst/>
          </a:prstGeom>
        </p:spPr>
      </p:pic>
      <p:pic>
        <p:nvPicPr>
          <p:cNvPr id="13" name="Picture 12">
            <a:extLst>
              <a:ext uri="{FF2B5EF4-FFF2-40B4-BE49-F238E27FC236}">
                <a16:creationId xmlns:a16="http://schemas.microsoft.com/office/drawing/2014/main" id="{78D43BE5-7388-11EE-BE19-4EA7FB420B2A}"/>
              </a:ext>
            </a:extLst>
          </p:cNvPr>
          <p:cNvPicPr>
            <a:picLocks noChangeAspect="1"/>
          </p:cNvPicPr>
          <p:nvPr/>
        </p:nvPicPr>
        <p:blipFill>
          <a:blip r:embed="rId5"/>
          <a:stretch>
            <a:fillRect/>
          </a:stretch>
        </p:blipFill>
        <p:spPr>
          <a:xfrm>
            <a:off x="9355341" y="2293159"/>
            <a:ext cx="2599099" cy="1872377"/>
          </a:xfrm>
          <a:prstGeom prst="rect">
            <a:avLst/>
          </a:prstGeom>
        </p:spPr>
      </p:pic>
      <p:pic>
        <p:nvPicPr>
          <p:cNvPr id="15" name="Picture 14">
            <a:extLst>
              <a:ext uri="{FF2B5EF4-FFF2-40B4-BE49-F238E27FC236}">
                <a16:creationId xmlns:a16="http://schemas.microsoft.com/office/drawing/2014/main" id="{F91A8FBC-54D4-6E8B-6617-E3B2223661F0}"/>
              </a:ext>
            </a:extLst>
          </p:cNvPr>
          <p:cNvPicPr>
            <a:picLocks noChangeAspect="1"/>
          </p:cNvPicPr>
          <p:nvPr/>
        </p:nvPicPr>
        <p:blipFill>
          <a:blip r:embed="rId6"/>
          <a:stretch>
            <a:fillRect/>
          </a:stretch>
        </p:blipFill>
        <p:spPr>
          <a:xfrm>
            <a:off x="5423146" y="4291768"/>
            <a:ext cx="6654178" cy="1906728"/>
          </a:xfrm>
          <a:prstGeom prst="rect">
            <a:avLst/>
          </a:prstGeom>
        </p:spPr>
      </p:pic>
    </p:spTree>
    <p:extLst>
      <p:ext uri="{BB962C8B-B14F-4D97-AF65-F5344CB8AC3E}">
        <p14:creationId xmlns:p14="http://schemas.microsoft.com/office/powerpoint/2010/main" val="4933280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5E0B962-F741-3ADD-9B56-25E894DA798B}"/>
              </a:ext>
            </a:extLst>
          </p:cNvPr>
          <p:cNvPicPr>
            <a:picLocks noChangeAspect="1"/>
          </p:cNvPicPr>
          <p:nvPr/>
        </p:nvPicPr>
        <p:blipFill>
          <a:blip r:embed="rId3"/>
          <a:stretch>
            <a:fillRect/>
          </a:stretch>
        </p:blipFill>
        <p:spPr>
          <a:xfrm>
            <a:off x="7351414" y="2342922"/>
            <a:ext cx="4575373" cy="2049170"/>
          </a:xfrm>
          <a:prstGeom prst="rect">
            <a:avLst/>
          </a:prstGeom>
        </p:spPr>
      </p:pic>
      <p:sp>
        <p:nvSpPr>
          <p:cNvPr id="3" name="Title 2">
            <a:extLst>
              <a:ext uri="{FF2B5EF4-FFF2-40B4-BE49-F238E27FC236}">
                <a16:creationId xmlns:a16="http://schemas.microsoft.com/office/drawing/2014/main" id="{564563DF-1529-8895-0F9E-0E470C894DB9}"/>
              </a:ext>
            </a:extLst>
          </p:cNvPr>
          <p:cNvSpPr>
            <a:spLocks noGrp="1"/>
          </p:cNvSpPr>
          <p:nvPr>
            <p:ph type="title"/>
          </p:nvPr>
        </p:nvSpPr>
        <p:spPr>
          <a:xfrm>
            <a:off x="678258" y="1043354"/>
            <a:ext cx="3486087" cy="2769134"/>
          </a:xfrm>
        </p:spPr>
        <p:txBody>
          <a:bodyPr>
            <a:normAutofit/>
          </a:bodyPr>
          <a:lstStyle/>
          <a:p>
            <a:pPr>
              <a:lnSpc>
                <a:spcPct val="100000"/>
              </a:lnSpc>
              <a:spcBef>
                <a:spcPts val="0"/>
              </a:spcBef>
            </a:pPr>
            <a:r>
              <a:rPr lang="en-US" sz="4800">
                <a:latin typeface="Poppins Medium"/>
                <a:cs typeface="Poppins Medium"/>
              </a:rPr>
              <a:t>Enablers and barriers</a:t>
            </a:r>
            <a:endParaRPr lang="en-US" sz="4800"/>
          </a:p>
        </p:txBody>
      </p:sp>
      <p:sp>
        <p:nvSpPr>
          <p:cNvPr id="14" name="Title 2">
            <a:extLst>
              <a:ext uri="{FF2B5EF4-FFF2-40B4-BE49-F238E27FC236}">
                <a16:creationId xmlns:a16="http://schemas.microsoft.com/office/drawing/2014/main" id="{5896C16A-2A46-4F25-0857-0C11A7C8228E}"/>
              </a:ext>
            </a:extLst>
          </p:cNvPr>
          <p:cNvSpPr txBox="1">
            <a:spLocks/>
          </p:cNvSpPr>
          <p:nvPr/>
        </p:nvSpPr>
        <p:spPr>
          <a:xfrm>
            <a:off x="668960" y="3826748"/>
            <a:ext cx="3470831" cy="231054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20000"/>
              </a:lnSpc>
              <a:spcBef>
                <a:spcPts val="0"/>
              </a:spcBef>
            </a:pPr>
            <a:r>
              <a:rPr lang="en-US" sz="1600">
                <a:latin typeface="Poppins"/>
                <a:cs typeface="Poppins Medium"/>
              </a:rPr>
              <a:t>In this system, we have identified 52 enablers and barriers to change.</a:t>
            </a:r>
            <a:endParaRPr lang="en-US" sz="1600">
              <a:latin typeface="Poppins"/>
            </a:endParaRPr>
          </a:p>
        </p:txBody>
      </p:sp>
      <p:cxnSp>
        <p:nvCxnSpPr>
          <p:cNvPr id="25" name="Straight Connector 24">
            <a:extLst>
              <a:ext uri="{FF2B5EF4-FFF2-40B4-BE49-F238E27FC236}">
                <a16:creationId xmlns:a16="http://schemas.microsoft.com/office/drawing/2014/main" id="{7A7BCF9C-655F-C471-D4D4-CD0CD54CE008}"/>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2E538C-8E71-F79D-6DE4-2E8DE462F932}"/>
              </a:ext>
            </a:extLst>
          </p:cNvPr>
          <p:cNvSpPr/>
          <p:nvPr/>
        </p:nvSpPr>
        <p:spPr>
          <a:xfrm>
            <a:off x="10028640" y="5813094"/>
            <a:ext cx="2030576" cy="980627"/>
          </a:xfrm>
          <a:prstGeom prst="rect">
            <a:avLst/>
          </a:prstGeom>
          <a:solidFill>
            <a:srgbClr val="0C1C53"/>
          </a:solidFill>
          <a:ln>
            <a:solidFill>
              <a:srgbClr val="0C1C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E3B10D2-C8F1-8817-1A85-90CC7402A8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5" name="Picture 4">
            <a:extLst>
              <a:ext uri="{FF2B5EF4-FFF2-40B4-BE49-F238E27FC236}">
                <a16:creationId xmlns:a16="http://schemas.microsoft.com/office/drawing/2014/main" id="{5B732168-D97E-F456-D9F3-F3D2C6DC2BC5}"/>
              </a:ext>
            </a:extLst>
          </p:cNvPr>
          <p:cNvPicPr>
            <a:picLocks noChangeAspect="1"/>
          </p:cNvPicPr>
          <p:nvPr/>
        </p:nvPicPr>
        <p:blipFill>
          <a:blip r:embed="rId5"/>
          <a:stretch>
            <a:fillRect/>
          </a:stretch>
        </p:blipFill>
        <p:spPr>
          <a:xfrm>
            <a:off x="5183721" y="205143"/>
            <a:ext cx="6727622" cy="2049170"/>
          </a:xfrm>
          <a:prstGeom prst="rect">
            <a:avLst/>
          </a:prstGeom>
        </p:spPr>
      </p:pic>
      <p:pic>
        <p:nvPicPr>
          <p:cNvPr id="18" name="Picture 17">
            <a:extLst>
              <a:ext uri="{FF2B5EF4-FFF2-40B4-BE49-F238E27FC236}">
                <a16:creationId xmlns:a16="http://schemas.microsoft.com/office/drawing/2014/main" id="{A0B734B0-1671-43B7-4E19-44A599626BDC}"/>
              </a:ext>
            </a:extLst>
          </p:cNvPr>
          <p:cNvPicPr>
            <a:picLocks noChangeAspect="1"/>
          </p:cNvPicPr>
          <p:nvPr/>
        </p:nvPicPr>
        <p:blipFill>
          <a:blip r:embed="rId6"/>
          <a:srcRect l="34199"/>
          <a:stretch/>
        </p:blipFill>
        <p:spPr>
          <a:xfrm>
            <a:off x="5183721" y="2349041"/>
            <a:ext cx="2240873" cy="2049169"/>
          </a:xfrm>
          <a:prstGeom prst="rect">
            <a:avLst/>
          </a:prstGeom>
        </p:spPr>
      </p:pic>
      <p:pic>
        <p:nvPicPr>
          <p:cNvPr id="22" name="Picture 21">
            <a:extLst>
              <a:ext uri="{FF2B5EF4-FFF2-40B4-BE49-F238E27FC236}">
                <a16:creationId xmlns:a16="http://schemas.microsoft.com/office/drawing/2014/main" id="{DD473433-683A-1D5B-AF8E-8C44F72D6662}"/>
              </a:ext>
            </a:extLst>
          </p:cNvPr>
          <p:cNvPicPr>
            <a:picLocks noChangeAspect="1"/>
          </p:cNvPicPr>
          <p:nvPr/>
        </p:nvPicPr>
        <p:blipFill>
          <a:blip r:embed="rId7"/>
          <a:stretch>
            <a:fillRect/>
          </a:stretch>
        </p:blipFill>
        <p:spPr>
          <a:xfrm>
            <a:off x="5136907" y="4492938"/>
            <a:ext cx="4575373" cy="2052892"/>
          </a:xfrm>
          <a:prstGeom prst="rect">
            <a:avLst/>
          </a:prstGeom>
        </p:spPr>
      </p:pic>
      <p:pic>
        <p:nvPicPr>
          <p:cNvPr id="24" name="Picture 23">
            <a:extLst>
              <a:ext uri="{FF2B5EF4-FFF2-40B4-BE49-F238E27FC236}">
                <a16:creationId xmlns:a16="http://schemas.microsoft.com/office/drawing/2014/main" id="{663261BC-44EE-3CB0-23CB-3F547E898857}"/>
              </a:ext>
            </a:extLst>
          </p:cNvPr>
          <p:cNvPicPr>
            <a:picLocks noChangeAspect="1"/>
          </p:cNvPicPr>
          <p:nvPr/>
        </p:nvPicPr>
        <p:blipFill>
          <a:blip r:embed="rId8"/>
          <a:stretch>
            <a:fillRect/>
          </a:stretch>
        </p:blipFill>
        <p:spPr>
          <a:xfrm>
            <a:off x="9712281" y="4492938"/>
            <a:ext cx="2269864" cy="2052892"/>
          </a:xfrm>
          <a:prstGeom prst="rect">
            <a:avLst/>
          </a:prstGeom>
        </p:spPr>
      </p:pic>
    </p:spTree>
    <p:extLst>
      <p:ext uri="{BB962C8B-B14F-4D97-AF65-F5344CB8AC3E}">
        <p14:creationId xmlns:p14="http://schemas.microsoft.com/office/powerpoint/2010/main" val="34647793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41D438A-0B68-45AA-9BF2-2413296CB695}"/>
              </a:ext>
            </a:extLst>
          </p:cNvPr>
          <p:cNvSpPr txBox="1">
            <a:spLocks/>
          </p:cNvSpPr>
          <p:nvPr/>
        </p:nvSpPr>
        <p:spPr>
          <a:xfrm>
            <a:off x="678258" y="1043353"/>
            <a:ext cx="3486087" cy="27691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b="0" i="0" kern="1200">
                <a:solidFill>
                  <a:schemeClr val="bg1"/>
                </a:solidFill>
                <a:latin typeface="Poppins Medium" pitchFamily="2" charset="77"/>
                <a:ea typeface="+mj-ea"/>
                <a:cs typeface="Poppins Medium" pitchFamily="2" charset="77"/>
              </a:defRPr>
            </a:lvl1pPr>
          </a:lstStyle>
          <a:p>
            <a:pPr>
              <a:lnSpc>
                <a:spcPct val="100000"/>
              </a:lnSpc>
              <a:spcBef>
                <a:spcPts val="0"/>
              </a:spcBef>
            </a:pPr>
            <a:r>
              <a:rPr lang="en-US" sz="4800">
                <a:latin typeface="Poppins Medium"/>
                <a:cs typeface="Poppins Medium"/>
              </a:rPr>
              <a:t>Enablers and barriers</a:t>
            </a:r>
            <a:endParaRPr lang="en-US" sz="4800"/>
          </a:p>
        </p:txBody>
      </p:sp>
      <p:cxnSp>
        <p:nvCxnSpPr>
          <p:cNvPr id="21" name="Straight Connector 20">
            <a:extLst>
              <a:ext uri="{FF2B5EF4-FFF2-40B4-BE49-F238E27FC236}">
                <a16:creationId xmlns:a16="http://schemas.microsoft.com/office/drawing/2014/main" id="{3953DBEA-FC66-2B45-F097-53EF284D737B}"/>
              </a:ext>
            </a:extLst>
          </p:cNvPr>
          <p:cNvCxnSpPr>
            <a:cxnSpLocks/>
          </p:cNvCxnSpPr>
          <p:nvPr/>
        </p:nvCxnSpPr>
        <p:spPr>
          <a:xfrm flipV="1">
            <a:off x="674530" y="3421061"/>
            <a:ext cx="3470831" cy="13137"/>
          </a:xfrm>
          <a:prstGeom prst="line">
            <a:avLst/>
          </a:prstGeom>
          <a:ln w="57150">
            <a:solidFill>
              <a:srgbClr val="64C9FF"/>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E8A83CA4-14FB-A084-B7D5-D95ADF0A1CC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634" y="6515101"/>
            <a:ext cx="1887312" cy="168740"/>
          </a:xfrm>
          <a:prstGeom prst="rect">
            <a:avLst/>
          </a:prstGeom>
        </p:spPr>
      </p:pic>
      <p:pic>
        <p:nvPicPr>
          <p:cNvPr id="12" name="Picture 11">
            <a:extLst>
              <a:ext uri="{FF2B5EF4-FFF2-40B4-BE49-F238E27FC236}">
                <a16:creationId xmlns:a16="http://schemas.microsoft.com/office/drawing/2014/main" id="{217B224B-68E2-57C6-667E-C6B97894493A}"/>
              </a:ext>
            </a:extLst>
          </p:cNvPr>
          <p:cNvPicPr>
            <a:picLocks noChangeAspect="1"/>
          </p:cNvPicPr>
          <p:nvPr/>
        </p:nvPicPr>
        <p:blipFill>
          <a:blip r:embed="rId3"/>
          <a:stretch>
            <a:fillRect/>
          </a:stretch>
        </p:blipFill>
        <p:spPr>
          <a:xfrm>
            <a:off x="5006567" y="188566"/>
            <a:ext cx="7040578" cy="2112605"/>
          </a:xfrm>
          <a:prstGeom prst="rect">
            <a:avLst/>
          </a:prstGeom>
        </p:spPr>
      </p:pic>
      <p:pic>
        <p:nvPicPr>
          <p:cNvPr id="14" name="Picture 13">
            <a:extLst>
              <a:ext uri="{FF2B5EF4-FFF2-40B4-BE49-F238E27FC236}">
                <a16:creationId xmlns:a16="http://schemas.microsoft.com/office/drawing/2014/main" id="{221A84E6-304F-5AB8-71BC-E621993453E4}"/>
              </a:ext>
            </a:extLst>
          </p:cNvPr>
          <p:cNvPicPr>
            <a:picLocks noChangeAspect="1"/>
          </p:cNvPicPr>
          <p:nvPr/>
        </p:nvPicPr>
        <p:blipFill>
          <a:blip r:embed="rId4"/>
          <a:stretch>
            <a:fillRect/>
          </a:stretch>
        </p:blipFill>
        <p:spPr>
          <a:xfrm>
            <a:off x="5027439" y="2395825"/>
            <a:ext cx="7003861" cy="2138385"/>
          </a:xfrm>
          <a:prstGeom prst="rect">
            <a:avLst/>
          </a:prstGeom>
        </p:spPr>
      </p:pic>
      <p:pic>
        <p:nvPicPr>
          <p:cNvPr id="16" name="Picture 15">
            <a:extLst>
              <a:ext uri="{FF2B5EF4-FFF2-40B4-BE49-F238E27FC236}">
                <a16:creationId xmlns:a16="http://schemas.microsoft.com/office/drawing/2014/main" id="{CF8FFB02-7B27-9DE6-EAA5-BC84153DB179}"/>
              </a:ext>
            </a:extLst>
          </p:cNvPr>
          <p:cNvPicPr>
            <a:picLocks noChangeAspect="1"/>
          </p:cNvPicPr>
          <p:nvPr/>
        </p:nvPicPr>
        <p:blipFill>
          <a:blip r:embed="rId5"/>
          <a:srcRect l="2581" r="1"/>
          <a:stretch/>
        </p:blipFill>
        <p:spPr>
          <a:xfrm>
            <a:off x="5027439" y="4609915"/>
            <a:ext cx="2342082" cy="2139703"/>
          </a:xfrm>
          <a:prstGeom prst="rect">
            <a:avLst/>
          </a:prstGeom>
        </p:spPr>
      </p:pic>
      <p:pic>
        <p:nvPicPr>
          <p:cNvPr id="18" name="Picture 17">
            <a:extLst>
              <a:ext uri="{FF2B5EF4-FFF2-40B4-BE49-F238E27FC236}">
                <a16:creationId xmlns:a16="http://schemas.microsoft.com/office/drawing/2014/main" id="{D56B509E-A8D2-5D1C-C73F-45C95E2CF601}"/>
              </a:ext>
            </a:extLst>
          </p:cNvPr>
          <p:cNvPicPr>
            <a:picLocks noChangeAspect="1"/>
          </p:cNvPicPr>
          <p:nvPr/>
        </p:nvPicPr>
        <p:blipFill>
          <a:blip r:embed="rId6"/>
          <a:stretch>
            <a:fillRect/>
          </a:stretch>
        </p:blipFill>
        <p:spPr>
          <a:xfrm>
            <a:off x="7369521" y="4637013"/>
            <a:ext cx="4675438" cy="2112605"/>
          </a:xfrm>
          <a:prstGeom prst="rect">
            <a:avLst/>
          </a:prstGeom>
        </p:spPr>
      </p:pic>
    </p:spTree>
    <p:extLst>
      <p:ext uri="{BB962C8B-B14F-4D97-AF65-F5344CB8AC3E}">
        <p14:creationId xmlns:p14="http://schemas.microsoft.com/office/powerpoint/2010/main" val="628336422"/>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C1C53"/>
      </a:accent1>
      <a:accent2>
        <a:srgbClr val="5D88FD"/>
      </a:accent2>
      <a:accent3>
        <a:srgbClr val="64C9FF"/>
      </a:accent3>
      <a:accent4>
        <a:srgbClr val="A9D9FE"/>
      </a:accent4>
      <a:accent5>
        <a:srgbClr val="AA75D3"/>
      </a:accent5>
      <a:accent6>
        <a:srgbClr val="DED3CB"/>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WRI_Light Mode">
      <a:dk1>
        <a:srgbClr val="000000"/>
      </a:dk1>
      <a:lt1>
        <a:srgbClr val="FFFFFF"/>
      </a:lt1>
      <a:dk2>
        <a:srgbClr val="44546A"/>
      </a:dk2>
      <a:lt2>
        <a:srgbClr val="E7E6E6"/>
      </a:lt2>
      <a:accent1>
        <a:srgbClr val="0C1C53"/>
      </a:accent1>
      <a:accent2>
        <a:srgbClr val="4855E3"/>
      </a:accent2>
      <a:accent3>
        <a:srgbClr val="74C1F2"/>
      </a:accent3>
      <a:accent4>
        <a:srgbClr val="864FFC"/>
      </a:accent4>
      <a:accent5>
        <a:srgbClr val="0079B6"/>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0961fab-d629-44e6-b6be-fdf2fc7f6b8e" xsi:nil="true"/>
    <lcf76f155ced4ddcb4097134ff3c332f xmlns="2ba3b4cf-1946-4ae6-bfb6-77d990214beb">
      <Terms xmlns="http://schemas.microsoft.com/office/infopath/2007/PartnerControls"/>
    </lcf76f155ced4ddcb4097134ff3c332f>
    <TrackedChanges xmlns="2ba3b4cf-1946-4ae6-bfb6-77d990214beb">false</TrackedChanges>
    <AddedtoSpreadsheet xmlns="2ba3b4cf-1946-4ae6-bfb6-77d990214beb">false</AddedtoSpreadsheet>
    <_ip_UnifiedCompliancePolicyUIAction xmlns="http://schemas.microsoft.com/sharepoint/v3" xsi:nil="true"/>
    <_ip_UnifiedCompliancePolicyProperties xmlns="http://schemas.microsoft.com/sharepoint/v3" xsi:nil="true"/>
    <SharedWithUsers xmlns="60961fab-d629-44e6-b6be-fdf2fc7f6b8e">
      <UserInfo>
        <DisplayName/>
        <AccountId xsi:nil="true"/>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D935D35D850CF479556EB5FBA778891" ma:contentTypeVersion="18" ma:contentTypeDescription="Create a new document." ma:contentTypeScope="" ma:versionID="d3a3cd6f73c70f39eae699cdcb8ed5b5">
  <xsd:schema xmlns:xsd="http://www.w3.org/2001/XMLSchema" xmlns:xs="http://www.w3.org/2001/XMLSchema" xmlns:p="http://schemas.microsoft.com/office/2006/metadata/properties" xmlns:ns1="http://schemas.microsoft.com/sharepoint/v3" xmlns:ns2="2ba3b4cf-1946-4ae6-bfb6-77d990214beb" xmlns:ns3="60961fab-d629-44e6-b6be-fdf2fc7f6b8e" targetNamespace="http://schemas.microsoft.com/office/2006/metadata/properties" ma:root="true" ma:fieldsID="c89ff5feb4f15873fe9b15ac00bbd9b2" ns1:_="" ns2:_="" ns3:_="">
    <xsd:import namespace="http://schemas.microsoft.com/sharepoint/v3"/>
    <xsd:import namespace="2ba3b4cf-1946-4ae6-bfb6-77d990214beb"/>
    <xsd:import namespace="60961fab-d629-44e6-b6be-fdf2fc7f6b8e"/>
    <xsd:element name="properties">
      <xsd:complexType>
        <xsd:sequence>
          <xsd:element name="documentManagement">
            <xsd:complexType>
              <xsd:all>
                <xsd:element ref="ns2:lcf76f155ced4ddcb4097134ff3c332f" minOccurs="0"/>
                <xsd:element ref="ns3:TaxCatchAll" minOccurs="0"/>
                <xsd:element ref="ns2:AddedtoSpreadsheet" minOccurs="0"/>
                <xsd:element ref="ns2:TrackedChanges"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1:_ip_UnifiedCompliancePolicyProperties" minOccurs="0"/>
                <xsd:element ref="ns1:_ip_UnifiedCompliancePolicyUIAction" minOccurs="0"/>
                <xsd:element ref="ns3:SharedWithUsers" minOccurs="0"/>
                <xsd:element ref="ns3:SharedWithDetails" minOccurs="0"/>
                <xsd:element ref="ns2:MediaServiceDateTaken" minOccurs="0"/>
                <xsd:element ref="ns2:MediaLengthInSecond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hidden="true" ma:internalName="_ip_UnifiedCompliancePolicyProperties">
      <xsd:simpleType>
        <xsd:restriction base="dms:Note"/>
      </xsd:simpleType>
    </xsd:element>
    <xsd:element name="_ip_UnifiedCompliancePolicyUIAction" ma:index="20"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ba3b4cf-1946-4ae6-bfb6-77d990214beb"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b06df0-9a10-4f13-b01c-4547ef3a4f3d" ma:termSetId="09814cd3-568e-fe90-9814-8d621ff8fb84" ma:anchorId="fba54fb3-c3e1-fe81-a776-ca4b69148c4d" ma:open="true" ma:isKeyword="false">
      <xsd:complexType>
        <xsd:sequence>
          <xsd:element ref="pc:Terms" minOccurs="0" maxOccurs="1"/>
        </xsd:sequence>
      </xsd:complexType>
    </xsd:element>
    <xsd:element name="AddedtoSpreadsheet" ma:index="11" nillable="true" ma:displayName="Added to Spreadsheet" ma:default="0" ma:format="Dropdown" ma:internalName="AddedtoSpreadsheet">
      <xsd:simpleType>
        <xsd:restriction base="dms:Boolean"/>
      </xsd:simpleType>
    </xsd:element>
    <xsd:element name="TrackedChanges" ma:index="12" nillable="true" ma:displayName="Tracked Changes" ma:default="0" ma:format="Dropdown" ma:internalName="TrackedChanges">
      <xsd:simpleType>
        <xsd:restriction base="dms:Boolea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element name="MediaServiceOCR" ma:index="25"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961fab-d629-44e6-b6be-fdf2fc7f6b8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fb2ef378-d94c-469e-8451-336cc378d03e}" ma:internalName="TaxCatchAll" ma:showField="CatchAllData" ma:web="60961fab-d629-44e6-b6be-fdf2fc7f6b8e">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52F389-B68E-4646-96C3-E1ADECCE5977}">
  <ds:schemaRefs>
    <ds:schemaRef ds:uri="http://schemas.microsoft.com/sharepoint/v3/contenttype/forms"/>
  </ds:schemaRefs>
</ds:datastoreItem>
</file>

<file path=customXml/itemProps2.xml><?xml version="1.0" encoding="utf-8"?>
<ds:datastoreItem xmlns:ds="http://schemas.openxmlformats.org/officeDocument/2006/customXml" ds:itemID="{7397D32A-180F-4037-90E6-B6AEDCC5E28C}">
  <ds:schemaRefs>
    <ds:schemaRef ds:uri="2ba3b4cf-1946-4ae6-bfb6-77d990214beb"/>
    <ds:schemaRef ds:uri="60961fab-d629-44e6-b6be-fdf2fc7f6b8e"/>
    <ds:schemaRef ds:uri="c18f4232-699d-43c2-afd1-ad28c7d4979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764E82C1-124F-4187-810E-B672F745B2CE}">
  <ds:schemaRefs>
    <ds:schemaRef ds:uri="2ba3b4cf-1946-4ae6-bfb6-77d990214beb"/>
    <ds:schemaRef ds:uri="60961fab-d629-44e6-b6be-fdf2fc7f6b8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3960</Words>
  <Application>Microsoft Office PowerPoint</Application>
  <PresentationFormat>Widescreen</PresentationFormat>
  <Paragraphs>221</Paragraphs>
  <Slides>37</Slides>
  <Notes>28</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Office Theme</vt:lpstr>
      <vt:lpstr>5_Office Theme</vt:lpstr>
      <vt:lpstr>Office Theme</vt:lpstr>
      <vt:lpstr>Industry</vt:lpstr>
      <vt:lpstr>PowerPoint Presentation</vt:lpstr>
      <vt:lpstr>Interconnected systems    </vt:lpstr>
      <vt:lpstr>The industry system</vt:lpstr>
      <vt:lpstr>The five shifts needed to  transform the industry system</vt:lpstr>
      <vt:lpstr>Highlights</vt:lpstr>
      <vt:lpstr>Progress toward targets</vt:lpstr>
      <vt:lpstr>Enablers and barriers</vt:lpstr>
      <vt:lpstr>PowerPoint Presentation</vt:lpstr>
      <vt:lpstr>PowerPoint Presentation</vt:lpstr>
      <vt:lpstr>Reduce demand for cement, steel and plastics</vt:lpstr>
      <vt:lpstr>Circular economy measures could reduce steel demand</vt:lpstr>
      <vt:lpstr>PowerPoint Presentation</vt:lpstr>
      <vt:lpstr>PowerPoint Presentation</vt:lpstr>
      <vt:lpstr>Improve industrial energy efficiency</vt:lpstr>
      <vt:lpstr>Industrial energy intensity needs to decline by over 26%</vt:lpstr>
      <vt:lpstr>PowerPoint Presentation</vt:lpstr>
      <vt:lpstr>Investment in efficiency needs to significantly scale up</vt:lpstr>
      <vt:lpstr>PowerPoint Presentation</vt:lpstr>
      <vt:lpstr>Electrify industry</vt:lpstr>
      <vt:lpstr>PowerPoint Presentation</vt:lpstr>
      <vt:lpstr>PowerPoint Presentation</vt:lpstr>
      <vt:lpstr>Commercialize new solutions for cement, steel and plastics</vt:lpstr>
      <vt:lpstr>PowerPoint Presentation</vt:lpstr>
      <vt:lpstr>PowerPoint Presentation</vt:lpstr>
      <vt:lpstr>Announced projects for new solutions are increasing </vt:lpstr>
      <vt:lpstr>PowerPoint Presentation</vt:lpstr>
      <vt:lpstr>PowerPoint Presentation</vt:lpstr>
      <vt:lpstr>Reduce methane emissions from oil and gas operations as they are phased down</vt:lpstr>
      <vt:lpstr>PowerPoint Presentation</vt:lpstr>
      <vt:lpstr>PowerPoint Presentation</vt:lpstr>
      <vt:lpstr>How to highlight a different indicator</vt:lpstr>
      <vt:lpstr>PowerPoint Presentation</vt:lpstr>
      <vt:lpstr>Pick a chart view and click the download button</vt:lpstr>
      <vt:lpstr>Next, add the chart to your slide deck </vt:lpstr>
      <vt:lpstr>Add context from the indicator write-up as desired </vt:lpstr>
      <vt:lpstr>For 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Brynne Wilcox</dc:creator>
  <cp:lastModifiedBy>Brynne Wilcox</cp:lastModifiedBy>
  <cp:revision>11</cp:revision>
  <dcterms:created xsi:type="dcterms:W3CDTF">2022-12-22T00:41:25Z</dcterms:created>
  <dcterms:modified xsi:type="dcterms:W3CDTF">2025-01-16T21:51:59Z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0x0101001D935D35D850CF479556EB5FBA778891</vt:lpwstr>
  </property>
  <property fmtid="{D5CDD505-2E9C-101B-9397-08002B2CF9AE}" pid="4" name="ComplianceAssetId">
    <vt:lpwstr/>
  </property>
  <property fmtid="{D5CDD505-2E9C-101B-9397-08002B2CF9AE}" pid="5" name="_ExtendedDescription">
    <vt:lpwstr/>
  </property>
  <property fmtid="{D5CDD505-2E9C-101B-9397-08002B2CF9AE}" pid="6" name="_activity">
    <vt:lpwstr>{"FileActivityType":"6","FileActivityTimeStamp":"2023-01-12T16:24:20.077Z","FileActivityUsersOnPage":[{"DisplayName":"Brynne Wilcox","Id":"brynne.wilcox@wri.org"}],"FileActivityNavigationId":null}</vt:lpwstr>
  </property>
  <property fmtid="{D5CDD505-2E9C-101B-9397-08002B2CF9AE}" pid="7" name="TriggerFlowInfo">
    <vt:lpwstr/>
  </property>
  <property fmtid="{D5CDD505-2E9C-101B-9397-08002B2CF9AE}" pid="8" name="SharedWithUsers">
    <vt:lpwstr/>
  </property>
</Properties>
</file>