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0" r:id="rId5"/>
    <p:sldMasterId id="2147483778" r:id="rId6"/>
  </p:sldMasterIdLst>
  <p:notesMasterIdLst>
    <p:notesMasterId r:id="rId38"/>
  </p:notesMasterIdLst>
  <p:sldIdLst>
    <p:sldId id="263" r:id="rId7"/>
    <p:sldId id="293" r:id="rId8"/>
    <p:sldId id="340" r:id="rId9"/>
    <p:sldId id="261" r:id="rId10"/>
    <p:sldId id="350" r:id="rId11"/>
    <p:sldId id="260" r:id="rId12"/>
    <p:sldId id="361" r:id="rId13"/>
    <p:sldId id="259" r:id="rId14"/>
    <p:sldId id="257" r:id="rId15"/>
    <p:sldId id="265" r:id="rId16"/>
    <p:sldId id="368" r:id="rId17"/>
    <p:sldId id="2174" r:id="rId18"/>
    <p:sldId id="267" r:id="rId19"/>
    <p:sldId id="356" r:id="rId20"/>
    <p:sldId id="269" r:id="rId21"/>
    <p:sldId id="363" r:id="rId22"/>
    <p:sldId id="365" r:id="rId23"/>
    <p:sldId id="270" r:id="rId24"/>
    <p:sldId id="364" r:id="rId25"/>
    <p:sldId id="272" r:id="rId26"/>
    <p:sldId id="359" r:id="rId27"/>
    <p:sldId id="366" r:id="rId28"/>
    <p:sldId id="367" r:id="rId29"/>
    <p:sldId id="274" r:id="rId30"/>
    <p:sldId id="2173" r:id="rId31"/>
    <p:sldId id="312" r:id="rId32"/>
    <p:sldId id="360" r:id="rId33"/>
    <p:sldId id="310" r:id="rId34"/>
    <p:sldId id="309" r:id="rId35"/>
    <p:sldId id="308" r:id="rId36"/>
    <p:sldId id="3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06C104-2770-3E96-5165-0521CD38D54E}" name="Neelam Singh" initials="NS" userId="S::Neelam.Singh@wri.org::8c7271a0-d20f-4fa4-8d50-28c37ba71210" providerId="AD"/>
  <p188:author id="{6F59AE11-35BA-4175-8B3C-14703F3604FC}" name="Sarah Huckins (She/Her/Hers)" initials="S(" userId="S::sarah.huckins@wri.org::fbd65ce4-4a6a-43c8-89c1-6ac450890843" providerId="AD"/>
  <p188:author id="{6448731B-8695-2A9A-0C9F-6E459ACFAF28}" name="Irene BermanVaporis" initials="IB" userId="S::irene.bermanvaporis@wri.org::36199d59-03a9-4ff3-92e7-a7185e674d4a" providerId="AD"/>
  <p188:author id="{42E6036D-7F2E-35A0-B84D-8B36E3969E50}" name="Brynne Wilcox" initials="BW" userId="S::Brynne.Wilcox@wri.org::9ea332a5-72b0-4aba-9eed-02b5d0137144" providerId="AD"/>
  <p188:author id="{774C7575-D1E1-FAA5-C81D-057A6A635CBA}" name="Maeve Weston" initials="MW" userId="S::maeve.weston@wri.org::39741084-8b4a-4022-96fe-dbb58d5db069" providerId="AD"/>
  <p188:author id="{8E0197B0-3B1F-CC29-3812-84609A42685F}" name="Anna Nilsson" initials="AN" userId="S::a.nilsson@newclimate.org::1d0bcd8c-9372-4933-a406-bba4f6dd1256" providerId="AD"/>
  <p188:author id="{91B018BF-E1AA-C0DD-AD1F-7BDDDA7464BC}" name="Stephen Naimoli" initials="SN" userId="S::stephen.naimoli@wri.org::b4f4e748-c17b-4940-b97d-24d9f00fc312" providerId="AD"/>
  <p188:author id="{685904CC-F0A7-45C4-E3D5-5B0706AFB47C}" name="Maeve Weston" initials="MW" userId="S::Maeve.Weston@wri.org::39741084-8b4a-4022-96fe-dbb58d5db069"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9FF"/>
    <a:srgbClr val="0C1C53"/>
    <a:srgbClr val="704F3F"/>
    <a:srgbClr val="AA7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4F3291-BD1A-4ADA-971F-2535ECB349EB}" v="325" dt="2024-10-30T19:48:06.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A8083-4B59-4973-972C-58001973B29F}" type="datetimeFigureOut">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B2728-FBBC-4CD1-B8BA-E22134707F71}" type="slidenum">
              <a:t>‹#›</a:t>
            </a:fld>
            <a:endParaRPr lang="en-US"/>
          </a:p>
        </p:txBody>
      </p:sp>
    </p:spTree>
    <p:extLst>
      <p:ext uri="{BB962C8B-B14F-4D97-AF65-F5344CB8AC3E}">
        <p14:creationId xmlns:p14="http://schemas.microsoft.com/office/powerpoint/2010/main" val="1127749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t>
            </a:r>
            <a:r>
              <a:rPr lang="en-US" err="1"/>
              <a:t>Arto</a:t>
            </a:r>
            <a:r>
              <a:rPr lang="en-US"/>
              <a:t> </a:t>
            </a:r>
            <a:r>
              <a:rPr lang="en-US" err="1"/>
              <a:t>Marttinen</a:t>
            </a:r>
            <a:r>
              <a:rPr lang="en-US"/>
              <a:t> via </a:t>
            </a:r>
            <a:r>
              <a:rPr lang="en-US" err="1"/>
              <a:t>Unsplash</a:t>
            </a:r>
            <a:r>
              <a:rPr lang="en-US"/>
              <a:t>: https://unsplash.com/photos/aerial-view-of-city-during-golden-hour-6xh7H5tWj9c </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natural population increase, cities often grow to accommodate migrants coming from rural areas or other regions and countries, often in search of economic opportunities or to escape economic deprivation and climate impacts. Rapid outward expansion is greatest in lower-income cities, where population growth is also the highest. Close to 90% of urban growth by 2050 is projected to occur in Asia and Africa, where vulnerability to climate risks is also the highest.</a:t>
            </a:r>
          </a:p>
          <a:p>
            <a:r>
              <a:rPr lang="en-US"/>
              <a:t> </a:t>
            </a:r>
            <a:endParaRPr lang="en-US">
              <a:cs typeface="Calibri"/>
            </a:endParaRPr>
          </a:p>
          <a:p>
            <a:r>
              <a:rPr lang="en-US"/>
              <a:t>As cities grow, many expand outward into more fertile agricultural land, and ecologically sensitive areas like forests and wetlands. The resulting expansion of built areas can encroach on natural lands and habitats important for climate resilience and biodiversity. At the same time, expanded built areas increase impervious surfaces in cities (such as roads, buildings and concrete), which absorb heat and radiate it back into the urban environment, leading to higher localized heat intensity.</a:t>
            </a:r>
            <a:endParaRPr lang="en-US">
              <a:cs typeface="Calibri"/>
            </a:endParaRPr>
          </a:p>
          <a:p>
            <a:r>
              <a:rPr lang="en-US"/>
              <a:t> </a:t>
            </a:r>
            <a:endParaRPr lang="en-US">
              <a:cs typeface="Calibri"/>
            </a:endParaRPr>
          </a:p>
          <a:p>
            <a:r>
              <a:rPr lang="en-US"/>
              <a:t>There is value to densifying the built environment rather than growing outward, as this shortens distances between locations and ensures more efficient and cost-effective provision of infrastructure, which in turn improves accessibility. Much empirical evidence illustrates how a city’s spatial expansion and reduced population density increases its per capita costs to provide public services, as well as the social costs associated with higher emissions, congestion, pollution, loss of productivity and unsustainable consumption of land and natural resources.</a:t>
            </a:r>
            <a:endParaRPr lang="en-US">
              <a:cs typeface="Calibri"/>
            </a:endParaRPr>
          </a:p>
          <a:p>
            <a:r>
              <a:rPr lang="en-US"/>
              <a:t> </a:t>
            </a:r>
            <a:endParaRPr lang="en-US">
              <a:cs typeface="Calibri"/>
            </a:endParaRPr>
          </a:p>
          <a:p>
            <a:r>
              <a:rPr lang="en-US"/>
              <a:t>However, density does not automatically imply very tall buildings, as these are associated with higher construction and other costs, even if the land costs may be lower. Increased density can also lead to increased housing costs, which can exacerbate inequities within cities. For residential housing in particular, cities must balance both livability and affordability as they plan for denser urban environments.</a:t>
            </a:r>
            <a:endParaRPr lang="en-US">
              <a:cs typeface="Calibri"/>
            </a:endParaRPr>
          </a:p>
          <a:p>
            <a:r>
              <a:rPr lang="en-US"/>
              <a:t> </a:t>
            </a:r>
            <a:endParaRPr lang="en-US">
              <a:cs typeface="Calibri"/>
            </a:endParaRPr>
          </a:p>
          <a:p>
            <a:r>
              <a:rPr lang="en-US"/>
              <a:t>This indicator, land consumption per person, measures how much land (in square meters) is used per person. In 2020, the global average land consumption per person in urban areas was 45.5 square meters per person. This shows a slight decrease from 45.7 square meters per person in 2015. However, from 2000 to 2015, land consumption per person had increased from 43.7 square meters per person to 45.7. Over time, ideally the land consumption per person will decrease or at least remain level, as it did between 2015 and 2020.</a:t>
            </a:r>
          </a:p>
        </p:txBody>
      </p:sp>
      <p:sp>
        <p:nvSpPr>
          <p:cNvPr id="4" name="Slide Number Placeholder 3"/>
          <p:cNvSpPr>
            <a:spLocks noGrp="1"/>
          </p:cNvSpPr>
          <p:nvPr>
            <p:ph type="sldNum" sz="quarter" idx="5"/>
          </p:nvPr>
        </p:nvSpPr>
        <p:spPr/>
        <p:txBody>
          <a:bodyPr/>
          <a:lstStyle/>
          <a:p>
            <a:fld id="{333B2728-FBBC-4CD1-B8BA-E22134707F71}" type="slidenum">
              <a:rPr lang="en-US"/>
              <a:t>13</a:t>
            </a:fld>
            <a:endParaRPr lang="en-US"/>
          </a:p>
        </p:txBody>
      </p:sp>
    </p:spTree>
    <p:extLst>
      <p:ext uri="{BB962C8B-B14F-4D97-AF65-F5344CB8AC3E}">
        <p14:creationId xmlns:p14="http://schemas.microsoft.com/office/powerpoint/2010/main" val="1842119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Air pollution is one of the greatest environmental risks to health, with ambient (outdoor) air pollution estimated to have caused 4.2 million premature deaths worldwide in 2019. Over 80% of those premature deaths occurred in low- and middle-income countries. A World Bank report estimated that the cost of the health damage caused by air pollution amounts to $8.1 trillion a year, equivalent to 6.1% of global gross domestic product (GDP).</a:t>
            </a:r>
          </a:p>
          <a:p>
            <a:pPr>
              <a:defRPr/>
            </a:pPr>
            <a:r>
              <a:rPr lang="en-US"/>
              <a:t> </a:t>
            </a:r>
            <a:endParaRPr lang="en-US">
              <a:cs typeface="Calibri"/>
            </a:endParaRPr>
          </a:p>
          <a:p>
            <a:pPr>
              <a:defRPr/>
            </a:pPr>
            <a:r>
              <a:rPr lang="en-US"/>
              <a:t>Although air pollution and climate change are often addressed separately in global and local contexts, air pollutants and greenhouse gasses frequently come from the same sources, including coal-fired power plants and fossil-fueled vehicles.</a:t>
            </a:r>
          </a:p>
          <a:p>
            <a:r>
              <a:rPr lang="en-US"/>
              <a:t> </a:t>
            </a:r>
            <a:endParaRPr lang="en-US">
              <a:cs typeface="Calibri"/>
            </a:endParaRPr>
          </a:p>
          <a:p>
            <a:r>
              <a:rPr lang="en-US"/>
              <a:t>This indicator measures the number of days that exceeded the World Health Organization (WHO) thresholds for six pollutants in urban areas: nitrogen dioxide (NO2), sulfur dioxide (SO2), ozone (O3), carbon monoxide (CO), fine particulate matter (PM 2.5) and coarse particulate matter (PM10). The indicator is based on exceedance days in one year for any of the six pollutants in urban areas. For the country totals, it sums the number of exceedance days in all urban areas within the country in a given year (here shown as 2020, the most recent year of data available).  The global number is an average of the number of exceedance days in all the countries. There was an average of 279 exceedances in urban areas in 2020. This is down from 288 exceedance days in 2015 and 292 days in 2010.</a:t>
            </a:r>
          </a:p>
          <a:p>
            <a:r>
              <a:rPr lang="en-US"/>
              <a:t> </a:t>
            </a:r>
            <a:endParaRPr lang="en-US">
              <a:cs typeface="Calibri"/>
            </a:endParaRPr>
          </a:p>
          <a:p>
            <a:r>
              <a:rPr lang="en-US"/>
              <a:t>However, the WHO global air quality guidelines call for 0 exceedance days, so while the number of exceedance days has been trending downward over the past 10 years, much progress is still needed. Given the difficulty of reaching the air quality guidelines, the WHO has a series of interim targets that can be used as milestones on the way to achieving the guidelines in the future.</a:t>
            </a:r>
          </a:p>
          <a:p>
            <a:r>
              <a:rPr lang="en-US"/>
              <a:t> </a:t>
            </a:r>
            <a:endParaRPr lang="en-US">
              <a:cs typeface="Calibri"/>
            </a:endParaRPr>
          </a:p>
          <a:p>
            <a:r>
              <a:rPr lang="en-US"/>
              <a:t>Limitations: This indicator does not show how much the pollutants have exceeded the WHO thresholds. An urban area could decrease the concentration of air pollutants, but still exceed the WHO threshold; for example, this instance would be shown as an exceedance day, and the progress in the right direction would not be captured. The level of concentration of each pollutant, rather than just the exceedance days, is important for determining public health outcomes, and a future indicator will be added to address this.</a:t>
            </a:r>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205717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Ric hard </a:t>
            </a:r>
            <a:r>
              <a:rPr lang="en-US" err="1"/>
              <a:t>Cordones</a:t>
            </a:r>
            <a:r>
              <a:rPr lang="en-US"/>
              <a:t>: https://unsplash.com/photos/brown-and-white-concrete-buildings-during-daytime-sYoZ2tZjC0Y</a:t>
            </a:r>
          </a:p>
        </p:txBody>
      </p:sp>
      <p:sp>
        <p:nvSpPr>
          <p:cNvPr id="4" name="Slide Number Placeholder 3"/>
          <p:cNvSpPr>
            <a:spLocks noGrp="1"/>
          </p:cNvSpPr>
          <p:nvPr>
            <p:ph type="sldNum" sz="quarter" idx="5"/>
          </p:nvPr>
        </p:nvSpPr>
        <p:spPr/>
        <p:txBody>
          <a:bodyPr/>
          <a:lstStyle/>
          <a:p>
            <a:fld id="{004C836E-2CE9-3944-A5AC-3E8E3096BCD8}" type="slidenum">
              <a:rPr lang="en-US" smtClean="0"/>
              <a:t>15</a:t>
            </a:fld>
            <a:endParaRPr lang="en-US"/>
          </a:p>
        </p:txBody>
      </p:sp>
    </p:spTree>
    <p:extLst>
      <p:ext uri="{BB962C8B-B14F-4D97-AF65-F5344CB8AC3E}">
        <p14:creationId xmlns:p14="http://schemas.microsoft.com/office/powerpoint/2010/main" val="2683841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estimated that at least 1 billion people globally live in informal settlements or slums — unplanned areas that fall outside of legal and regulatory systems — and the actual number is likely much higher.</a:t>
            </a:r>
          </a:p>
          <a:p>
            <a:r>
              <a:rPr lang="en-US"/>
              <a:t> </a:t>
            </a:r>
            <a:endParaRPr lang="en-US">
              <a:cs typeface="Calibri"/>
            </a:endParaRPr>
          </a:p>
          <a:p>
            <a:r>
              <a:rPr lang="en-US"/>
              <a:t>These communities lack access to adequate basic services and infrastructure like good quality housing, water, sanitation, energy or transportation, and are often located in parts of the city that are under-served and highly vulnerable to environmental and climate risks.</a:t>
            </a:r>
          </a:p>
          <a:p>
            <a:r>
              <a:rPr lang="en-US"/>
              <a:t> </a:t>
            </a:r>
            <a:endParaRPr lang="en-US">
              <a:cs typeface="Calibri"/>
            </a:endParaRPr>
          </a:p>
          <a:p>
            <a:r>
              <a:rPr lang="en-US"/>
              <a:t>Local governments often overlook the deprivations faced by residents of informal settlements, who are typically from the lowest socioeconomic classes, lack legal property rights and remain uncounted in formal surveys and censuses. These settlements are unplanned areas that fall outside legal and regulatory systems and highlight the immense inequalities in access to services and infrastructure in cities.</a:t>
            </a:r>
          </a:p>
          <a:p>
            <a:r>
              <a:rPr lang="en-US"/>
              <a:t> </a:t>
            </a:r>
            <a:endParaRPr lang="en-US">
              <a:cs typeface="Calibri"/>
            </a:endParaRPr>
          </a:p>
          <a:p>
            <a:r>
              <a:rPr lang="en-US"/>
              <a:t>Rapid urbanization, ineffective planning, lack of affordable housing and lack of effective housing policy are some of the reasons cited for slum formation in developing countries. If this type of growth continues, cities in developing countries could see the rise of mega-slums that are vastly under-served. Research shows that a 1% increase in urban population growth will increase the incidence of slums in Africa and Asia by 2.3% and 5.3%, respectively.</a:t>
            </a:r>
          </a:p>
          <a:p>
            <a:r>
              <a:rPr lang="en-US"/>
              <a:t> </a:t>
            </a:r>
            <a:endParaRPr lang="en-US">
              <a:cs typeface="Calibri"/>
            </a:endParaRPr>
          </a:p>
          <a:p>
            <a:r>
              <a:rPr lang="en-US"/>
              <a:t>In 2020, 24.2% of the urban population globally lived in slums or informal settlements. Sustainable Development Goal (SDG) 11.1.1 aims to ensure access for all to adequate, safe and affordable housing and basic services and upgrade slums by 2030, thereby setting a target for this indicator of 0% by 2030. While this number has been trending downward, from 31.2% in 2000, the world would need to accelerate progress to decrease the incidence of slums by more than 10 times the current pace to reach 0% by 2030. However, 2 billion more people are expected to live in slums in the next 30 years.</a:t>
            </a:r>
          </a:p>
          <a:p>
            <a:endParaRPr lang="en-US"/>
          </a:p>
          <a:p>
            <a:r>
              <a:rPr lang="en-US"/>
              <a:t>Photo Credit: </a:t>
            </a:r>
            <a:r>
              <a:rPr lang="en-US" err="1"/>
              <a:t>Tadamun</a:t>
            </a:r>
            <a:r>
              <a:rPr lang="en-US"/>
              <a:t> via Flickr: https://www.flickr.com/photos/tadamun_info/10458318116/in/photolist-gWaBBA-FSMH9x-2oiha2b-F4cDjS-c4d8gA-R89hDf-FWitnb-F4bF4A-FYDzQD-FSKqMt-Du4ZYu-EgmbF7-DupMGV-2o2TT4H-EptAdu-FQuvww-F49Zjs-EptAyQ-EptAbq-DTiQDg-EiyDwK-EiyDF2-EiyDyP-DupMPP-2oigRvM-DZFfBu-EptAUj-2oigR7a-DTiRdH-EgmcaU-HEYyJn-EgmcoE-RQ6HUG-EiyEde-ErNjwt-DTiRjz-EgmbZd-EptBku-PEi41K-EgmcxY-DupNJ4-DZFfL7-DupNKB-ErNk2g-e5DH6d-DupNAi-DZFg6L-DTiRS8-ErNjMZ-EiyEoz</a:t>
            </a:r>
          </a:p>
        </p:txBody>
      </p:sp>
      <p:sp>
        <p:nvSpPr>
          <p:cNvPr id="4" name="Slide Number Placeholder 3"/>
          <p:cNvSpPr>
            <a:spLocks noGrp="1"/>
          </p:cNvSpPr>
          <p:nvPr>
            <p:ph type="sldNum" sz="quarter" idx="5"/>
          </p:nvPr>
        </p:nvSpPr>
        <p:spPr/>
        <p:txBody>
          <a:bodyPr/>
          <a:lstStyle/>
          <a:p>
            <a:fld id="{333B2728-FBBC-4CD1-B8BA-E22134707F71}" type="slidenum">
              <a:rPr lang="en-US"/>
              <a:t>16</a:t>
            </a:fld>
            <a:endParaRPr lang="en-US"/>
          </a:p>
        </p:txBody>
      </p:sp>
    </p:spTree>
    <p:extLst>
      <p:ext uri="{BB962C8B-B14F-4D97-AF65-F5344CB8AC3E}">
        <p14:creationId xmlns:p14="http://schemas.microsoft.com/office/powerpoint/2010/main" val="4094393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of 2020, only 51.6% of the world’s urban population had convenient access to public transport. In Sub-Saharan Africa and Central and Southern Asia, only 31% and 34% of the population, respectively, had convenient access to transport in urban areas.</a:t>
            </a:r>
          </a:p>
          <a:p>
            <a:r>
              <a:rPr lang="en-US"/>
              <a:t> </a:t>
            </a:r>
            <a:endParaRPr lang="en-US">
              <a:cs typeface="Calibri"/>
            </a:endParaRPr>
          </a:p>
          <a:p>
            <a:r>
              <a:rPr lang="en-US"/>
              <a:t>Because transport emissions account for 15% of global greenhouse gas (GHG) emissions, improving access to public transport will not only improve livelihoods and equity outcomes, but also mitigate climate change by reducing emissions. Additionally, access to high quality transport can reduce road fatalities, as cities with higher public transit use have lower traffic fatality rates.</a:t>
            </a:r>
            <a:endParaRPr lang="en-US">
              <a:cs typeface="Calibri"/>
            </a:endParaRPr>
          </a:p>
          <a:p>
            <a:r>
              <a:rPr lang="en-US"/>
              <a:t> </a:t>
            </a:r>
            <a:endParaRPr lang="en-US">
              <a:cs typeface="Calibri"/>
            </a:endParaRPr>
          </a:p>
          <a:p>
            <a:r>
              <a:rPr lang="en-US"/>
              <a:t>This indicator measures access to public transport as the share of the population within 500 meters walking distance of low-capacity transport systems (buses and trams) and 1,000 meters distance to high-capacity systems (trains, subways and ferries).</a:t>
            </a:r>
            <a:endParaRPr lang="en-US">
              <a:cs typeface="Calibri"/>
            </a:endParaRPr>
          </a:p>
          <a:p>
            <a:r>
              <a:rPr lang="en-US"/>
              <a:t> </a:t>
            </a:r>
            <a:endParaRPr lang="en-US">
              <a:cs typeface="Calibri"/>
            </a:endParaRPr>
          </a:p>
          <a:p>
            <a:r>
              <a:rPr lang="en-US"/>
              <a:t>The data for this indicator used only public transport stops that are mapped, which may include both formal and informal public transport stops. Many cities in developing countries have informal transport systems that are not mapped and therefore are not included in this dataset.</a:t>
            </a:r>
          </a:p>
        </p:txBody>
      </p:sp>
      <p:sp>
        <p:nvSpPr>
          <p:cNvPr id="4" name="Slide Number Placeholder 3"/>
          <p:cNvSpPr>
            <a:spLocks noGrp="1"/>
          </p:cNvSpPr>
          <p:nvPr>
            <p:ph type="sldNum" sz="quarter" idx="5"/>
          </p:nvPr>
        </p:nvSpPr>
        <p:spPr/>
        <p:txBody>
          <a:bodyPr/>
          <a:lstStyle/>
          <a:p>
            <a:fld id="{333B2728-FBBC-4CD1-B8BA-E22134707F71}" type="slidenum">
              <a:rPr lang="en-US"/>
              <a:t>17</a:t>
            </a:fld>
            <a:endParaRPr lang="en-US"/>
          </a:p>
        </p:txBody>
      </p:sp>
    </p:spTree>
    <p:extLst>
      <p:ext uri="{BB962C8B-B14F-4D97-AF65-F5344CB8AC3E}">
        <p14:creationId xmlns:p14="http://schemas.microsoft.com/office/powerpoint/2010/main" val="3771466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 to electricity is vital to economic productivity and livelihoods, yet millions of urban residents around the world do not have access to clean, reliable energy.</a:t>
            </a:r>
          </a:p>
          <a:p>
            <a:r>
              <a:rPr lang="en-US"/>
              <a:t> </a:t>
            </a:r>
            <a:endParaRPr lang="en-US">
              <a:cs typeface="Calibri"/>
            </a:endParaRPr>
          </a:p>
          <a:p>
            <a:r>
              <a:rPr lang="en-US"/>
              <a:t>Since 2000, the percentage of people in urban areas without access to electricity has decreased. In 2000, over 5% of urban residents lacked access to electricity; in 2022, 2.3% — still over 100 million people — did not have access.</a:t>
            </a:r>
            <a:endParaRPr lang="en-US">
              <a:cs typeface="Calibri"/>
            </a:endParaRPr>
          </a:p>
          <a:p>
            <a:r>
              <a:rPr lang="en-US"/>
              <a:t> </a:t>
            </a:r>
            <a:endParaRPr lang="en-US">
              <a:cs typeface="Calibri"/>
            </a:endParaRPr>
          </a:p>
          <a:p>
            <a:r>
              <a:rPr lang="en-US"/>
              <a:t>Between 2019 and 2021, rural areas underwent rapid electrification, outpacing population growth. At the same time, progress flattened in urban areas, partly because they had already achieved higher access rates and partly because rapid urbanization had increased energy consumption and offset access gains.</a:t>
            </a:r>
            <a:endParaRPr lang="en-US">
              <a:cs typeface="Calibri"/>
            </a:endParaRPr>
          </a:p>
          <a:p>
            <a:r>
              <a:rPr lang="en-US"/>
              <a:t> </a:t>
            </a:r>
            <a:endParaRPr lang="en-US">
              <a:cs typeface="Calibri"/>
            </a:endParaRPr>
          </a:p>
          <a:p>
            <a:r>
              <a:rPr lang="en-US"/>
              <a:t>Cities have a major role to play in how energy is provided and consumed, but in doing so they must face the dual challenge of expanding access to electricity while also meeting increased energy demands. Cities can improve access to clean, affordable and reliable energy by scaling up distributed renewable energy sources, such as solar.</a:t>
            </a:r>
            <a:endParaRPr lang="en-US">
              <a:cs typeface="Calibri"/>
            </a:endParaRPr>
          </a:p>
          <a:p>
            <a:r>
              <a:rPr lang="en-US"/>
              <a:t> </a:t>
            </a:r>
            <a:endParaRPr lang="en-US">
              <a:cs typeface="Calibri"/>
            </a:endParaRPr>
          </a:p>
          <a:p>
            <a:r>
              <a:rPr lang="en-US"/>
              <a:t>For example, in cities in Kenya, Tanzania and Uganda, community solar has increased access to energy, while lowering costs for households. This lowers air pollution and carbon emissions.</a:t>
            </a:r>
            <a:endParaRPr lang="en-US">
              <a:cs typeface="Calibri"/>
            </a:endParaRPr>
          </a:p>
          <a:p>
            <a:r>
              <a:rPr lang="en-US"/>
              <a:t> </a:t>
            </a:r>
            <a:endParaRPr lang="en-US">
              <a:cs typeface="Calibri"/>
            </a:endParaRPr>
          </a:p>
          <a:p>
            <a:r>
              <a:rPr lang="en-US"/>
              <a:t>While access to electricity has improved in the last 20 years, the world is still off track to achieve Sustainable Development Goal 7, ensuring access to affordable, reliable, sustainable and modern energy for all. Progress needs to double in urban areas and needs to be 1.6 times faster in all areas (not just urban) to reach energy access for all by 2030.</a:t>
            </a:r>
          </a:p>
        </p:txBody>
      </p:sp>
      <p:sp>
        <p:nvSpPr>
          <p:cNvPr id="4" name="Slide Number Placeholder 3"/>
          <p:cNvSpPr>
            <a:spLocks noGrp="1"/>
          </p:cNvSpPr>
          <p:nvPr>
            <p:ph type="sldNum" sz="quarter" idx="5"/>
          </p:nvPr>
        </p:nvSpPr>
        <p:spPr/>
        <p:txBody>
          <a:bodyPr/>
          <a:lstStyle/>
          <a:p>
            <a:fld id="{333B2728-FBBC-4CD1-B8BA-E22134707F71}" type="slidenum">
              <a:rPr lang="en-US"/>
              <a:t>18</a:t>
            </a:fld>
            <a:endParaRPr lang="en-US"/>
          </a:p>
        </p:txBody>
      </p:sp>
    </p:spTree>
    <p:extLst>
      <p:ext uri="{BB962C8B-B14F-4D97-AF65-F5344CB8AC3E}">
        <p14:creationId xmlns:p14="http://schemas.microsoft.com/office/powerpoint/2010/main" val="2409919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According to the World Health Organization, as of 2022, 18.9% of the world’s urban population did not have access to safely managed drinking water. This is only a slight decrease from 19.5% in 2000. Safely managed drinking water is defined as being accessible on premises, available when needed and free from contamination.</a:t>
            </a:r>
          </a:p>
          <a:p>
            <a:r>
              <a:rPr lang="en-US"/>
              <a:t> </a:t>
            </a:r>
            <a:endParaRPr lang="en-US">
              <a:cs typeface="Calibri"/>
            </a:endParaRPr>
          </a:p>
          <a:p>
            <a:r>
              <a:rPr lang="en-US"/>
              <a:t>However, analysis of data from 15 cities in developing countries show that on average, almost half of all households still lacked access to safe and reliable piped utility water, suggesting that global datasets overestimate the state of water access in these cities and do not take water quality or intermittency of water availability into account. Households that are not connected must rely on self-provision or private water vendors, which can be up to 50 times more expensive than public water.</a:t>
            </a:r>
            <a:endParaRPr lang="en-US">
              <a:cs typeface="Calibri"/>
            </a:endParaRPr>
          </a:p>
          <a:p>
            <a:r>
              <a:rPr lang="en-US"/>
              <a:t> </a:t>
            </a:r>
            <a:endParaRPr lang="en-US">
              <a:cs typeface="Calibri"/>
            </a:endParaRPr>
          </a:p>
          <a:p>
            <a:r>
              <a:rPr lang="en-US"/>
              <a:t>Sustainable Development Goal 6 aims to ensure access to water and sanitation for all by 2030. In order to reach this target by 2030, progress in urban areas needs to be made more than 10 times faster than recent trends. However, it will become increasingly difficult for cities and water utilities to provide water in urban areas due to climate change — over 650 million people in over 500 cities are expected to see at least a 10% decline in freshwater availability by 2050.</a:t>
            </a:r>
          </a:p>
        </p:txBody>
      </p:sp>
      <p:sp>
        <p:nvSpPr>
          <p:cNvPr id="4" name="Slide Number Placeholder 3"/>
          <p:cNvSpPr>
            <a:spLocks noGrp="1"/>
          </p:cNvSpPr>
          <p:nvPr>
            <p:ph type="sldNum" sz="quarter" idx="5"/>
          </p:nvPr>
        </p:nvSpPr>
        <p:spPr/>
        <p:txBody>
          <a:bodyPr/>
          <a:lstStyle/>
          <a:p>
            <a:fld id="{333B2728-FBBC-4CD1-B8BA-E22134707F71}" type="slidenum">
              <a:rPr lang="en-US"/>
              <a:t>19</a:t>
            </a:fld>
            <a:endParaRPr lang="en-US"/>
          </a:p>
        </p:txBody>
      </p:sp>
    </p:spTree>
    <p:extLst>
      <p:ext uri="{BB962C8B-B14F-4D97-AF65-F5344CB8AC3E}">
        <p14:creationId xmlns:p14="http://schemas.microsoft.com/office/powerpoint/2010/main" val="440242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Ivan Bandura: https://unsplash.com/photos/an-overhead-view-of-a-street-with-a-lot-of-water-6wSevhW1Dzc</a:t>
            </a:r>
          </a:p>
        </p:txBody>
      </p:sp>
      <p:sp>
        <p:nvSpPr>
          <p:cNvPr id="4" name="Slide Number Placeholder 3"/>
          <p:cNvSpPr>
            <a:spLocks noGrp="1"/>
          </p:cNvSpPr>
          <p:nvPr>
            <p:ph type="sldNum" sz="quarter" idx="5"/>
          </p:nvPr>
        </p:nvSpPr>
        <p:spPr/>
        <p:txBody>
          <a:bodyPr/>
          <a:lstStyle/>
          <a:p>
            <a:fld id="{004C836E-2CE9-3944-A5AC-3E8E3096BCD8}" type="slidenum">
              <a:rPr lang="en-US" smtClean="0"/>
              <a:t>20</a:t>
            </a:fld>
            <a:endParaRPr lang="en-US"/>
          </a:p>
        </p:txBody>
      </p:sp>
    </p:spTree>
    <p:extLst>
      <p:ext uri="{BB962C8B-B14F-4D97-AF65-F5344CB8AC3E}">
        <p14:creationId xmlns:p14="http://schemas.microsoft.com/office/powerpoint/2010/main" val="3668013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In 2023, more than half of the world’s population lived in cities, and urbanization is accelerating especially in developing countries. Coupled with growing income levels and increased consumerism, global waste generation rates are expected to grow at twice the rate of population growth between now and 2050. If these trends continue, global solid-waste-related emissions will increase from 1.6 billion </a:t>
            </a:r>
            <a:r>
              <a:rPr lang="en-US" err="1">
                <a:cs typeface="Calibri"/>
              </a:rPr>
              <a:t>tonnes</a:t>
            </a:r>
            <a:r>
              <a:rPr lang="en-US">
                <a:cs typeface="Calibri"/>
              </a:rPr>
              <a:t> of carbon dioxide equivalent (CO2e) in 2023 to 2.6. billion tons of CO2e by 2050 unless effective zero-waste policies and programs are implemented</a:t>
            </a:r>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608935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 successful shift toward zero-waste outcomes requires policies that encourage circularity in resource usage while minimizing residual waste disposal.</a:t>
            </a:r>
          </a:p>
          <a:p>
            <a:pPr>
              <a:defRPr/>
            </a:pPr>
            <a:r>
              <a:rPr lang="en-US"/>
              <a:t> </a:t>
            </a:r>
            <a:endParaRPr lang="en-US">
              <a:cs typeface="Calibri"/>
            </a:endParaRPr>
          </a:p>
          <a:p>
            <a:pPr>
              <a:defRPr/>
            </a:pPr>
            <a:r>
              <a:rPr lang="en-US"/>
              <a:t>Ideally, residual wastes should be disposed of through sanitary landfills that are designed to safeguard against land and water pollution, with complementary investments in landfill gas collection systems that can capture greenhouse gasses like methane and nitrous oxide, as is common practice in most high-income countries.</a:t>
            </a:r>
            <a:endParaRPr lang="en-US">
              <a:ea typeface="Calibri" panose="020F0502020204030204"/>
              <a:cs typeface="Calibri" panose="020F0502020204030204"/>
            </a:endParaRPr>
          </a:p>
          <a:p>
            <a:pPr>
              <a:defRPr/>
            </a:pPr>
            <a:r>
              <a:rPr lang="en-US"/>
              <a:t> </a:t>
            </a:r>
            <a:endParaRPr lang="en-US">
              <a:cs typeface="Calibri"/>
            </a:endParaRPr>
          </a:p>
          <a:p>
            <a:r>
              <a:rPr lang="en-US"/>
              <a:t>However, in cities in developing countries, the predominant practice is the open dumping of waste, which leads to land and water pollution. In cities in most of the low-income countries of sub-Saharan Africa and South Asia, for instance, 93% of waste is disposed of through open dumping.</a:t>
            </a:r>
            <a:endParaRPr lang="en-US">
              <a:ea typeface="Calibri" panose="020F0502020204030204"/>
              <a:cs typeface="Calibri" panose="020F0502020204030204"/>
            </a:endParaRPr>
          </a:p>
          <a:p>
            <a:r>
              <a:rPr lang="en-US"/>
              <a:t> </a:t>
            </a:r>
            <a:endParaRPr lang="en-US">
              <a:cs typeface="Calibri"/>
            </a:endParaRPr>
          </a:p>
          <a:p>
            <a:r>
              <a:rPr lang="en-US"/>
              <a:t>The current state of play can be described in terms of sustainable waste management by level of development. While waste collection by municipal agencies (or those designated by the municipality) in low-income countries is already grossly inadequate, poor waste management practices further endanger both the local ecosystem and the global commons. Waste disposal that takes place mainly through open dumpsites is harmful to the local ecosystem due to subsequent land and water pollution, and to the global commons through continuous methane emissions. Recycling is also considerably more limited in low-income countries compared to what is achieved in high-income countries.</a:t>
            </a:r>
            <a:endParaRPr lang="en-US">
              <a:ea typeface="Calibri" panose="020F0502020204030204"/>
              <a:cs typeface="Calibri" panose="020F0502020204030204"/>
            </a:endParaRPr>
          </a:p>
          <a:p>
            <a:r>
              <a:rPr lang="en-US"/>
              <a:t> </a:t>
            </a:r>
            <a:endParaRPr lang="en-US">
              <a:cs typeface="Calibri"/>
            </a:endParaRPr>
          </a:p>
          <a:p>
            <a:r>
              <a:rPr lang="en-US"/>
              <a:t>Adequate waste management practices are almost exclusively seen in high- and upper-middle-income countries.</a:t>
            </a:r>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605319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Plan urban land use to reduce emissions and increase climate resilience</a:t>
            </a:r>
            <a:endParaRPr lang="en-US" b="1">
              <a:cs typeface="Calibri"/>
            </a:endParaRPr>
          </a:p>
          <a:p>
            <a:r>
              <a:rPr lang="en-US"/>
              <a:t>Land use planning that limits urban sprawl and promotes efficient utilization of urban land with higher densities, better connectivity to infrastructure and services, and preservation and enhancement of green and blue spaces is a critical lever for climate action. It can help achieve lower greenhouse gas (GHG) emissions, more equitable access to opportunities and better resilience to climate risks. Unmanaged urban land expansion in growing cities can be damaging to the climate, local ecosystems, nature and equitable access to essential urban services and opportunities.</a:t>
            </a:r>
          </a:p>
          <a:p>
            <a:endParaRPr lang="en-US">
              <a:cs typeface="Calibri"/>
            </a:endParaRPr>
          </a:p>
          <a:p>
            <a:r>
              <a:rPr lang="en-US" b="1"/>
              <a:t>Increase access to resilient and affordable urban services and infrastructure</a:t>
            </a:r>
            <a:endParaRPr lang="en-US" b="1">
              <a:cs typeface="Calibri"/>
            </a:endParaRPr>
          </a:p>
          <a:p>
            <a:r>
              <a:rPr lang="en-US"/>
              <a:t>The world’s urban population continues to rise, yet already one in three city dwellers — over 1 billion people — live in slums and lack reliable, safe or affordable access to basic urban services and infrastructure, such as running water and sanitation, electricity, decent housing, transport to work and school, and waste management. Persistent inequities in access to these urban services as well as health, education, and green space disproportionately burden poor and marginalized communities, contribute to poverty, increase exposure to climate risks and hamper resilience. Delivering basic services equitably to all urban residents can serve both climate mitigation and adaptation goals when done in ways that limit greenhouse gas emissions and foster climate resilience.</a:t>
            </a:r>
          </a:p>
          <a:p>
            <a:endParaRPr lang="en-US">
              <a:cs typeface="Calibri"/>
            </a:endParaRPr>
          </a:p>
          <a:p>
            <a:r>
              <a:rPr lang="en-US" b="1"/>
              <a:t>Improve urban waste management and transition to zero-waste cities</a:t>
            </a:r>
            <a:endParaRPr lang="en-US" b="1">
              <a:cs typeface="Calibri"/>
            </a:endParaRPr>
          </a:p>
          <a:p>
            <a:r>
              <a:rPr lang="en-US"/>
              <a:t>The world is rapidly urbanizing, but the modes of collection and disposal of solid and liquid waste in many cities, especially in developing countries, are haphazard: an estimated 93% of waste in cities of the least developed countries is disposed of through open, unregulated dumping. Satellite data confirms that methane leakage from these sites is taking place on a significant scale and on a continuing and growing basis. However, every city has an opportunity to customize a strategy for methane capture while simultaneously offering citizens cleaner and healthier living environments. </a:t>
            </a:r>
            <a:endParaRPr lang="en-US">
              <a:cs typeface="Calibri"/>
            </a:endParaRPr>
          </a:p>
          <a:p>
            <a:endParaRPr lang="en-US">
              <a:cs typeface="Calibri"/>
            </a:endParaRPr>
          </a:p>
          <a:p>
            <a:r>
              <a:rPr lang="en-US">
                <a:cs typeface="Calibri"/>
              </a:rPr>
              <a:t>Photo by </a:t>
            </a:r>
            <a:r>
              <a:rPr lang="en-US"/>
              <a:t>Joey </a:t>
            </a:r>
            <a:r>
              <a:rPr lang="en-US" err="1"/>
              <a:t>Kyber</a:t>
            </a:r>
            <a:r>
              <a:rPr lang="en-US"/>
              <a:t> via </a:t>
            </a:r>
            <a:r>
              <a:rPr lang="en-US" err="1"/>
              <a:t>Unsplash</a:t>
            </a:r>
            <a:r>
              <a:rPr lang="en-US">
                <a:cs typeface="Calibri"/>
              </a:rPr>
              <a:t>: https://unsplash.com/photos/timelapse-photo-of-highway-during-golden-hour-45FJgZMXCK8 </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4</a:t>
            </a:fld>
            <a:endParaRPr lang="en-US"/>
          </a:p>
        </p:txBody>
      </p:sp>
    </p:spTree>
    <p:extLst>
      <p:ext uri="{BB962C8B-B14F-4D97-AF65-F5344CB8AC3E}">
        <p14:creationId xmlns:p14="http://schemas.microsoft.com/office/powerpoint/2010/main" val="504219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A successful shift toward zero-waste outcomes requires policies that encourage circularity in resource usage while minimizing residual waste disposal.</a:t>
            </a:r>
          </a:p>
          <a:p>
            <a:pPr>
              <a:defRPr/>
            </a:pPr>
            <a:endParaRPr lang="en-US">
              <a:cs typeface="Calibri"/>
            </a:endParaRPr>
          </a:p>
          <a:p>
            <a:pPr>
              <a:defRPr/>
            </a:pPr>
            <a:r>
              <a:rPr lang="en-US">
                <a:cs typeface="Calibri"/>
              </a:rPr>
              <a:t>Ideally, residual wastes should be disposed of through sanitary landfills that are designed to safeguard against land and water pollution, with complementary investments in landfill gas collection systems that can capture greenhouse gasses like methane and nitrous oxide, as is common practice in most high-income countries.</a:t>
            </a:r>
          </a:p>
          <a:p>
            <a:pPr>
              <a:defRPr/>
            </a:pPr>
            <a:endParaRPr lang="en-US">
              <a:cs typeface="Calibri"/>
            </a:endParaRPr>
          </a:p>
          <a:p>
            <a:pPr>
              <a:defRPr/>
            </a:pPr>
            <a:r>
              <a:rPr lang="en-US">
                <a:cs typeface="Calibri"/>
              </a:rPr>
              <a:t>However, in cities in developing countries, the predominant practice is the open dumping of waste, which leads to land and water pollution. In cities in most of the low-income countries of sub-Saharan Africa and South Asia, for instance, 93% of waste is disposed of through open dumping.</a:t>
            </a:r>
          </a:p>
          <a:p>
            <a:pPr>
              <a:defRPr/>
            </a:pPr>
            <a:endParaRPr lang="en-US">
              <a:cs typeface="Calibri"/>
            </a:endParaRPr>
          </a:p>
          <a:p>
            <a:pPr>
              <a:defRPr/>
            </a:pPr>
            <a:r>
              <a:rPr lang="en-US">
                <a:cs typeface="Calibri"/>
              </a:rPr>
              <a:t>The current state of play can be described in terms of sustainable waste management by level of development. While waste collection by municipal agencies (or those designated by the municipality) in low-income countries is already grossly inadequate, poor waste management practices further endanger both the local ecosystem and the global commons. Waste disposal that takes place mainly through open dumpsites is harmful to the local ecosystem due to subsequent land and water pollution, and to the global commons through continuous methane emissions. Recycling is also considerably more limited in low-income countries compared to what is achieved in high-income countries.</a:t>
            </a:r>
          </a:p>
          <a:p>
            <a:pPr>
              <a:defRPr/>
            </a:pPr>
            <a:endParaRPr lang="en-US">
              <a:cs typeface="Calibri"/>
            </a:endParaRPr>
          </a:p>
          <a:p>
            <a:pPr>
              <a:defRPr/>
            </a:pPr>
            <a:r>
              <a:rPr lang="en-US">
                <a:cs typeface="Calibri"/>
              </a:rPr>
              <a:t>Adequate waste management practices are almost exclusively seen in high- and upper-middle-income countries.</a:t>
            </a:r>
            <a:endParaRPr lang="en-US">
              <a:ea typeface="Calibri"/>
              <a:cs typeface="Calibri"/>
            </a:endParaRPr>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65301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of 2023, 10 of the largest multinational companies have made environmental, social and governance (ESG) commitments, as these are determined by the Science Based Targets initiative.</a:t>
            </a:r>
          </a:p>
          <a:p>
            <a:r>
              <a:rPr lang="en-US"/>
              <a:t> </a:t>
            </a:r>
          </a:p>
          <a:p>
            <a:r>
              <a:rPr lang="en-US"/>
              <a:t>The current practice is to only list individual company commitments to zero wastes from its environmental, social and governance (ESG) budget; such companies include Unilever, Proctor and Gamble, Pepsi Cola and Coca Cola. To get a complete picture on private sector engagement to achieve zero-waste targets, it is necessary to account for the overall increase in registered companies including zero-waste targets in their ESG monitoring indicators is required. Since 2019, the number of companies has been steadily increasing.</a:t>
            </a:r>
          </a:p>
          <a:p>
            <a:r>
              <a:rPr lang="en-US"/>
              <a:t> </a:t>
            </a:r>
          </a:p>
          <a:p>
            <a:r>
              <a:rPr lang="en-US"/>
              <a:t>Ensuring these funding sources are vetted through fully validated zero-waste indicators enables cities to access financing from these kinds of business enterprises.</a:t>
            </a:r>
          </a:p>
        </p:txBody>
      </p:sp>
      <p:sp>
        <p:nvSpPr>
          <p:cNvPr id="4" name="Slide Number Placeholder 3"/>
          <p:cNvSpPr>
            <a:spLocks noGrp="1"/>
          </p:cNvSpPr>
          <p:nvPr>
            <p:ph type="sldNum" sz="quarter" idx="5"/>
          </p:nvPr>
        </p:nvSpPr>
        <p:spPr/>
        <p:txBody>
          <a:bodyPr/>
          <a:lstStyle/>
          <a:p>
            <a:fld id="{333B2728-FBBC-4CD1-B8BA-E22134707F71}" type="slidenum">
              <a:rPr lang="en-US"/>
              <a:t>24</a:t>
            </a:fld>
            <a:endParaRPr lang="en-US"/>
          </a:p>
        </p:txBody>
      </p:sp>
    </p:spTree>
    <p:extLst>
      <p:ext uri="{BB962C8B-B14F-4D97-AF65-F5344CB8AC3E}">
        <p14:creationId xmlns:p14="http://schemas.microsoft.com/office/powerpoint/2010/main" val="741760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Cities Shift 3 QR Code for Vijay</a:t>
            </a:r>
          </a:p>
        </p:txBody>
      </p:sp>
      <p:sp>
        <p:nvSpPr>
          <p:cNvPr id="4" name="Slide Number Placeholder 3"/>
          <p:cNvSpPr>
            <a:spLocks noGrp="1"/>
          </p:cNvSpPr>
          <p:nvPr>
            <p:ph type="sldNum" sz="quarter" idx="5"/>
          </p:nvPr>
        </p:nvSpPr>
        <p:spPr/>
        <p:txBody>
          <a:bodyPr/>
          <a:lstStyle/>
          <a:p>
            <a:fld id="{333B2728-FBBC-4CD1-B8BA-E22134707F71}" type="slidenum">
              <a:rPr lang="en-US" smtClean="0"/>
              <a:t>25</a:t>
            </a:fld>
            <a:endParaRPr lang="en-US"/>
          </a:p>
        </p:txBody>
      </p:sp>
    </p:spTree>
    <p:extLst>
      <p:ext uri="{BB962C8B-B14F-4D97-AF65-F5344CB8AC3E}">
        <p14:creationId xmlns:p14="http://schemas.microsoft.com/office/powerpoint/2010/main" val="3784822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https://systemschangelab.org/ </a:t>
            </a:r>
            <a:endParaRPr lang="en-US">
              <a:cs typeface="Calibri"/>
            </a:endParaRPr>
          </a:p>
          <a:p>
            <a:pPr lvl="1">
              <a:lnSpc>
                <a:spcPct val="90000"/>
              </a:lnSpc>
              <a:spcBef>
                <a:spcPts val="500"/>
              </a:spcBef>
              <a:buFont typeface="Arial"/>
              <a:buChar char="•"/>
            </a:pPr>
            <a:r>
              <a:rPr lang="en-US"/>
              <a:t>Look through System Page (https://systemschangelab.org/power)</a:t>
            </a:r>
            <a:endParaRPr lang="en-US">
              <a:cs typeface="Calibri"/>
            </a:endParaRPr>
          </a:p>
          <a:p>
            <a:pPr lvl="1">
              <a:lnSpc>
                <a:spcPct val="90000"/>
              </a:lnSpc>
              <a:spcBef>
                <a:spcPts val="500"/>
              </a:spcBef>
              <a:buFont typeface="Arial"/>
              <a:buChar char="•"/>
            </a:pPr>
            <a:r>
              <a:rPr lang="en-US"/>
              <a:t>OR search the dashboard (https://systemschangelab.org/dashboard)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27</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B2728-FBBC-4CD1-B8BA-E22134707F71}" type="slidenum">
              <a:rPr lang="en-US" smtClean="0"/>
              <a:t>31</a:t>
            </a:fld>
            <a:endParaRPr lang="en-US"/>
          </a:p>
        </p:txBody>
      </p:sp>
    </p:spTree>
    <p:extLst>
      <p:ext uri="{BB962C8B-B14F-4D97-AF65-F5344CB8AC3E}">
        <p14:creationId xmlns:p14="http://schemas.microsoft.com/office/powerpoint/2010/main" val="343829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a:latin typeface="Georgia"/>
            </a:endParaRPr>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2687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262212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8</a:t>
            </a:fld>
            <a:endParaRPr lang="en-US"/>
          </a:p>
        </p:txBody>
      </p:sp>
    </p:spTree>
    <p:extLst>
      <p:ext uri="{BB962C8B-B14F-4D97-AF65-F5344CB8AC3E}">
        <p14:creationId xmlns:p14="http://schemas.microsoft.com/office/powerpoint/2010/main" val="3960186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Ivan Bandura: https://unsplash.com/photos/aerial-photography-of-white-high-rise-concrete-building-Wv2U24G2F78</a:t>
            </a:r>
            <a:endParaRPr lang="en-US" sz="1800">
              <a:solidFill>
                <a:srgbClr val="FFFFFF"/>
              </a:solidFill>
              <a:latin typeface="Poppins"/>
              <a:cs typeface="Poppins"/>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10</a:t>
            </a:fld>
            <a:endParaRPr lang="en-US"/>
          </a:p>
        </p:txBody>
      </p:sp>
    </p:spTree>
    <p:extLst>
      <p:ext uri="{BB962C8B-B14F-4D97-AF65-F5344CB8AC3E}">
        <p14:creationId xmlns:p14="http://schemas.microsoft.com/office/powerpoint/2010/main" val="104451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Ryoji Iwata via </a:t>
            </a:r>
            <a:r>
              <a:rPr lang="en-US" err="1"/>
              <a:t>unsplash</a:t>
            </a:r>
            <a:r>
              <a:rPr lang="en-US"/>
              <a:t>: https://unsplash.com/photos/aerial-view-of-people-walking-on-raod-IBaVuZsJJTo </a:t>
            </a:r>
          </a:p>
          <a:p>
            <a:endParaRPr lang="en-US"/>
          </a:p>
          <a:p>
            <a:r>
              <a:rPr lang="en-US"/>
              <a:t>In addition to natural population increase, cities often grow to accommodate migrants coming from rural areas or other regions and countries, often in search of economic opportunities or to escape economic deprivation and climate impacts. Rapid outward expansion is greatest in lower-income cities, where population growth is also the highest. Close to 90% of urban growth by 2050 is projected to occur in Asia and Africa, where vulnerability to climate risks is also the highest.</a:t>
            </a:r>
          </a:p>
          <a:p>
            <a:r>
              <a:rPr lang="en-US"/>
              <a:t> </a:t>
            </a:r>
            <a:endParaRPr lang="en-US">
              <a:cs typeface="Calibri"/>
            </a:endParaRPr>
          </a:p>
          <a:p>
            <a:r>
              <a:rPr lang="en-US"/>
              <a:t>As cities grow, many expand outward into more fertile agricultural land, and ecologically sensitive areas like forests and wetlands. The resulting expansion of built areas can encroach on natural lands and habitats important for climate resilience and biodiversity. At the same time, expanded built areas increase impervious surfaces in cities (such as roads, buildings and concrete), which absorb heat and radiate it back into the urban environment, leading to higher localized heat intensity.</a:t>
            </a:r>
            <a:endParaRPr lang="en-US">
              <a:cs typeface="Calibri"/>
            </a:endParaRPr>
          </a:p>
          <a:p>
            <a:r>
              <a:rPr lang="en-US"/>
              <a:t> </a:t>
            </a:r>
            <a:endParaRPr lang="en-US">
              <a:cs typeface="Calibri"/>
            </a:endParaRPr>
          </a:p>
          <a:p>
            <a:r>
              <a:rPr lang="en-US"/>
              <a:t>There is value to densifying the built environment rather than growing outward, as this shortens distances between locations and ensures more efficient and cost-effective provision of infrastructure, which in turn improves accessibility. Much empirical evidence illustrates how a city’s spatial expansion and reduced population density increases its per capita costs to provide public services, as well as the social costs associated with higher emissions, congestion, pollution, loss of productivity and unsustainable consumption of land and natural resources.</a:t>
            </a:r>
            <a:endParaRPr lang="en-US">
              <a:cs typeface="Calibri"/>
            </a:endParaRPr>
          </a:p>
          <a:p>
            <a:r>
              <a:rPr lang="en-US"/>
              <a:t> </a:t>
            </a:r>
            <a:endParaRPr lang="en-US">
              <a:cs typeface="Calibri"/>
            </a:endParaRPr>
          </a:p>
          <a:p>
            <a:r>
              <a:rPr lang="en-US"/>
              <a:t>However, density does not automatically imply very tall buildings, as these are associated with higher construction and other costs, even if the land costs may be lower. Increased density can also lead to increased housing costs, which can exacerbate inequities within cities. For residential housing in particular, cities must balance both livability and affordability as they plan for denser urban environments.</a:t>
            </a:r>
            <a:endParaRPr lang="en-US">
              <a:cs typeface="Calibri"/>
            </a:endParaRPr>
          </a:p>
          <a:p>
            <a:r>
              <a:rPr lang="en-US"/>
              <a:t> </a:t>
            </a:r>
            <a:endParaRPr lang="en-US">
              <a:cs typeface="Calibri"/>
            </a:endParaRPr>
          </a:p>
          <a:p>
            <a:r>
              <a:rPr lang="en-US"/>
              <a:t>This indicator, land consumption per person, measures how much land (in square meters) is used per person. In 2020, the global average land consumption per person in urban areas was 45.5 square meters per person. This shows a slight decrease from 45.7 square meters per person in 2015. However, from 2000 to 2015, land consumption per person had increased from 43.7 square meters per person to 45.7. Over time, ideally the land consumption per person will decrease or at least remain level, as it did between 2015 and 2020.</a:t>
            </a:r>
          </a:p>
        </p:txBody>
      </p:sp>
      <p:sp>
        <p:nvSpPr>
          <p:cNvPr id="4" name="Slide Number Placeholder 3"/>
          <p:cNvSpPr>
            <a:spLocks noGrp="1"/>
          </p:cNvSpPr>
          <p:nvPr>
            <p:ph type="sldNum" sz="quarter" idx="5"/>
          </p:nvPr>
        </p:nvSpPr>
        <p:spPr/>
        <p:txBody>
          <a:bodyPr/>
          <a:lstStyle/>
          <a:p>
            <a:fld id="{333B2728-FBBC-4CD1-B8BA-E22134707F71}" type="slidenum">
              <a:rPr lang="en-US"/>
              <a:t>11</a:t>
            </a:fld>
            <a:endParaRPr lang="en-US"/>
          </a:p>
        </p:txBody>
      </p:sp>
    </p:spTree>
    <p:extLst>
      <p:ext uri="{BB962C8B-B14F-4D97-AF65-F5344CB8AC3E}">
        <p14:creationId xmlns:p14="http://schemas.microsoft.com/office/powerpoint/2010/main" val="309485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estimated that at least 1 billion people globally live in informal settlements or slums — unplanned areas that fall outside of legal and regulatory systems — and the actual number is likely much higher.</a:t>
            </a:r>
          </a:p>
          <a:p>
            <a:r>
              <a:rPr lang="en-US"/>
              <a:t> </a:t>
            </a:r>
            <a:endParaRPr lang="en-US">
              <a:cs typeface="Calibri"/>
            </a:endParaRPr>
          </a:p>
          <a:p>
            <a:r>
              <a:rPr lang="en-US"/>
              <a:t>These communities lack access to adequate basic services and infrastructure like good quality housing, water, sanitation, energy or transportation, and are often located in parts of the city that are under-served and highly vulnerable to environmental and climate risks.</a:t>
            </a:r>
          </a:p>
          <a:p>
            <a:r>
              <a:rPr lang="en-US"/>
              <a:t> </a:t>
            </a:r>
            <a:endParaRPr lang="en-US">
              <a:cs typeface="Calibri"/>
            </a:endParaRPr>
          </a:p>
          <a:p>
            <a:r>
              <a:rPr lang="en-US"/>
              <a:t>Local governments often overlook the deprivations faced by residents of informal settlements, who are typically from the lowest socioeconomic classes, lack legal property rights and remain uncounted in formal surveys and censuses. These settlements are unplanned areas that fall outside legal and regulatory systems and highlight the immense inequalities in access to services and infrastructure in cities.</a:t>
            </a:r>
          </a:p>
          <a:p>
            <a:r>
              <a:rPr lang="en-US"/>
              <a:t> </a:t>
            </a:r>
            <a:endParaRPr lang="en-US">
              <a:cs typeface="Calibri"/>
            </a:endParaRPr>
          </a:p>
          <a:p>
            <a:r>
              <a:rPr lang="en-US"/>
              <a:t>Rapid urbanization, ineffective planning, lack of affordable housing and lack of effective housing policy are some of the reasons cited for slum formation in developing countries. If this type of growth continues, cities in developing countries could see the rise of mega-slums that are vastly under-served. Research shows that a 1% increase in urban population growth will increase the incidence of slums in Africa and Asia by 2.3% and 5.3%, respectively.</a:t>
            </a:r>
          </a:p>
          <a:p>
            <a:r>
              <a:rPr lang="en-US"/>
              <a:t> </a:t>
            </a:r>
            <a:endParaRPr lang="en-US">
              <a:cs typeface="Calibri"/>
            </a:endParaRPr>
          </a:p>
          <a:p>
            <a:r>
              <a:rPr lang="en-US"/>
              <a:t>In 2020, 24.2% of the urban population globally lived in slums or informal settlements. Sustainable Development Goal (SDG) 11.1.1 aims to ensure access for all to adequate, safe and affordable housing and basic services and upgrade slums by 2030, thereby setting a target for this indicator of 0% by 2030. While this number has been trending downward, from 31.2% in 2000, the world would need to accelerate progress to decrease the incidence of slums by more than 10 times the current pace to reach 0% by 2030. However, 2 billion more people are expected to live in slums in the next 30 years.</a:t>
            </a:r>
          </a:p>
        </p:txBody>
      </p:sp>
      <p:sp>
        <p:nvSpPr>
          <p:cNvPr id="4" name="Slide Number Placeholder 3"/>
          <p:cNvSpPr>
            <a:spLocks noGrp="1"/>
          </p:cNvSpPr>
          <p:nvPr>
            <p:ph type="sldNum" sz="quarter" idx="5"/>
          </p:nvPr>
        </p:nvSpPr>
        <p:spPr/>
        <p:txBody>
          <a:bodyPr/>
          <a:lstStyle/>
          <a:p>
            <a:fld id="{333B2728-FBBC-4CD1-B8BA-E22134707F71}" type="slidenum">
              <a:rPr lang="en-US"/>
              <a:t>12</a:t>
            </a:fld>
            <a:endParaRPr lang="en-US"/>
          </a:p>
        </p:txBody>
      </p:sp>
    </p:spTree>
    <p:extLst>
      <p:ext uri="{BB962C8B-B14F-4D97-AF65-F5344CB8AC3E}">
        <p14:creationId xmlns:p14="http://schemas.microsoft.com/office/powerpoint/2010/main" val="2882419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054" name="Picture 6" descr="A black background with white letters&#10;&#10;Description automatically generated">
            <a:extLst>
              <a:ext uri="{FF2B5EF4-FFF2-40B4-BE49-F238E27FC236}">
                <a16:creationId xmlns:a16="http://schemas.microsoft.com/office/drawing/2014/main" id="{DD0B93D3-18D1-287B-ACEA-1E0E7AF520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210CC6E-DB38-21BA-8D58-92B2438E96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BDA460-109C-314D-998A-4333B32BD8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9E2E7-97A1-B054-3F39-6EBAB2A033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2C738BA8-BC9D-467B-4D78-DF1D051D8A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868084D2-DC86-A3A4-78D1-2E908721D8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4FA710A1-2EA8-57DA-7D5A-BD4CF6AE48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44A39EE8-477E-2C8F-41D1-A82664C4E9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51449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solidFill>
                  <a:srgbClr val="0C1C53"/>
                </a:solidFill>
              </a:defRPr>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AB2D09E-7932-3AD4-BACC-5E31A3CE53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rgbClr val="AA75D3"/>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D3C0F617-FBDD-3E59-356C-EBBE06E9C5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solidFill>
                  <a:srgbClr val="0C1C53"/>
                </a:solidFill>
              </a:defRPr>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C5BC7E12-DAD7-70C9-BF1A-6A8ED1CB3D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2FD73E2-0572-D112-0164-65C80368D6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13C11AE4-3DB7-CFF1-9D50-3192B8579B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A4E7831E-830F-8CDE-9223-8549A37861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AAD5D32E-3069-50A3-896F-CD412F7A6C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AEF329B9-AE84-7CB6-DC08-57AB47B830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521ED580-4128-1313-C077-60133E893E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05DDD539-6947-2CE1-0F61-0A15BCD9869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6C0A9557-C1B2-0B34-F87E-60243CA863C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1BE5A9F2-78F2-40F3-4BC5-92B6CFB45D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063AE124-ED9B-CCC8-134B-274950033FD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pic>
        <p:nvPicPr>
          <p:cNvPr id="6" name="Picture 5" descr="A black background with white letters&#10;&#10;Description automatically generated">
            <a:extLst>
              <a:ext uri="{FF2B5EF4-FFF2-40B4-BE49-F238E27FC236}">
                <a16:creationId xmlns:a16="http://schemas.microsoft.com/office/drawing/2014/main" id="{E3049D1A-B43C-E846-22B5-4B325A863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53641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3366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8F60594-E486-3F34-D99C-B6ACD7EBDDD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115DD9E-59E2-9F59-87EB-662DA066CE6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27A2B3D-1F12-48EC-26D0-EB7467ACCC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FD82-AB3B-4195-B608-2E2902C945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454C5A-A345-403E-A776-89EAE78D03E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5F7311-6A5B-4B1D-BED8-5EFF73CE699A}"/>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4F8DACFB-6422-449B-BC8B-8FE98BA63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C7F42-0EA7-4463-980E-344A030EB68F}"/>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035342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56F5E-2FD7-48C9-AC0D-B9035E4FB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0E184-D3C6-4348-AEAE-3605B59C1B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66E7D-383F-4BF6-B5DB-FBC5C8AF3450}"/>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40E00E70-9182-4111-BE7C-EC439D971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7CBEA-64BD-4799-8B6C-2D68FFBC3905}"/>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656842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04AB-27F4-4F89-A1DF-8CAE1462F5B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D5E2EE-F4CB-4E39-9238-571A5613138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D52E64-19B1-4C79-AE80-2012B951843F}"/>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454C9769-3240-4C74-8A8B-DDDA1CF4D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B7722-83ED-4AAD-BA8E-4BC552A2831D}"/>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308188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6488D-C896-488B-8DCD-AB90662393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BFA1BF-60FA-4391-9177-25C6457FA84F}"/>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E6000-3CFC-40CE-ADB1-892689E6789C}"/>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5FCE63-8DC2-42C5-A51B-585D814DF768}"/>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6" name="Footer Placeholder 5">
            <a:extLst>
              <a:ext uri="{FF2B5EF4-FFF2-40B4-BE49-F238E27FC236}">
                <a16:creationId xmlns:a16="http://schemas.microsoft.com/office/drawing/2014/main" id="{515A77F7-7608-44FD-8FE9-A8A1DEC32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68042-CB96-4B05-A63A-D4938A1DF42E}"/>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26669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D479-F8A9-4010-BE6F-76E6C09042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034275-74C9-40FE-9C4D-62BE42AF9D5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0A5F56-5860-4E51-A250-D9A537BB20C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8BF0-D3FE-46A3-B88D-3A9C9DD72BA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E6FE38-2E0A-4074-A346-D6C295861DC4}"/>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98BC12-27BA-44C9-9FDE-1B28C200BC1F}"/>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8" name="Footer Placeholder 7">
            <a:extLst>
              <a:ext uri="{FF2B5EF4-FFF2-40B4-BE49-F238E27FC236}">
                <a16:creationId xmlns:a16="http://schemas.microsoft.com/office/drawing/2014/main" id="{C488E738-5A55-4E59-9EC7-1CDD09C20F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F0A2E-F87C-45B7-AB40-98659F027598}"/>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83396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E1D0-6D67-40DC-A676-D6A8E64851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CD9716-FAE7-4AB5-B4F7-3AAF2BFB119B}"/>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4" name="Footer Placeholder 3">
            <a:extLst>
              <a:ext uri="{FF2B5EF4-FFF2-40B4-BE49-F238E27FC236}">
                <a16:creationId xmlns:a16="http://schemas.microsoft.com/office/drawing/2014/main" id="{14F4C8FF-8878-40E7-9734-1A8A6EAFAA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B0958-046F-42E9-90AD-B6F8B48499D4}"/>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395388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594499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F45F-F3BB-4243-9D73-A6D5F4D7E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CF2091-0C99-4D0D-B01E-81B6EC18FCE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8C14E8-7350-4B7E-BD83-4F01440E67B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52D727-9742-49B3-B66A-D1231796F8B1}"/>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6" name="Footer Placeholder 5">
            <a:extLst>
              <a:ext uri="{FF2B5EF4-FFF2-40B4-BE49-F238E27FC236}">
                <a16:creationId xmlns:a16="http://schemas.microsoft.com/office/drawing/2014/main" id="{3FF6D33D-9845-41DC-A0E6-460757EC4D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8A1D1-6A56-4CB1-8529-04590C37C0FF}"/>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2345404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71EB0-B61D-45EC-8057-D0E762FE8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E45FEF-E3AF-4DD6-85AE-7D86552B8D2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578F9E1-24CA-4B79-8F28-459B5072374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DF2FFE-AED9-4620-B1F1-61E820E59E44}"/>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6" name="Footer Placeholder 5">
            <a:extLst>
              <a:ext uri="{FF2B5EF4-FFF2-40B4-BE49-F238E27FC236}">
                <a16:creationId xmlns:a16="http://schemas.microsoft.com/office/drawing/2014/main" id="{2623F268-83D5-44F5-8C65-FD9960E980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9B545-28E3-40EA-855B-73832D4AB7EA}"/>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810063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0F4AF499-01DE-F23A-E55A-DE4EE111B9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56806-2F48-41A3-933C-C731AE1236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CD288-732B-4410-BFBA-5F8387D4FA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7C129-4333-4B98-8EA7-0FC13B9715FF}"/>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07896747-3F8B-4106-BD50-2B28B7918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2AFDA-5CDD-47DF-A602-D840D46F76D7}"/>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824153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27CC73-30D8-47D6-8AB8-57D273BC46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DE62F8-1E60-46F6-860B-7DDD26862F86}"/>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5F34C-0C58-4632-806A-0AFD896BA0AD}"/>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32BF4427-F791-4E0F-B09D-822B72B6E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4B662-1D2C-4BDE-94B1-28158BE0120C}"/>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0443516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3421303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33" b="1" cap="all">
                <a:solidFill>
                  <a:srgbClr val="F0AB00"/>
                </a:solidFill>
              </a:defRPr>
            </a:lvl1pPr>
          </a:lstStyle>
          <a:p>
            <a:r>
              <a:rPr lang="en-US"/>
              <a:t>Click to edit Master title style</a:t>
            </a:r>
          </a:p>
        </p:txBody>
      </p:sp>
      <p:cxnSp>
        <p:nvCxnSpPr>
          <p:cNvPr id="8" name="Straight Connector 7"/>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477306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00" b="1" cap="all">
                <a:solidFill>
                  <a:srgbClr val="F0AB00"/>
                </a:solidFill>
              </a:defRPr>
            </a:lvl1pPr>
          </a:lstStyle>
          <a:p>
            <a:r>
              <a:rPr lang="en-US"/>
              <a:t>Click to edit Master title style</a:t>
            </a:r>
          </a:p>
        </p:txBody>
      </p:sp>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7"/>
            <a:ext cx="6105877" cy="383119"/>
          </a:xfrm>
        </p:spPr>
        <p:txBody>
          <a:bodyPr lIns="0" anchor="ctr" anchorCtr="0">
            <a:noAutofit/>
          </a:bodyPr>
          <a:lstStyle>
            <a:lvl1pPr marL="0" indent="0" algn="l">
              <a:buNone/>
              <a:defRPr sz="1200" b="0" cap="none" baseline="0"/>
            </a:lvl1pPr>
            <a:lvl2pPr marL="609539" indent="0">
              <a:buNone/>
              <a:defRPr/>
            </a:lvl2pPr>
            <a:lvl3pPr marL="1219080" indent="0">
              <a:buNone/>
              <a:defRPr/>
            </a:lvl3pPr>
            <a:lvl4pPr marL="1828618" indent="0">
              <a:buNone/>
              <a:defRPr/>
            </a:lvl4pPr>
            <a:lvl5pPr marL="2438158"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065704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9"/>
            <a:ext cx="11582400" cy="661028"/>
          </a:xfrm>
          <a:solidFill>
            <a:schemeClr val="tx1">
              <a:alpha val="70000"/>
            </a:schemeClr>
          </a:solidFill>
        </p:spPr>
        <p:txBody>
          <a:bodyPr lIns="457200"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solidFill>
                  <a:schemeClr val="bg1"/>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cxnSp>
        <p:nvCxnSpPr>
          <p:cNvPr id="10" name="Straight Connector 9"/>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38284" y="6458924"/>
            <a:ext cx="2741845" cy="222165"/>
          </a:xfrm>
          <a:prstGeom prst="rect">
            <a:avLst/>
          </a:prstGeom>
        </p:spPr>
      </p:pic>
    </p:spTree>
    <p:extLst>
      <p:ext uri="{BB962C8B-B14F-4D97-AF65-F5344CB8AC3E}">
        <p14:creationId xmlns:p14="http://schemas.microsoft.com/office/powerpoint/2010/main" val="1097859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893763"/>
          </a:xfrm>
        </p:spPr>
        <p:txBody>
          <a:bodyPr anchor="t" anchorCtr="0">
            <a:noAutofit/>
          </a:bodyPr>
          <a:lstStyle>
            <a:lvl1pPr algn="l">
              <a:defRPr sz="3733" b="1" cap="all">
                <a:solidFill>
                  <a:srgbClr val="F0AB0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pic>
        <p:nvPicPr>
          <p:cNvPr id="9" name="Picture 8"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981999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22926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0B9E11D-1FE4-FCAC-80FF-4E87FE35D3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D156C50-934F-D19D-CBF8-434BB8B33E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0617B12A-D005-D0CF-D784-199B167DE2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E9BC90D2-E8ED-86F9-46BF-8CD0820068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3AC2A79-358F-4859-D606-52E44E90CBE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A0CFAAF-6CAE-7976-BA96-84F3087D8B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AC9AB1DB-2E4A-DF03-6F02-E5648A5F21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82294B9-D7CD-B31D-1127-05F62BD784F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A89B5C9-76A0-D6CB-CF73-FDF6B3C9EB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242071B3-EE73-A52D-9AA4-5BFC2B5F5B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BA10001-4592-0683-EB5F-81102C905E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C1C5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D150A353-1DB1-2223-978C-939E7E75C1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ADBF38A9-DD41-CA99-AD90-E4645BE41A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00FEB2-A3E2-A393-DF91-321397D62E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ED574A-5852-596E-FB3D-189E12AD0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1BBE41-8C66-4870-ABA8-B742D704F1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57927F-DA6B-481D-8F23-764346FD3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BC70F5D-C1FF-0F5A-B1B4-6B11CC99E7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F9286695-5A4A-3112-3258-00D754C563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BBC785D3-A3A1-377B-C2F9-7C23D0318F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974758-116B-97C6-2D99-1D66FA4B0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C1EF790-B8E7-6DB5-91B8-BB7A2FCEF9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40FC81F-3BC1-100B-F6F6-9DDDE032AAA9}"/>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spTree>
    <p:extLst>
      <p:ext uri="{BB962C8B-B14F-4D97-AF65-F5344CB8AC3E}">
        <p14:creationId xmlns:p14="http://schemas.microsoft.com/office/powerpoint/2010/main" val="41103915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4CBA5756-B767-39E2-D5F0-65FDFDBF9D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BECEC43-2D7C-9B64-EE3D-42C44FD97B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637F420A-0A06-3860-013F-C610614726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0F6A9E3A-0392-FE1D-6691-9E813DBEEC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63601602-133E-D80F-71E1-8358843A7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F4397CAD-EC0F-4D4C-F749-237202EDBC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59D33A0C-9AAC-7712-0FF2-7B779FCC84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96917AC8-9406-FDDB-7340-94F51581AC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4D64E90-7B63-BFE9-92B9-785B850D1E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BF109E-7379-6A1E-D8AF-50A8025B5E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353641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73.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55" Type="http://schemas.openxmlformats.org/officeDocument/2006/relationships/slideLayout" Target="../slideLayouts/slideLayout102.xml"/><Relationship Id="rId63" Type="http://schemas.openxmlformats.org/officeDocument/2006/relationships/slideLayout" Target="../slideLayouts/slideLayout110.xml"/><Relationship Id="rId68" Type="http://schemas.openxmlformats.org/officeDocument/2006/relationships/theme" Target="../theme/theme3.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66" Type="http://schemas.openxmlformats.org/officeDocument/2006/relationships/slideLayout" Target="../slideLayouts/slideLayout113.xml"/><Relationship Id="rId5" Type="http://schemas.openxmlformats.org/officeDocument/2006/relationships/slideLayout" Target="../slideLayouts/slideLayout52.xml"/><Relationship Id="rId61" Type="http://schemas.openxmlformats.org/officeDocument/2006/relationships/slideLayout" Target="../slideLayouts/slideLayout108.xml"/><Relationship Id="rId19" Type="http://schemas.openxmlformats.org/officeDocument/2006/relationships/slideLayout" Target="../slideLayouts/slideLayout6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64" Type="http://schemas.openxmlformats.org/officeDocument/2006/relationships/slideLayout" Target="../slideLayouts/slideLayout111.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slideLayout" Target="../slideLayouts/slideLayout106.xml"/><Relationship Id="rId67" Type="http://schemas.openxmlformats.org/officeDocument/2006/relationships/slideLayout" Target="../slideLayouts/slideLayout114.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62" Type="http://schemas.openxmlformats.org/officeDocument/2006/relationships/slideLayout" Target="../slideLayouts/slideLayout10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slideLayout" Target="../slideLayouts/slideLayout107.xml"/><Relationship Id="rId65" Type="http://schemas.openxmlformats.org/officeDocument/2006/relationships/slideLayout" Target="../slideLayouts/slideLayout112.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96" r:id="rId4"/>
    <p:sldLayoutId id="2147483708" r:id="rId5"/>
    <p:sldLayoutId id="2147483709" r:id="rId6"/>
    <p:sldLayoutId id="2147483710" r:id="rId7"/>
    <p:sldLayoutId id="2147483665" r:id="rId8"/>
    <p:sldLayoutId id="2147483656" r:id="rId9"/>
    <p:sldLayoutId id="2147483660" r:id="rId10"/>
    <p:sldLayoutId id="2147483663" r:id="rId11"/>
    <p:sldLayoutId id="2147483674" r:id="rId12"/>
    <p:sldLayoutId id="2147483675" r:id="rId13"/>
    <p:sldLayoutId id="2147483650" r:id="rId14"/>
    <p:sldLayoutId id="2147483662" r:id="rId15"/>
    <p:sldLayoutId id="2147483670" r:id="rId16"/>
    <p:sldLayoutId id="2147483671" r:id="rId17"/>
    <p:sldLayoutId id="2147483661" r:id="rId18"/>
    <p:sldLayoutId id="2147483652" r:id="rId19"/>
    <p:sldLayoutId id="2147483666" r:id="rId20"/>
    <p:sldLayoutId id="2147483667" r:id="rId21"/>
    <p:sldLayoutId id="2147483668" r:id="rId22"/>
    <p:sldLayoutId id="2147483664" r:id="rId23"/>
    <p:sldLayoutId id="2147483712" r:id="rId24"/>
    <p:sldLayoutId id="2147483669" r:id="rId25"/>
    <p:sldLayoutId id="2147483711" r:id="rId26"/>
    <p:sldLayoutId id="2147483697" r:id="rId27"/>
    <p:sldLayoutId id="2147483698" r:id="rId28"/>
    <p:sldLayoutId id="2147483676" r:id="rId29"/>
    <p:sldLayoutId id="2147483695" r:id="rId30"/>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4FC93-B886-4550-9EF8-42B4B87672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1F3E5-3C4E-4266-BD17-2AA649C2300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9BFD1-F1F8-42D5-86FE-D19A0F27274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2C63914A-D0CF-451A-AEBC-3ED3D4D9CFE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C25BF-09ED-48FC-965B-E849DCF3362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C6B66-E5D0-497F-B984-0CE0FD7EBCF2}" type="slidenum">
              <a:rPr lang="en-US" smtClean="0"/>
              <a:t>‹#›</a:t>
            </a:fld>
            <a:endParaRPr lang="en-US"/>
          </a:p>
        </p:txBody>
      </p:sp>
    </p:spTree>
    <p:extLst>
      <p:ext uri="{BB962C8B-B14F-4D97-AF65-F5344CB8AC3E}">
        <p14:creationId xmlns:p14="http://schemas.microsoft.com/office/powerpoint/2010/main" val="40909561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4" r:id="rId13"/>
    <p:sldLayoutId id="2147483735" r:id="rId14"/>
    <p:sldLayoutId id="2147483736" r:id="rId15"/>
    <p:sldLayoutId id="2147483737" r:id="rId16"/>
    <p:sldLayoutId id="2147483739"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40" r:id="rId5"/>
    <p:sldLayoutId id="2147483779" r:id="rId6"/>
    <p:sldLayoutId id="2147483780" r:id="rId7"/>
    <p:sldLayoutId id="2147483781" r:id="rId8"/>
    <p:sldLayoutId id="2147483741" r:id="rId9"/>
    <p:sldLayoutId id="2147483782" r:id="rId10"/>
    <p:sldLayoutId id="2147483783"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84" r:id="rId30"/>
    <p:sldLayoutId id="2147483742" r:id="rId31"/>
    <p:sldLayoutId id="2147483785" r:id="rId32"/>
    <p:sldLayoutId id="2147483786" r:id="rId33"/>
    <p:sldLayoutId id="2147483743" r:id="rId34"/>
    <p:sldLayoutId id="2147483744" r:id="rId35"/>
    <p:sldLayoutId id="2147483787" r:id="rId36"/>
    <p:sldLayoutId id="2147483788" r:id="rId37"/>
    <p:sldLayoutId id="2147483789" r:id="rId38"/>
    <p:sldLayoutId id="2147483790" r:id="rId39"/>
    <p:sldLayoutId id="2147483791" r:id="rId40"/>
    <p:sldLayoutId id="2147483745" r:id="rId41"/>
    <p:sldLayoutId id="2147483792" r:id="rId42"/>
    <p:sldLayoutId id="2147483793" r:id="rId43"/>
    <p:sldLayoutId id="2147483794" r:id="rId44"/>
    <p:sldLayoutId id="2147483746" r:id="rId45"/>
    <p:sldLayoutId id="2147483795" r:id="rId46"/>
    <p:sldLayoutId id="2147483796" r:id="rId47"/>
    <p:sldLayoutId id="2147483797" r:id="rId48"/>
    <p:sldLayoutId id="2147483747" r:id="rId49"/>
    <p:sldLayoutId id="2147483748" r:id="rId50"/>
    <p:sldLayoutId id="2147483749" r:id="rId51"/>
    <p:sldLayoutId id="2147483750" r:id="rId52"/>
    <p:sldLayoutId id="2147483751" r:id="rId53"/>
    <p:sldLayoutId id="2147483752" r:id="rId54"/>
    <p:sldLayoutId id="2147483798" r:id="rId55"/>
    <p:sldLayoutId id="2147483799" r:id="rId56"/>
    <p:sldLayoutId id="2147483800" r:id="rId57"/>
    <p:sldLayoutId id="2147483801" r:id="rId58"/>
    <p:sldLayoutId id="2147483753" r:id="rId59"/>
    <p:sldLayoutId id="2147483776" r:id="rId60"/>
    <p:sldLayoutId id="2147483777" r:id="rId61"/>
    <p:sldLayoutId id="2147483802" r:id="rId62"/>
    <p:sldLayoutId id="2147483803" r:id="rId63"/>
    <p:sldLayoutId id="2147483804" r:id="rId64"/>
    <p:sldLayoutId id="2147483805" r:id="rId65"/>
    <p:sldLayoutId id="2147483806" r:id="rId66"/>
    <p:sldLayoutId id="2147483807" r:id="rId67"/>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76.xm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29E3C7-60B5-9602-5385-8C30508750DD}"/>
              </a:ext>
            </a:extLst>
          </p:cNvPr>
          <p:cNvPicPr>
            <a:picLocks noChangeAspect="1"/>
          </p:cNvPicPr>
          <p:nvPr/>
        </p:nvPicPr>
        <p:blipFill>
          <a:blip r:embed="rId3"/>
          <a:stretch>
            <a:fillRect/>
          </a:stretch>
        </p:blipFill>
        <p:spPr>
          <a:xfrm>
            <a:off x="1865" y="0"/>
            <a:ext cx="12188269" cy="6858000"/>
          </a:xfrm>
          <a:prstGeom prst="rect">
            <a:avLst/>
          </a:prstGeom>
        </p:spPr>
      </p:pic>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lstStyle/>
          <a:p>
            <a:r>
              <a:rPr lang="en-US">
                <a:latin typeface="Poppins"/>
                <a:cs typeface="Poppins"/>
              </a:rPr>
              <a:t>Cities</a:t>
            </a:r>
            <a:endParaRPr lang="en-US"/>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p:txBody>
          <a:bodyPr vert="horz" lIns="91440" tIns="45720" rIns="91440" bIns="45720" rtlCol="0" anchor="t">
            <a:normAutofit/>
          </a:bodyPr>
          <a:lstStyle/>
          <a:p>
            <a:r>
              <a:rPr lang="en-US" sz="1600" spc="200">
                <a:latin typeface="Poppins"/>
                <a:cs typeface="Poppins"/>
              </a:rPr>
              <a:t>Last updated August 2024 | systemschangelab.org/cities</a:t>
            </a:r>
            <a:endParaRPr lang="en-US" sz="1600" spc="200"/>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4706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AB0336-2607-165E-7354-900A26EB5B00}"/>
              </a:ext>
            </a:extLst>
          </p:cNvPr>
          <p:cNvPicPr>
            <a:picLocks noChangeAspect="1"/>
          </p:cNvPicPr>
          <p:nvPr/>
        </p:nvPicPr>
        <p:blipFill rotWithShape="1">
          <a:blip r:embed="rId3"/>
          <a:srcRect b="3778"/>
          <a:stretch/>
        </p:blipFill>
        <p:spPr>
          <a:xfrm>
            <a:off x="0" y="1"/>
            <a:ext cx="12192000"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926756" y="2548016"/>
            <a:ext cx="10565998" cy="2581461"/>
          </a:xfrm>
        </p:spPr>
        <p:txBody>
          <a:bodyPr>
            <a:normAutofit/>
          </a:bodyPr>
          <a:lstStyle/>
          <a:p>
            <a:r>
              <a:rPr lang="en-US">
                <a:latin typeface="Poppins"/>
                <a:cs typeface="Poppins"/>
              </a:rPr>
              <a:t>Plan urban land use </a:t>
            </a:r>
            <a:r>
              <a:rPr lang="en-US" b="0">
                <a:latin typeface="Poppins"/>
                <a:cs typeface="Poppins"/>
              </a:rPr>
              <a:t>to reduce emissions and increase climate resilience</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849241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554812" y="2274838"/>
            <a:ext cx="363173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Urban areas could </a:t>
            </a:r>
            <a:r>
              <a:rPr lang="en-US" sz="2400">
                <a:solidFill>
                  <a:schemeClr val="accent3"/>
                </a:solidFill>
                <a:latin typeface="Poppins"/>
                <a:ea typeface="+mn-lt"/>
                <a:cs typeface="+mn-lt"/>
              </a:rPr>
              <a:t>triple between 2015 and 2050</a:t>
            </a:r>
            <a:r>
              <a:rPr lang="en-US" sz="2400">
                <a:solidFill>
                  <a:schemeClr val="bg1"/>
                </a:solidFill>
                <a:latin typeface="Poppins"/>
                <a:ea typeface="+mn-lt"/>
                <a:cs typeface="+mn-lt"/>
              </a:rPr>
              <a:t>, requiring urban planning that promotes equity and climate resilience.</a:t>
            </a:r>
          </a:p>
        </p:txBody>
      </p:sp>
      <p:pic>
        <p:nvPicPr>
          <p:cNvPr id="4" name="Picture 3" descr="Aerial view of people crossing a street&#10;&#10;Description automatically generated">
            <a:extLst>
              <a:ext uri="{FF2B5EF4-FFF2-40B4-BE49-F238E27FC236}">
                <a16:creationId xmlns:a16="http://schemas.microsoft.com/office/drawing/2014/main" id="{13DE0A60-25B0-F5B5-13D8-1FA5695051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8" r="24694"/>
          <a:stretch/>
        </p:blipFill>
        <p:spPr>
          <a:xfrm>
            <a:off x="4499484" y="0"/>
            <a:ext cx="7692516" cy="6858000"/>
          </a:xfrm>
          <a:prstGeom prst="rect">
            <a:avLst/>
          </a:prstGeom>
        </p:spPr>
      </p:pic>
      <p:pic>
        <p:nvPicPr>
          <p:cNvPr id="1028" name="Picture 4">
            <a:extLst>
              <a:ext uri="{FF2B5EF4-FFF2-40B4-BE49-F238E27FC236}">
                <a16:creationId xmlns:a16="http://schemas.microsoft.com/office/drawing/2014/main" id="{DF118AAA-F288-1E94-81D4-9CDDC888BC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391" y="6610209"/>
            <a:ext cx="1753299" cy="15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116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5085F661-F94F-AFD0-3A2E-FE2EDC5DF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724" y="543695"/>
            <a:ext cx="6088322" cy="5739421"/>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66954" y="1720840"/>
            <a:ext cx="445887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In 2020, </a:t>
            </a:r>
            <a:r>
              <a:rPr lang="en-US" sz="2400">
                <a:solidFill>
                  <a:srgbClr val="64C9FF"/>
                </a:solidFill>
                <a:latin typeface="Poppins"/>
                <a:ea typeface="+mn-lt"/>
                <a:cs typeface="+mn-lt"/>
              </a:rPr>
              <a:t>24.2% of the urban population globally lived in slums or informal settlements</a:t>
            </a:r>
            <a:r>
              <a:rPr lang="en-US" sz="2400">
                <a:solidFill>
                  <a:schemeClr val="bg1"/>
                </a:solidFill>
                <a:latin typeface="Poppins"/>
                <a:ea typeface="+mn-lt"/>
                <a:cs typeface="+mn-lt"/>
              </a:rPr>
              <a:t>. A 1% increase in urban population growth will increase the incidence of slums in Africa and Asia by 2.3% and 5.3%, respectively.</a:t>
            </a:r>
          </a:p>
        </p:txBody>
      </p:sp>
    </p:spTree>
    <p:extLst>
      <p:ext uri="{BB962C8B-B14F-4D97-AF65-F5344CB8AC3E}">
        <p14:creationId xmlns:p14="http://schemas.microsoft.com/office/powerpoint/2010/main" val="3486884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D8FC905-55A1-5848-84F5-3B6375C458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7912" y="543695"/>
            <a:ext cx="5765950" cy="5650301"/>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88599" y="2087744"/>
            <a:ext cx="445887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Lower land consumption per person can </a:t>
            </a:r>
            <a:r>
              <a:rPr lang="en-US" sz="2400">
                <a:solidFill>
                  <a:srgbClr val="64C9FF"/>
                </a:solidFill>
                <a:latin typeface="Poppins"/>
                <a:ea typeface="+mn-lt"/>
                <a:cs typeface="+mn-lt"/>
              </a:rPr>
              <a:t>decrease per capita emissions</a:t>
            </a:r>
            <a:r>
              <a:rPr lang="en-US" sz="2400">
                <a:solidFill>
                  <a:schemeClr val="bg1"/>
                </a:solidFill>
                <a:latin typeface="Poppins"/>
                <a:ea typeface="+mn-lt"/>
                <a:cs typeface="+mn-lt"/>
              </a:rPr>
              <a:t> and protect fertile agricultural lands and ecologically sensitive areas like wetlands and forests.</a:t>
            </a:r>
          </a:p>
        </p:txBody>
      </p:sp>
    </p:spTree>
    <p:extLst>
      <p:ext uri="{BB962C8B-B14F-4D97-AF65-F5344CB8AC3E}">
        <p14:creationId xmlns:p14="http://schemas.microsoft.com/office/powerpoint/2010/main" val="2986670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E173C326-D88E-E669-838D-3B46F66D5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02"/>
          <a:stretch/>
        </p:blipFill>
        <p:spPr>
          <a:xfrm>
            <a:off x="2220874" y="1757288"/>
            <a:ext cx="7401382" cy="3783739"/>
          </a:xfrm>
          <a:prstGeom prst="rect">
            <a:avLst/>
          </a:prstGeom>
        </p:spPr>
      </p:pic>
      <p:sp>
        <p:nvSpPr>
          <p:cNvPr id="8" name="TextBox 7">
            <a:extLst>
              <a:ext uri="{FF2B5EF4-FFF2-40B4-BE49-F238E27FC236}">
                <a16:creationId xmlns:a16="http://schemas.microsoft.com/office/drawing/2014/main" id="{895BFF61-FDE3-EB32-D032-7B2D54F9FE86}"/>
              </a:ext>
            </a:extLst>
          </p:cNvPr>
          <p:cNvSpPr txBox="1"/>
          <p:nvPr/>
        </p:nvSpPr>
        <p:spPr>
          <a:xfrm>
            <a:off x="192083" y="6506564"/>
            <a:ext cx="886903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Poppins"/>
                <a:ea typeface="Calibri"/>
                <a:cs typeface="Calibri"/>
              </a:rPr>
              <a:t>Source: </a:t>
            </a:r>
            <a:r>
              <a:rPr lang="en-US" sz="1000">
                <a:solidFill>
                  <a:schemeClr val="bg1"/>
                </a:solidFill>
                <a:latin typeface="Poppins"/>
                <a:ea typeface="Calibri"/>
                <a:cs typeface="Poppins"/>
              </a:rPr>
              <a:t>World Health Organization and The Global Health Cost of PM2.5 Air Pollution: A Case for Action Beyond 2021, World Bank.</a:t>
            </a:r>
            <a:endParaRPr lang="en-US" sz="1000">
              <a:solidFill>
                <a:schemeClr val="bg1"/>
              </a:solidFill>
              <a:latin typeface="Poppins"/>
              <a:ea typeface="Calibri"/>
              <a:cs typeface="Calibri"/>
            </a:endParaRPr>
          </a:p>
        </p:txBody>
      </p:sp>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820091"/>
            <a:ext cx="10847294" cy="646174"/>
          </a:xfrm>
        </p:spPr>
        <p:txBody>
          <a:bodyPr>
            <a:noAutofit/>
          </a:bodyPr>
          <a:lstStyle/>
          <a:p>
            <a:r>
              <a:rPr lang="en-US" sz="2800">
                <a:solidFill>
                  <a:schemeClr val="bg1"/>
                </a:solidFill>
              </a:rPr>
              <a:t>Air pollution is one of the largest environmental health risks</a:t>
            </a: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pic>
        <p:nvPicPr>
          <p:cNvPr id="3" name="Picture 2" descr="A blue and white text on a blue background&#10;&#10;Description automatically generated">
            <a:extLst>
              <a:ext uri="{FF2B5EF4-FFF2-40B4-BE49-F238E27FC236}">
                <a16:creationId xmlns:a16="http://schemas.microsoft.com/office/drawing/2014/main" id="{04D036F2-9982-A1AD-6B76-86B09AEB91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49" b="61277"/>
          <a:stretch/>
        </p:blipFill>
        <p:spPr>
          <a:xfrm>
            <a:off x="2221792" y="4913428"/>
            <a:ext cx="7492655" cy="1275438"/>
          </a:xfrm>
          <a:prstGeom prst="rect">
            <a:avLst/>
          </a:prstGeom>
        </p:spPr>
      </p:pic>
    </p:spTree>
    <p:extLst>
      <p:ext uri="{BB962C8B-B14F-4D97-AF65-F5344CB8AC3E}">
        <p14:creationId xmlns:p14="http://schemas.microsoft.com/office/powerpoint/2010/main" val="1019643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81EDE2-BF49-DC00-0F86-06E0C46B71E2}"/>
              </a:ext>
            </a:extLst>
          </p:cNvPr>
          <p:cNvPicPr>
            <a:picLocks noChangeAspect="1"/>
          </p:cNvPicPr>
          <p:nvPr/>
        </p:nvPicPr>
        <p:blipFill>
          <a:blip r:embed="rId3"/>
          <a:stretch>
            <a:fillRect/>
          </a:stretch>
        </p:blipFill>
        <p:spPr>
          <a:xfrm>
            <a:off x="-8373" y="0"/>
            <a:ext cx="12208746" cy="6861789"/>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926756" y="2713122"/>
            <a:ext cx="10565998" cy="2387600"/>
          </a:xfrm>
        </p:spPr>
        <p:txBody>
          <a:bodyPr>
            <a:normAutofit fontScale="90000"/>
          </a:bodyPr>
          <a:lstStyle/>
          <a:p>
            <a:r>
              <a:rPr lang="en-US" b="1">
                <a:latin typeface="Poppins"/>
                <a:cs typeface="Poppins"/>
              </a:rPr>
              <a:t>Increase access</a:t>
            </a:r>
            <a:r>
              <a:rPr lang="en-US">
                <a:latin typeface="Poppins"/>
                <a:cs typeface="Poppins"/>
              </a:rPr>
              <a:t> </a:t>
            </a:r>
            <a:r>
              <a:rPr lang="en-US" b="0">
                <a:latin typeface="Poppins"/>
                <a:cs typeface="Poppins"/>
              </a:rPr>
              <a:t>to resilient and affordable urban services and infrastructure</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49819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5085F661-F94F-AFD0-3A2E-FE2EDC5DF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724" y="543695"/>
            <a:ext cx="6088322" cy="5739421"/>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36224" y="1730557"/>
            <a:ext cx="347065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64C9FF"/>
                </a:solidFill>
                <a:latin typeface="Poppins"/>
                <a:ea typeface="+mn-lt"/>
                <a:cs typeface="+mn-lt"/>
              </a:rPr>
              <a:t>1 out of 3 city dwellers globally live in slums </a:t>
            </a:r>
            <a:r>
              <a:rPr lang="en-US" sz="2400">
                <a:solidFill>
                  <a:schemeClr val="bg1"/>
                </a:solidFill>
                <a:latin typeface="Poppins"/>
                <a:ea typeface="+mn-lt"/>
                <a:cs typeface="+mn-lt"/>
              </a:rPr>
              <a:t>and lack access to affordable, secure housing and basic services. In low-income countries, this rises to nearly 2 out of 3.</a:t>
            </a:r>
          </a:p>
        </p:txBody>
      </p:sp>
      <p:pic>
        <p:nvPicPr>
          <p:cNvPr id="3" name="Picture 2" descr="A person standing on a roof of a slum&#10;&#10;Description automatically generated">
            <a:extLst>
              <a:ext uri="{FF2B5EF4-FFF2-40B4-BE49-F238E27FC236}">
                <a16:creationId xmlns:a16="http://schemas.microsoft.com/office/drawing/2014/main" id="{44A3E11C-B664-03F7-2F65-2B2632287C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76" t="575" r="20931" b="114"/>
          <a:stretch/>
        </p:blipFill>
        <p:spPr>
          <a:xfrm>
            <a:off x="4706939" y="0"/>
            <a:ext cx="7484990" cy="6869827"/>
          </a:xfrm>
          <a:prstGeom prst="rect">
            <a:avLst/>
          </a:prstGeom>
        </p:spPr>
      </p:pic>
      <p:pic>
        <p:nvPicPr>
          <p:cNvPr id="4" name="Picture 4" descr="A black background with white letters&#10;&#10;Description automatically generated">
            <a:extLst>
              <a:ext uri="{FF2B5EF4-FFF2-40B4-BE49-F238E27FC236}">
                <a16:creationId xmlns:a16="http://schemas.microsoft.com/office/drawing/2014/main" id="{0ECB1F4A-F3AA-6A3E-86AA-30040613D4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461" y="6523711"/>
            <a:ext cx="1753299" cy="15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051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4C75BCEA-1ED7-78E3-3B95-C9747354D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378" y="724918"/>
            <a:ext cx="5301824" cy="5408164"/>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927798" y="2274838"/>
            <a:ext cx="442411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64C9FF"/>
                </a:solidFill>
                <a:latin typeface="Poppins"/>
                <a:ea typeface="+mn-lt"/>
                <a:cs typeface="+mn-lt"/>
              </a:rPr>
              <a:t>Improving access to public transport </a:t>
            </a:r>
            <a:r>
              <a:rPr lang="en-US" sz="2400">
                <a:solidFill>
                  <a:schemeClr val="bg1"/>
                </a:solidFill>
                <a:latin typeface="Poppins"/>
                <a:ea typeface="+mn-lt"/>
                <a:cs typeface="+mn-lt"/>
              </a:rPr>
              <a:t>will not only improve livelihoods and equity outcomes, but also mitigate climate change by reducing emissions.</a:t>
            </a:r>
            <a:endParaRPr lang="en-US">
              <a:solidFill>
                <a:schemeClr val="bg1"/>
              </a:solidFill>
              <a:latin typeface="Calibri" panose="020F0502020204030204"/>
              <a:ea typeface="+mn-lt"/>
              <a:cs typeface="+mn-lt"/>
            </a:endParaRPr>
          </a:p>
        </p:txBody>
      </p:sp>
    </p:spTree>
    <p:extLst>
      <p:ext uri="{BB962C8B-B14F-4D97-AF65-F5344CB8AC3E}">
        <p14:creationId xmlns:p14="http://schemas.microsoft.com/office/powerpoint/2010/main" val="2647367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computer screen&#10;&#10;Description automatically generated">
            <a:extLst>
              <a:ext uri="{FF2B5EF4-FFF2-40B4-BE49-F238E27FC236}">
                <a16:creationId xmlns:a16="http://schemas.microsoft.com/office/drawing/2014/main" id="{2535CA51-E43B-D835-E3F3-CC69979AA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378" y="797325"/>
            <a:ext cx="5204312" cy="5368344"/>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74133" y="1912695"/>
            <a:ext cx="442411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Access to electricity is vital to economic productivity and livelihoods, yet </a:t>
            </a:r>
            <a:r>
              <a:rPr lang="en-US" sz="2400">
                <a:solidFill>
                  <a:srgbClr val="64C9FF"/>
                </a:solidFill>
                <a:latin typeface="Poppins"/>
                <a:ea typeface="+mn-lt"/>
                <a:cs typeface="+mn-lt"/>
              </a:rPr>
              <a:t>millions of urban residents around the world</a:t>
            </a:r>
            <a:r>
              <a:rPr lang="en-US" sz="2400">
                <a:solidFill>
                  <a:schemeClr val="bg1"/>
                </a:solidFill>
                <a:latin typeface="Poppins"/>
                <a:ea typeface="+mn-lt"/>
                <a:cs typeface="+mn-lt"/>
              </a:rPr>
              <a:t> do not have access to clean, reliable energy.</a:t>
            </a:r>
            <a:endParaRPr lang="en-US">
              <a:solidFill>
                <a:schemeClr val="bg1"/>
              </a:solidFill>
              <a:latin typeface="Calibri" panose="020F0502020204030204"/>
              <a:ea typeface="+mn-lt"/>
              <a:cs typeface="+mn-lt"/>
            </a:endParaRPr>
          </a:p>
        </p:txBody>
      </p:sp>
    </p:spTree>
    <p:extLst>
      <p:ext uri="{BB962C8B-B14F-4D97-AF65-F5344CB8AC3E}">
        <p14:creationId xmlns:p14="http://schemas.microsoft.com/office/powerpoint/2010/main" val="1065543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04434" y="1166841"/>
            <a:ext cx="379708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Analysis of data from 15 cities in developing countries show that on average, almost half of all households still lacked access to safe and reliable piped utility water, suggesting that </a:t>
            </a:r>
            <a:r>
              <a:rPr lang="en-US" sz="2400">
                <a:solidFill>
                  <a:srgbClr val="64C9FF"/>
                </a:solidFill>
                <a:latin typeface="Poppins"/>
                <a:ea typeface="+mn-lt"/>
                <a:cs typeface="+mn-lt"/>
              </a:rPr>
              <a:t>global datasets overestimate the state of water access in these cities</a:t>
            </a:r>
            <a:r>
              <a:rPr lang="en-US" sz="2400">
                <a:solidFill>
                  <a:schemeClr val="bg1"/>
                </a:solidFill>
                <a:latin typeface="Poppins"/>
                <a:ea typeface="+mn-lt"/>
                <a:cs typeface="+mn-lt"/>
              </a:rPr>
              <a:t>.</a:t>
            </a:r>
            <a:endParaRPr lang="en-US">
              <a:solidFill>
                <a:schemeClr val="bg1"/>
              </a:solidFill>
              <a:latin typeface="Calibri" panose="020F0502020204030204"/>
              <a:ea typeface="+mn-lt"/>
              <a:cs typeface="+mn-lt"/>
            </a:endParaRPr>
          </a:p>
        </p:txBody>
      </p:sp>
      <p:pic>
        <p:nvPicPr>
          <p:cNvPr id="2" name="Picture 4">
            <a:extLst>
              <a:ext uri="{FF2B5EF4-FFF2-40B4-BE49-F238E27FC236}">
                <a16:creationId xmlns:a16="http://schemas.microsoft.com/office/drawing/2014/main" id="{280E5426-DC8C-A4DD-0980-1AEB57B051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461" y="6523711"/>
            <a:ext cx="1753299" cy="156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orking on a water pump&#10;&#10;Description automatically generated">
            <a:extLst>
              <a:ext uri="{FF2B5EF4-FFF2-40B4-BE49-F238E27FC236}">
                <a16:creationId xmlns:a16="http://schemas.microsoft.com/office/drawing/2014/main" id="{95C1B743-BC1F-0A6F-F803-822D6C20E6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65" r="12716"/>
          <a:stretch/>
        </p:blipFill>
        <p:spPr>
          <a:xfrm>
            <a:off x="4731996" y="0"/>
            <a:ext cx="7460004" cy="6858000"/>
          </a:xfrm>
          <a:prstGeom prst="rect">
            <a:avLst/>
          </a:prstGeom>
        </p:spPr>
      </p:pic>
    </p:spTree>
    <p:extLst>
      <p:ext uri="{BB962C8B-B14F-4D97-AF65-F5344CB8AC3E}">
        <p14:creationId xmlns:p14="http://schemas.microsoft.com/office/powerpoint/2010/main" val="1681055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A picture containing ice, cloth&#10;&#10;Description automatically generated">
            <a:extLst>
              <a:ext uri="{FF2B5EF4-FFF2-40B4-BE49-F238E27FC236}">
                <a16:creationId xmlns:a16="http://schemas.microsoft.com/office/drawing/2014/main" id="{4640A682-6771-BF9E-2606-9873A598B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000" y="0"/>
            <a:ext cx="56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8">
            <a:extLst>
              <a:ext uri="{FF2B5EF4-FFF2-40B4-BE49-F238E27FC236}">
                <a16:creationId xmlns:a16="http://schemas.microsoft.com/office/drawing/2014/main" id="{251956EB-1C26-12B2-2239-6EA8223EE015}"/>
              </a:ext>
            </a:extLst>
          </p:cNvPr>
          <p:cNvSpPr txBox="1">
            <a:spLocks/>
          </p:cNvSpPr>
          <p:nvPr/>
        </p:nvSpPr>
        <p:spPr>
          <a:xfrm>
            <a:off x="729228" y="1073395"/>
            <a:ext cx="5217916" cy="195468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0C1C53"/>
                </a:solidFill>
                <a:latin typeface="Poppins Medium"/>
              </a:rPr>
              <a:t>Systems Change Lab</a:t>
            </a:r>
            <a:endParaRPr lang="en-US">
              <a:solidFill>
                <a:srgbClr val="0C1C53"/>
              </a:solidFill>
            </a:endParaRPr>
          </a:p>
          <a:p>
            <a:r>
              <a:rPr lang="en-US" sz="1800" b="1">
                <a:solidFill>
                  <a:srgbClr val="0C1C53"/>
                </a:solidFill>
                <a:latin typeface="Poppins Medium"/>
              </a:rPr>
              <a:t>    </a:t>
            </a:r>
            <a:endParaRPr lang="en-US">
              <a:solidFill>
                <a:srgbClr val="0C1C53"/>
              </a:solidFill>
              <a:latin typeface="Calibri Light" panose="020F0302020204030204"/>
              <a:cs typeface="Calibri Light" panose="020F0302020204030204"/>
            </a:endParaRPr>
          </a:p>
          <a:p>
            <a:r>
              <a:rPr lang="en-US" sz="600" b="1">
                <a:solidFill>
                  <a:srgbClr val="0C1C53"/>
                </a:solidFill>
                <a:latin typeface="Poppins Medium"/>
              </a:rPr>
              <a:t>  </a:t>
            </a:r>
            <a:r>
              <a:rPr lang="en-US" sz="1200">
                <a:solidFill>
                  <a:srgbClr val="0C1C53"/>
                </a:solidFill>
                <a:latin typeface="Poppins Medium"/>
              </a:rPr>
              <a:t> </a:t>
            </a:r>
            <a:br>
              <a:rPr lang="en-US" sz="2400">
                <a:solidFill>
                  <a:srgbClr val="0C1C53"/>
                </a:solidFill>
                <a:latin typeface="Poppins Medium"/>
              </a:rPr>
            </a:br>
            <a:r>
              <a:rPr lang="en-US" sz="2400">
                <a:solidFill>
                  <a:srgbClr val="0C1C53"/>
                </a:solidFill>
                <a:latin typeface="Poppins Medium"/>
              </a:rPr>
              <a:t>It’s time to change the way we think about changing the world.</a:t>
            </a:r>
            <a:endParaRPr lang="en-US">
              <a:solidFill>
                <a:srgbClr val="0C1C53"/>
              </a:solidFill>
              <a:cs typeface="Calibri Light"/>
            </a:endParaRPr>
          </a:p>
        </p:txBody>
      </p:sp>
      <p:sp>
        <p:nvSpPr>
          <p:cNvPr id="7" name="TextBox 2">
            <a:extLst>
              <a:ext uri="{FF2B5EF4-FFF2-40B4-BE49-F238E27FC236}">
                <a16:creationId xmlns:a16="http://schemas.microsoft.com/office/drawing/2014/main" id="{C12CA405-E4AB-B117-0A0E-A920D9E05805}"/>
              </a:ext>
            </a:extLst>
          </p:cNvPr>
          <p:cNvSpPr txBox="1"/>
          <p:nvPr/>
        </p:nvSpPr>
        <p:spPr>
          <a:xfrm>
            <a:off x="730791" y="2996143"/>
            <a:ext cx="5070894" cy="255454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a:solidFill>
                <a:srgbClr val="0C1C53"/>
              </a:solidFill>
              <a:latin typeface="Poppins"/>
              <a:cs typeface="Calibri"/>
            </a:endParaRPr>
          </a:p>
          <a:p>
            <a:pPr marL="285750" indent="-285750">
              <a:buFont typeface="Arial"/>
              <a:buChar char="•"/>
            </a:pPr>
            <a:r>
              <a:rPr lang="en-US">
                <a:solidFill>
                  <a:srgbClr val="0C1C53"/>
                </a:solidFill>
                <a:latin typeface="Poppins"/>
                <a:cs typeface="Calibri"/>
              </a:rPr>
              <a:t>The data platform identifies and tracks key shifts in our global systems that, when achieved together, can spur transformational change.</a:t>
            </a:r>
          </a:p>
        </p:txBody>
      </p:sp>
      <p:sp>
        <p:nvSpPr>
          <p:cNvPr id="8" name="Rectangle 7">
            <a:extLst>
              <a:ext uri="{FF2B5EF4-FFF2-40B4-BE49-F238E27FC236}">
                <a16:creationId xmlns:a16="http://schemas.microsoft.com/office/drawing/2014/main" id="{3F0093DB-ED4E-5FB4-6BB9-EDC03A76F438}"/>
              </a:ext>
            </a:extLst>
          </p:cNvPr>
          <p:cNvSpPr/>
          <p:nvPr/>
        </p:nvSpPr>
        <p:spPr>
          <a:xfrm>
            <a:off x="782489" y="1753675"/>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19596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E9796E-195A-DEF5-0DCD-23CD2A23C21E}"/>
              </a:ext>
            </a:extLst>
          </p:cNvPr>
          <p:cNvPicPr>
            <a:picLocks noChangeAspect="1"/>
          </p:cNvPicPr>
          <p:nvPr/>
        </p:nvPicPr>
        <p:blipFill>
          <a:blip r:embed="rId3"/>
          <a:stretch>
            <a:fillRect/>
          </a:stretch>
        </p:blipFill>
        <p:spPr>
          <a:xfrm>
            <a:off x="3868" y="0"/>
            <a:ext cx="12184264"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Autofit/>
          </a:bodyPr>
          <a:lstStyle/>
          <a:p>
            <a:r>
              <a:rPr lang="en-US" b="1">
                <a:latin typeface="Poppins"/>
                <a:cs typeface="Poppins"/>
              </a:rPr>
              <a:t>Improve urban waste management </a:t>
            </a:r>
            <a:r>
              <a:rPr lang="en-US" b="0">
                <a:latin typeface="Poppins"/>
                <a:cs typeface="Poppins"/>
              </a:rPr>
              <a:t>and transition to </a:t>
            </a:r>
            <a:br>
              <a:rPr lang="en-US" b="0">
                <a:latin typeface="Poppins"/>
                <a:cs typeface="Poppins"/>
              </a:rPr>
            </a:br>
            <a:r>
              <a:rPr lang="en-US" b="0">
                <a:latin typeface="Poppins"/>
                <a:cs typeface="Poppins"/>
              </a:rPr>
              <a:t>zero-waste cities</a:t>
            </a:r>
            <a:endParaRPr lang="en-US" b="0">
              <a:latin typeface="Poppins"/>
              <a:ea typeface="+mn-ea"/>
              <a:cs typeface="Poppins"/>
            </a:endParaRP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211302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5F2AE811-4DC5-02DC-4E40-F84E7628EF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59"/>
          <a:stretch/>
        </p:blipFill>
        <p:spPr>
          <a:xfrm>
            <a:off x="567732" y="1395194"/>
            <a:ext cx="11056536" cy="5462806"/>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59029"/>
            <a:ext cx="10847294" cy="646174"/>
          </a:xfrm>
        </p:spPr>
        <p:txBody>
          <a:bodyPr>
            <a:noAutofit/>
          </a:bodyPr>
          <a:lstStyle/>
          <a:p>
            <a:r>
              <a:rPr lang="en-US" sz="2800">
                <a:solidFill>
                  <a:schemeClr val="bg1"/>
                </a:solidFill>
                <a:latin typeface="Poppins Medium"/>
                <a:cs typeface="Poppins Medium"/>
              </a:rPr>
              <a:t>Waste produced by cities is projected to double by 2050</a:t>
            </a:r>
            <a:endParaRPr lang="en-US" sz="2800">
              <a:solidFill>
                <a:schemeClr val="bg1"/>
              </a:solidFill>
            </a:endParaRPr>
          </a:p>
        </p:txBody>
      </p:sp>
    </p:spTree>
    <p:extLst>
      <p:ext uri="{BB962C8B-B14F-4D97-AF65-F5344CB8AC3E}">
        <p14:creationId xmlns:p14="http://schemas.microsoft.com/office/powerpoint/2010/main" val="3950135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5" name="Picture 4" descr="A graph of waste recycling&#10;&#10;Description automatically generated with medium confidence">
            <a:extLst>
              <a:ext uri="{FF2B5EF4-FFF2-40B4-BE49-F238E27FC236}">
                <a16:creationId xmlns:a16="http://schemas.microsoft.com/office/drawing/2014/main" id="{73C9C582-36D0-5A01-B6A7-EB54C89725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43"/>
          <a:stretch/>
        </p:blipFill>
        <p:spPr>
          <a:xfrm>
            <a:off x="628400" y="1970770"/>
            <a:ext cx="10935200" cy="4887230"/>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59029"/>
            <a:ext cx="10847294" cy="646174"/>
          </a:xfrm>
        </p:spPr>
        <p:txBody>
          <a:bodyPr>
            <a:noAutofit/>
          </a:bodyPr>
          <a:lstStyle/>
          <a:p>
            <a:r>
              <a:rPr lang="en-US" sz="2800">
                <a:solidFill>
                  <a:schemeClr val="bg1"/>
                </a:solidFill>
                <a:latin typeface="Poppins Medium"/>
                <a:cs typeface="Poppins Medium"/>
              </a:rPr>
              <a:t>Where does global waste go?</a:t>
            </a:r>
            <a:endParaRPr lang="en-US" sz="2800">
              <a:solidFill>
                <a:schemeClr val="bg1"/>
              </a:solidFill>
            </a:endParaRPr>
          </a:p>
        </p:txBody>
      </p:sp>
    </p:spTree>
    <p:extLst>
      <p:ext uri="{BB962C8B-B14F-4D97-AF65-F5344CB8AC3E}">
        <p14:creationId xmlns:p14="http://schemas.microsoft.com/office/powerpoint/2010/main" val="750821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59029"/>
            <a:ext cx="10847294" cy="646174"/>
          </a:xfrm>
        </p:spPr>
        <p:txBody>
          <a:bodyPr>
            <a:noAutofit/>
          </a:bodyPr>
          <a:lstStyle/>
          <a:p>
            <a:r>
              <a:rPr lang="en-US" sz="2800">
                <a:solidFill>
                  <a:schemeClr val="bg1"/>
                </a:solidFill>
                <a:latin typeface="Poppins Medium"/>
                <a:cs typeface="Poppins Medium"/>
              </a:rPr>
              <a:t>Low-income countries generally rely on open dumping</a:t>
            </a:r>
            <a:endParaRPr lang="en-US" sz="2800">
              <a:solidFill>
                <a:schemeClr val="bg1"/>
              </a:solidFill>
            </a:endParaRPr>
          </a:p>
        </p:txBody>
      </p:sp>
      <p:pic>
        <p:nvPicPr>
          <p:cNvPr id="5" name="Picture 4" descr="A blue circle with white text&#10;&#10;Description automatically generated">
            <a:extLst>
              <a:ext uri="{FF2B5EF4-FFF2-40B4-BE49-F238E27FC236}">
                <a16:creationId xmlns:a16="http://schemas.microsoft.com/office/drawing/2014/main" id="{4502CD38-FF2C-8C20-124E-644633E279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 t="15309" r="190" b="3420"/>
          <a:stretch/>
        </p:blipFill>
        <p:spPr>
          <a:xfrm>
            <a:off x="123825" y="1602828"/>
            <a:ext cx="11295542" cy="5177573"/>
          </a:xfrm>
          <a:prstGeom prst="rect">
            <a:avLst/>
          </a:prstGeom>
        </p:spPr>
      </p:pic>
    </p:spTree>
    <p:extLst>
      <p:ext uri="{BB962C8B-B14F-4D97-AF65-F5344CB8AC3E}">
        <p14:creationId xmlns:p14="http://schemas.microsoft.com/office/powerpoint/2010/main" val="2461291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blue background&#10;&#10;Description automatically generated">
            <a:extLst>
              <a:ext uri="{FF2B5EF4-FFF2-40B4-BE49-F238E27FC236}">
                <a16:creationId xmlns:a16="http://schemas.microsoft.com/office/drawing/2014/main" id="{3BEEB3D8-5D1C-737A-3C67-81464B2AD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593" y="519886"/>
            <a:ext cx="5909761" cy="5748893"/>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1073104" y="1351508"/>
            <a:ext cx="409969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Transitioning to and maintaining zero-waste outcomes presents a </a:t>
            </a:r>
            <a:r>
              <a:rPr lang="en-US" sz="2400">
                <a:solidFill>
                  <a:srgbClr val="64C9FF"/>
                </a:solidFill>
                <a:latin typeface="Poppins"/>
                <a:ea typeface="+mn-lt"/>
                <a:cs typeface="+mn-lt"/>
              </a:rPr>
              <a:t>win-win situation for cities</a:t>
            </a:r>
            <a:r>
              <a:rPr lang="en-US" sz="2400">
                <a:solidFill>
                  <a:schemeClr val="bg1"/>
                </a:solidFill>
                <a:latin typeface="Poppins"/>
                <a:ea typeface="+mn-lt"/>
                <a:cs typeface="+mn-lt"/>
              </a:rPr>
              <a:t>, enabling them to contribute to climate mitigation while also offering citizens and regional ecosystems cleaner and healthier living environments.</a:t>
            </a:r>
          </a:p>
        </p:txBody>
      </p:sp>
    </p:spTree>
    <p:extLst>
      <p:ext uri="{BB962C8B-B14F-4D97-AF65-F5344CB8AC3E}">
        <p14:creationId xmlns:p14="http://schemas.microsoft.com/office/powerpoint/2010/main" val="3725280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103E31-BF59-B4A9-1DC8-F51C09352A7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rcular chart with colorful lines&#10;&#10;Description automatically generated">
            <a:extLst>
              <a:ext uri="{FF2B5EF4-FFF2-40B4-BE49-F238E27FC236}">
                <a16:creationId xmlns:a16="http://schemas.microsoft.com/office/drawing/2014/main" id="{97134386-4701-654E-C361-BCD59FDA4321}"/>
              </a:ext>
            </a:extLst>
          </p:cNvPr>
          <p:cNvPicPr>
            <a:picLocks noChangeAspect="1"/>
          </p:cNvPicPr>
          <p:nvPr/>
        </p:nvPicPr>
        <p:blipFill rotWithShape="1">
          <a:blip r:embed="rId3"/>
          <a:srcRect l="12642" t="187" r="23009" b="3558"/>
          <a:stretch/>
        </p:blipFill>
        <p:spPr>
          <a:xfrm>
            <a:off x="5954317" y="353785"/>
            <a:ext cx="6198195" cy="6270671"/>
          </a:xfrm>
          <a:prstGeom prst="rect">
            <a:avLst/>
          </a:prstGeom>
        </p:spPr>
      </p:pic>
      <p:pic>
        <p:nvPicPr>
          <p:cNvPr id="3" name="Picture 2" descr="A qr code on a blue background&#10;&#10;Description automatically generated">
            <a:extLst>
              <a:ext uri="{FF2B5EF4-FFF2-40B4-BE49-F238E27FC236}">
                <a16:creationId xmlns:a16="http://schemas.microsoft.com/office/drawing/2014/main" id="{59947F7B-9BF5-BDD8-701E-B3F6209E51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704" y="1834412"/>
            <a:ext cx="3186627" cy="3186627"/>
          </a:xfrm>
          <a:prstGeom prst="rect">
            <a:avLst/>
          </a:prstGeom>
        </p:spPr>
      </p:pic>
      <p:sp>
        <p:nvSpPr>
          <p:cNvPr id="4" name="Slide Number Placeholder 3">
            <a:extLst>
              <a:ext uri="{FF2B5EF4-FFF2-40B4-BE49-F238E27FC236}">
                <a16:creationId xmlns:a16="http://schemas.microsoft.com/office/drawing/2014/main" id="{D040B701-9A0E-4807-E5CC-74C12C96D1CF}"/>
              </a:ext>
            </a:extLst>
          </p:cNvPr>
          <p:cNvSpPr>
            <a:spLocks noGrp="1"/>
          </p:cNvSpPr>
          <p:nvPr>
            <p:ph type="sldNum" sz="quarter" idx="4294967295"/>
          </p:nvPr>
        </p:nvSpPr>
        <p:spPr>
          <a:xfrm>
            <a:off x="11492754" y="6310312"/>
            <a:ext cx="699246" cy="547687"/>
          </a:xfrm>
          <a:prstGeom prst="rect">
            <a:avLst/>
          </a:prstGeom>
        </p:spPr>
        <p:txBody>
          <a:bodyPr/>
          <a:lstStyle/>
          <a:p>
            <a:fld id="{AFB32154-6A15-4C43-8B0E-1EB1D7A63377}" type="slidenum">
              <a:rPr lang="en-US" smtClean="0"/>
              <a:pPr/>
              <a:t>25</a:t>
            </a:fld>
            <a:endParaRPr lang="en-US"/>
          </a:p>
        </p:txBody>
      </p:sp>
      <p:sp>
        <p:nvSpPr>
          <p:cNvPr id="14" name="Title 1">
            <a:extLst>
              <a:ext uri="{FF2B5EF4-FFF2-40B4-BE49-F238E27FC236}">
                <a16:creationId xmlns:a16="http://schemas.microsoft.com/office/drawing/2014/main" id="{519B657E-4DD2-1171-7584-47C77DE210DE}"/>
              </a:ext>
            </a:extLst>
          </p:cNvPr>
          <p:cNvSpPr txBox="1">
            <a:spLocks/>
          </p:cNvSpPr>
          <p:nvPr/>
        </p:nvSpPr>
        <p:spPr>
          <a:xfrm>
            <a:off x="823343" y="2240727"/>
            <a:ext cx="4450788" cy="173445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4800">
                <a:latin typeface="Poppins"/>
                <a:cs typeface="Poppins"/>
              </a:rPr>
              <a:t>Explore </a:t>
            </a:r>
          </a:p>
          <a:p>
            <a:pPr>
              <a:lnSpc>
                <a:spcPct val="120000"/>
              </a:lnSpc>
              <a:spcBef>
                <a:spcPts val="0"/>
              </a:spcBef>
            </a:pPr>
            <a:r>
              <a:rPr lang="en-US" sz="4800">
                <a:latin typeface="Poppins"/>
                <a:cs typeface="Poppins"/>
              </a:rPr>
              <a:t>the Data</a:t>
            </a:r>
            <a:endParaRPr lang="en-US" sz="4800"/>
          </a:p>
        </p:txBody>
      </p:sp>
      <p:cxnSp>
        <p:nvCxnSpPr>
          <p:cNvPr id="16" name="Straight Connector 15">
            <a:extLst>
              <a:ext uri="{FF2B5EF4-FFF2-40B4-BE49-F238E27FC236}">
                <a16:creationId xmlns:a16="http://schemas.microsoft.com/office/drawing/2014/main" id="{06AD6220-8C71-9FF0-D729-E93709908523}"/>
              </a:ext>
            </a:extLst>
          </p:cNvPr>
          <p:cNvCxnSpPr>
            <a:cxnSpLocks/>
          </p:cNvCxnSpPr>
          <p:nvPr/>
        </p:nvCxnSpPr>
        <p:spPr>
          <a:xfrm>
            <a:off x="823343" y="4096224"/>
            <a:ext cx="445078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163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847" y="751963"/>
            <a:ext cx="10847294" cy="646174"/>
          </a:xfrm>
        </p:spPr>
        <p:txBody>
          <a:bodyPr>
            <a:normAutofit/>
          </a:bodyPr>
          <a:lstStyle/>
          <a:p>
            <a:r>
              <a:rPr lang="en-US" sz="280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011192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77077" y="2348440"/>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81309" y="2803375"/>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4607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3506" y="757237"/>
            <a:ext cx="11259670" cy="646174"/>
          </a:xfrm>
        </p:spPr>
        <p:txBody>
          <a:bodyPr>
            <a:noAutofit/>
          </a:bodyPr>
          <a:lstStyle/>
          <a:p>
            <a:r>
              <a:rPr lang="en-US" sz="2800">
                <a:solidFill>
                  <a:schemeClr val="bg1"/>
                </a:solidFill>
                <a:latin typeface="Poppins Medium"/>
                <a:cs typeface="Poppins Medium"/>
              </a:rPr>
              <a:t>Pick a chart view and click the download button</a:t>
            </a:r>
            <a:endParaRPr lang="en-US" sz="2800">
              <a:solidFill>
                <a:schemeClr val="bg1"/>
              </a:solidFill>
            </a:endParaRPr>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94189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2217" y="752824"/>
            <a:ext cx="10844034" cy="646174"/>
          </a:xfrm>
        </p:spPr>
        <p:txBody>
          <a:bodyPr>
            <a:noAutofit/>
          </a:bodyPr>
          <a:lstStyle/>
          <a:p>
            <a:r>
              <a:rPr lang="en-US" sz="2800">
                <a:solidFill>
                  <a:schemeClr val="bg1"/>
                </a:solidFill>
                <a:latin typeface="Poppins Medium"/>
                <a:cs typeface="Poppins Medium"/>
              </a:rPr>
              <a:t>Next, add the chart to your slide deck</a:t>
            </a:r>
          </a:p>
          <a:p>
            <a:endParaRPr lang="en-US" sz="320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4681" y="2244536"/>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385361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791" y="611926"/>
            <a:ext cx="10847294" cy="646174"/>
          </a:xfrm>
        </p:spPr>
        <p:txBody>
          <a:bodyPr vert="horz" lIns="91440" tIns="45720" rIns="91440" bIns="45720" rtlCol="0" anchor="t">
            <a:noAutofit/>
          </a:bodyPr>
          <a:lstStyle/>
          <a:p>
            <a:r>
              <a:rPr lang="en-US" sz="4000">
                <a:solidFill>
                  <a:schemeClr val="bg1"/>
                </a:solidFill>
                <a:latin typeface="Poppins Medium"/>
                <a:cs typeface="Poppins Medium"/>
              </a:rPr>
              <a:t>Interconnected systems </a:t>
            </a:r>
            <a:br>
              <a:rPr lang="en-US" sz="4000">
                <a:latin typeface="Poppins Medium"/>
                <a:cs typeface="Poppins Medium"/>
              </a:rPr>
            </a:br>
            <a:r>
              <a:rPr lang="en-US" sz="4000">
                <a:solidFill>
                  <a:schemeClr val="bg1"/>
                </a:solidFill>
                <a:latin typeface="Poppins Medium"/>
                <a:cs typeface="Poppins Medium"/>
              </a:rPr>
              <a:t>  </a:t>
            </a:r>
            <a:endParaRPr lang="en-US" sz="4000">
              <a:solidFill>
                <a:schemeClr val="bg1"/>
              </a:solidFill>
            </a:endParaRPr>
          </a:p>
        </p:txBody>
      </p:sp>
      <p:grpSp>
        <p:nvGrpSpPr>
          <p:cNvPr id="57" name="Group 56">
            <a:extLst>
              <a:ext uri="{FF2B5EF4-FFF2-40B4-BE49-F238E27FC236}">
                <a16:creationId xmlns:a16="http://schemas.microsoft.com/office/drawing/2014/main" id="{34380749-C932-DF58-7900-4610C64C49A3}"/>
              </a:ext>
            </a:extLst>
          </p:cNvPr>
          <p:cNvGrpSpPr/>
          <p:nvPr/>
        </p:nvGrpSpPr>
        <p:grpSpPr>
          <a:xfrm>
            <a:off x="577648" y="2209337"/>
            <a:ext cx="11146604" cy="3683849"/>
            <a:chOff x="577648" y="2209337"/>
            <a:chExt cx="11146604" cy="3683849"/>
          </a:xfrm>
        </p:grpSpPr>
        <p:grpSp>
          <p:nvGrpSpPr>
            <p:cNvPr id="31" name="Group 30">
              <a:extLst>
                <a:ext uri="{FF2B5EF4-FFF2-40B4-BE49-F238E27FC236}">
                  <a16:creationId xmlns:a16="http://schemas.microsoft.com/office/drawing/2014/main" id="{12258B87-71FE-2C42-228A-8DC4778FEB93}"/>
                </a:ext>
              </a:extLst>
            </p:cNvPr>
            <p:cNvGrpSpPr/>
            <p:nvPr/>
          </p:nvGrpSpPr>
          <p:grpSpPr>
            <a:xfrm>
              <a:off x="3401098" y="2216522"/>
              <a:ext cx="1029193" cy="1370216"/>
              <a:chOff x="3954017" y="2185269"/>
              <a:chExt cx="1029193" cy="1370216"/>
            </a:xfrm>
          </p:grpSpPr>
          <p:sp>
            <p:nvSpPr>
              <p:cNvPr id="5" name="TextBox 2">
                <a:extLst>
                  <a:ext uri="{FF2B5EF4-FFF2-40B4-BE49-F238E27FC236}">
                    <a16:creationId xmlns:a16="http://schemas.microsoft.com/office/drawing/2014/main" id="{1EB8CCA0-623B-278A-8E0B-A34B28D64AEB}"/>
                  </a:ext>
                </a:extLst>
              </p:cNvPr>
              <p:cNvSpPr txBox="1"/>
              <p:nvPr/>
            </p:nvSpPr>
            <p:spPr>
              <a:xfrm>
                <a:off x="3954017" y="330926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Transport</a:t>
                </a:r>
              </a:p>
            </p:txBody>
          </p:sp>
          <p:pic>
            <p:nvPicPr>
              <p:cNvPr id="30" name="Picture 30" descr="Icon&#10;&#10;Description automatically generated">
                <a:extLst>
                  <a:ext uri="{FF2B5EF4-FFF2-40B4-BE49-F238E27FC236}">
                    <a16:creationId xmlns:a16="http://schemas.microsoft.com/office/drawing/2014/main" id="{3AEA22B2-370B-28FD-4B75-35722B2AA78C}"/>
                  </a:ext>
                </a:extLst>
              </p:cNvPr>
              <p:cNvPicPr>
                <a:picLocks noChangeAspect="1"/>
              </p:cNvPicPr>
              <p:nvPr/>
            </p:nvPicPr>
            <p:blipFill>
              <a:blip r:embed="rId2"/>
              <a:stretch>
                <a:fillRect/>
              </a:stretch>
            </p:blipFill>
            <p:spPr>
              <a:xfrm>
                <a:off x="4027997" y="2185269"/>
                <a:ext cx="886723" cy="877198"/>
              </a:xfrm>
              <a:prstGeom prst="rect">
                <a:avLst/>
              </a:prstGeom>
            </p:spPr>
          </p:pic>
        </p:grpSp>
        <p:grpSp>
          <p:nvGrpSpPr>
            <p:cNvPr id="56" name="Group 55">
              <a:extLst>
                <a:ext uri="{FF2B5EF4-FFF2-40B4-BE49-F238E27FC236}">
                  <a16:creationId xmlns:a16="http://schemas.microsoft.com/office/drawing/2014/main" id="{FDB15A16-BE1D-BDB1-5EE8-2BA70C25326B}"/>
                </a:ext>
              </a:extLst>
            </p:cNvPr>
            <p:cNvGrpSpPr/>
            <p:nvPr/>
          </p:nvGrpSpPr>
          <p:grpSpPr>
            <a:xfrm>
              <a:off x="4841578" y="2209337"/>
              <a:ext cx="1029193" cy="1377401"/>
              <a:chOff x="4841578" y="2209337"/>
              <a:chExt cx="1029193" cy="1377401"/>
            </a:xfrm>
          </p:grpSpPr>
          <p:pic>
            <p:nvPicPr>
              <p:cNvPr id="54" name="Picture 53" descr="A logo of a city&#10;&#10;Description automatically generated">
                <a:extLst>
                  <a:ext uri="{FF2B5EF4-FFF2-40B4-BE49-F238E27FC236}">
                    <a16:creationId xmlns:a16="http://schemas.microsoft.com/office/drawing/2014/main" id="{9438635D-DE2D-14AE-D049-33913BDE0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601" y="2209337"/>
                <a:ext cx="877197" cy="877197"/>
              </a:xfrm>
              <a:prstGeom prst="rect">
                <a:avLst/>
              </a:prstGeom>
            </p:spPr>
          </p:pic>
          <p:sp>
            <p:nvSpPr>
              <p:cNvPr id="6" name="TextBox 3">
                <a:extLst>
                  <a:ext uri="{FF2B5EF4-FFF2-40B4-BE49-F238E27FC236}">
                    <a16:creationId xmlns:a16="http://schemas.microsoft.com/office/drawing/2014/main" id="{10C94DCC-C724-FC4E-39CB-74E932223033}"/>
                  </a:ext>
                </a:extLst>
              </p:cNvPr>
              <p:cNvSpPr txBox="1"/>
              <p:nvPr/>
            </p:nvSpPr>
            <p:spPr>
              <a:xfrm>
                <a:off x="4841578" y="334051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4"/>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538482"/>
              <a:chOff x="10463561" y="2170892"/>
              <a:chExt cx="1164559" cy="1538482"/>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Ocean</a:t>
                </a:r>
              </a:p>
              <a:p>
                <a:pPr algn="ctr"/>
                <a:endParaRPr lang="en-US" sz="1000" b="1" i="0" dirty="0">
                  <a:solidFill>
                    <a:schemeClr val="bg1"/>
                  </a:solidFill>
                  <a:latin typeface="Poppins" pitchFamily="2" charset="77"/>
                  <a:cs typeface="Poppins" pitchFamily="2" charset="77"/>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5"/>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6"/>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542831"/>
              <a:chOff x="2326631" y="4346725"/>
              <a:chExt cx="1029193" cy="1542831"/>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Food &amp;</a:t>
                </a:r>
              </a:p>
              <a:p>
                <a:pPr algn="ctr"/>
                <a:r>
                  <a:rPr lang="en-US" sz="1000" b="1" dirty="0">
                    <a:solidFill>
                      <a:schemeClr val="bg1"/>
                    </a:solidFill>
                    <a:latin typeface="Poppins" pitchFamily="2" charset="77"/>
                    <a:cs typeface="Poppins" pitchFamily="2" charset="77"/>
                  </a:rPr>
                  <a:t>Agriculture</a:t>
                </a:r>
                <a:endParaRPr lang="en-US" sz="1000" b="1" i="0" dirty="0">
                  <a:solidFill>
                    <a:schemeClr val="bg1"/>
                  </a:solidFill>
                  <a:latin typeface="Poppins" pitchFamily="2" charset="77"/>
                  <a:cs typeface="Poppins" pitchFamily="2" charset="77"/>
                </a:endParaRPr>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7"/>
              <a:stretch>
                <a:fillRect/>
              </a:stretch>
            </p:blipFill>
            <p:spPr>
              <a:xfrm>
                <a:off x="2398593" y="4346725"/>
                <a:ext cx="881871" cy="881871"/>
              </a:xfrm>
              <a:prstGeom prst="rect">
                <a:avLst/>
              </a:prstGeom>
            </p:spPr>
          </p:pic>
        </p:grpSp>
        <p:grpSp>
          <p:nvGrpSpPr>
            <p:cNvPr id="69" name="Group 68">
              <a:extLst>
                <a:ext uri="{FF2B5EF4-FFF2-40B4-BE49-F238E27FC236}">
                  <a16:creationId xmlns:a16="http://schemas.microsoft.com/office/drawing/2014/main" id="{3ADBBB1A-8971-65CD-FBF2-BDB7CD7DA3F6}"/>
                </a:ext>
              </a:extLst>
            </p:cNvPr>
            <p:cNvGrpSpPr/>
            <p:nvPr/>
          </p:nvGrpSpPr>
          <p:grpSpPr>
            <a:xfrm>
              <a:off x="4101501" y="4346725"/>
              <a:ext cx="1029193" cy="1388231"/>
              <a:chOff x="3954017" y="4346725"/>
              <a:chExt cx="1029193" cy="1388231"/>
            </a:xfrm>
          </p:grpSpPr>
          <p:sp>
            <p:nvSpPr>
              <p:cNvPr id="41" name="TextBox 9">
                <a:extLst>
                  <a:ext uri="{FF2B5EF4-FFF2-40B4-BE49-F238E27FC236}">
                    <a16:creationId xmlns:a16="http://schemas.microsoft.com/office/drawing/2014/main" id="{60A4DDB2-973C-D977-2E28-E51728BE2529}"/>
                  </a:ext>
                </a:extLst>
              </p:cNvPr>
              <p:cNvSpPr txBox="1"/>
              <p:nvPr/>
            </p:nvSpPr>
            <p:spPr>
              <a:xfrm>
                <a:off x="3954017"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68" name="Picture 68" descr="Icon&#10;&#10;Description automatically generated">
                <a:extLst>
                  <a:ext uri="{FF2B5EF4-FFF2-40B4-BE49-F238E27FC236}">
                    <a16:creationId xmlns:a16="http://schemas.microsoft.com/office/drawing/2014/main" id="{86435F48-E0F5-D6E5-A656-812382694761}"/>
                  </a:ext>
                </a:extLst>
              </p:cNvPr>
              <p:cNvPicPr>
                <a:picLocks noChangeAspect="1"/>
              </p:cNvPicPr>
              <p:nvPr/>
            </p:nvPicPr>
            <p:blipFill>
              <a:blip r:embed="rId8"/>
              <a:stretch>
                <a:fillRect/>
              </a:stretch>
            </p:blipFill>
            <p:spPr>
              <a:xfrm>
                <a:off x="4027997" y="4346725"/>
                <a:ext cx="886723" cy="896248"/>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9"/>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0"/>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1"/>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396789"/>
              <a:chOff x="10463561" y="4353256"/>
              <a:chExt cx="1029193" cy="1396789"/>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Poppins" pitchFamily="2" charset="77"/>
                    <a:cs typeface="Poppins" pitchFamily="2" charset="77"/>
                  </a:rPr>
                  <a:t>Economics</a:t>
                </a:r>
                <a:endParaRPr lang="en-US" sz="1000" b="1" i="0" dirty="0">
                  <a:solidFill>
                    <a:schemeClr val="bg1"/>
                  </a:solidFill>
                  <a:latin typeface="Poppins" pitchFamily="2" charset="77"/>
                  <a:cs typeface="Poppins" pitchFamily="2" charset="77"/>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2"/>
              <a:stretch>
                <a:fillRect/>
              </a:stretch>
            </p:blipFill>
            <p:spPr>
              <a:xfrm>
                <a:off x="10537600" y="4353256"/>
                <a:ext cx="890434" cy="878144"/>
              </a:xfrm>
              <a:prstGeom prst="rect">
                <a:avLst/>
              </a:prstGeom>
            </p:spPr>
          </p:pic>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3"/>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nvGrpSpPr>
            <p:cNvPr id="13" name="Group 12">
              <a:extLst>
                <a:ext uri="{FF2B5EF4-FFF2-40B4-BE49-F238E27FC236}">
                  <a16:creationId xmlns:a16="http://schemas.microsoft.com/office/drawing/2014/main" id="{CB6C0351-DCAC-68D0-F8F4-51C74BE6FC8E}"/>
                </a:ext>
              </a:extLst>
            </p:cNvPr>
            <p:cNvGrpSpPr/>
            <p:nvPr/>
          </p:nvGrpSpPr>
          <p:grpSpPr>
            <a:xfrm>
              <a:off x="577648" y="2209337"/>
              <a:ext cx="1029193" cy="1377401"/>
              <a:chOff x="577648" y="2209337"/>
              <a:chExt cx="1029193" cy="1377401"/>
            </a:xfrm>
          </p:grpSpPr>
          <p:pic>
            <p:nvPicPr>
              <p:cNvPr id="12" name="Picture 11" descr="A blue lightning bolt in a circle&#10;&#10;Description automatically generated">
                <a:extLst>
                  <a:ext uri="{FF2B5EF4-FFF2-40B4-BE49-F238E27FC236}">
                    <a16:creationId xmlns:a16="http://schemas.microsoft.com/office/drawing/2014/main" id="{FCC8DC8C-F0C4-58C3-5C08-CD52E41891B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6791" y="2209337"/>
                <a:ext cx="888739" cy="877197"/>
              </a:xfrm>
              <a:prstGeom prst="rect">
                <a:avLst/>
              </a:prstGeom>
            </p:spPr>
          </p:pic>
          <p:sp>
            <p:nvSpPr>
              <p:cNvPr id="59" name="TextBox 1">
                <a:extLst>
                  <a:ext uri="{FF2B5EF4-FFF2-40B4-BE49-F238E27FC236}">
                    <a16:creationId xmlns:a16="http://schemas.microsoft.com/office/drawing/2014/main" id="{59954ECB-84B8-88E2-F36E-2686A27FA30E}"/>
                  </a:ext>
                </a:extLst>
              </p:cNvPr>
              <p:cNvSpPr txBox="1"/>
              <p:nvPr/>
            </p:nvSpPr>
            <p:spPr>
              <a:xfrm>
                <a:off x="57764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grpSp>
        <p:grpSp>
          <p:nvGrpSpPr>
            <p:cNvPr id="9" name="Group 8">
              <a:extLst>
                <a:ext uri="{FF2B5EF4-FFF2-40B4-BE49-F238E27FC236}">
                  <a16:creationId xmlns:a16="http://schemas.microsoft.com/office/drawing/2014/main" id="{C6535F9B-EDFC-95F6-6FC9-4ECACAC466B4}"/>
                </a:ext>
              </a:extLst>
            </p:cNvPr>
            <p:cNvGrpSpPr/>
            <p:nvPr/>
          </p:nvGrpSpPr>
          <p:grpSpPr>
            <a:xfrm>
              <a:off x="7731912" y="2211935"/>
              <a:ext cx="1029193" cy="1528692"/>
              <a:chOff x="7731912" y="2211935"/>
              <a:chExt cx="1029193" cy="1528692"/>
            </a:xfrm>
          </p:grpSpPr>
          <p:sp>
            <p:nvSpPr>
              <p:cNvPr id="7" name="TextBox 4">
                <a:extLst>
                  <a:ext uri="{FF2B5EF4-FFF2-40B4-BE49-F238E27FC236}">
                    <a16:creationId xmlns:a16="http://schemas.microsoft.com/office/drawing/2014/main" id="{CBBC0157-533A-14CD-C97E-E8FEF3826F92}"/>
                  </a:ext>
                </a:extLst>
              </p:cNvPr>
              <p:cNvSpPr txBox="1"/>
              <p:nvPr/>
            </p:nvSpPr>
            <p:spPr>
              <a:xfrm>
                <a:off x="7731912" y="3340517"/>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8" name="Picture 8" descr="Icon&#10;&#10;Description automatically generated">
                <a:extLst>
                  <a:ext uri="{FF2B5EF4-FFF2-40B4-BE49-F238E27FC236}">
                    <a16:creationId xmlns:a16="http://schemas.microsoft.com/office/drawing/2014/main" id="{C4CBA946-8C5B-9633-C653-0DD8B78BE264}"/>
                  </a:ext>
                </a:extLst>
              </p:cNvPr>
              <p:cNvPicPr>
                <a:picLocks noChangeAspect="1"/>
              </p:cNvPicPr>
              <p:nvPr/>
            </p:nvPicPr>
            <p:blipFill>
              <a:blip r:embed="rId15"/>
              <a:stretch>
                <a:fillRect/>
              </a:stretch>
            </p:blipFill>
            <p:spPr>
              <a:xfrm>
                <a:off x="7791943" y="2211935"/>
                <a:ext cx="891080" cy="910130"/>
              </a:xfrm>
              <a:prstGeom prst="rect">
                <a:avLst/>
              </a:prstGeom>
            </p:spPr>
          </p:pic>
        </p:grpSp>
        <p:grpSp>
          <p:nvGrpSpPr>
            <p:cNvPr id="55" name="Group 54">
              <a:extLst>
                <a:ext uri="{FF2B5EF4-FFF2-40B4-BE49-F238E27FC236}">
                  <a16:creationId xmlns:a16="http://schemas.microsoft.com/office/drawing/2014/main" id="{F99BB7E9-045D-8AB9-2A68-ACEA7A9A2C28}"/>
                </a:ext>
              </a:extLst>
            </p:cNvPr>
            <p:cNvGrpSpPr/>
            <p:nvPr/>
          </p:nvGrpSpPr>
          <p:grpSpPr>
            <a:xfrm>
              <a:off x="1960618" y="2216111"/>
              <a:ext cx="1029193" cy="1370627"/>
              <a:chOff x="1960618" y="2216111"/>
              <a:chExt cx="1029193" cy="1370627"/>
            </a:xfrm>
          </p:grpSpPr>
          <p:sp>
            <p:nvSpPr>
              <p:cNvPr id="4" name="TextBox 1">
                <a:extLst>
                  <a:ext uri="{FF2B5EF4-FFF2-40B4-BE49-F238E27FC236}">
                    <a16:creationId xmlns:a16="http://schemas.microsoft.com/office/drawing/2014/main" id="{3979129E-A7B5-C806-FD5E-FA11ADDD1963}"/>
                  </a:ext>
                </a:extLst>
              </p:cNvPr>
              <p:cNvSpPr txBox="1"/>
              <p:nvPr/>
            </p:nvSpPr>
            <p:spPr>
              <a:xfrm>
                <a:off x="196061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pic>
            <p:nvPicPr>
              <p:cNvPr id="10" name="Graphic 9">
                <a:extLst>
                  <a:ext uri="{FF2B5EF4-FFF2-40B4-BE49-F238E27FC236}">
                    <a16:creationId xmlns:a16="http://schemas.microsoft.com/office/drawing/2014/main" id="{C56BA653-543F-C9B5-6D92-899CC4B25EB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28819" y="2216111"/>
                <a:ext cx="877197" cy="877197"/>
              </a:xfrm>
              <a:prstGeom prst="rect">
                <a:avLst/>
              </a:prstGeom>
            </p:spPr>
          </p:pic>
        </p:grpSp>
      </p:grpSp>
    </p:spTree>
    <p:extLst>
      <p:ext uri="{BB962C8B-B14F-4D97-AF65-F5344CB8AC3E}">
        <p14:creationId xmlns:p14="http://schemas.microsoft.com/office/powerpoint/2010/main" val="2208039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3103" y="743400"/>
            <a:ext cx="10847294" cy="646174"/>
          </a:xfrm>
        </p:spPr>
        <p:txBody>
          <a:bodyPr>
            <a:noAutofit/>
          </a:bodyPr>
          <a:lstStyle/>
          <a:p>
            <a:r>
              <a:rPr lang="en-US" sz="2800">
                <a:solidFill>
                  <a:schemeClr val="bg1"/>
                </a:solidFill>
                <a:latin typeface="Poppins Medium"/>
                <a:cs typeface="Poppins Medium"/>
              </a:rPr>
              <a:t>Add context from the indicator write-up as desired</a:t>
            </a:r>
          </a:p>
          <a:p>
            <a:endParaRPr lang="en-US" sz="320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797527" y="1651062"/>
            <a:ext cx="6462080" cy="4778935"/>
          </a:xfrm>
          <a:prstGeom prst="rect">
            <a:avLst/>
          </a:prstGeom>
        </p:spPr>
      </p:pic>
    </p:spTree>
    <p:extLst>
      <p:ext uri="{BB962C8B-B14F-4D97-AF65-F5344CB8AC3E}">
        <p14:creationId xmlns:p14="http://schemas.microsoft.com/office/powerpoint/2010/main" val="1147455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3"/>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a:latin typeface="Poppins"/>
                <a:cs typeface="Poppins"/>
              </a:rPr>
              <a:t>VISIT: SYSTEMSCHANGELAB.ORG/CITIES</a:t>
            </a:r>
            <a:endParaRPr lang="en-US"/>
          </a:p>
          <a:p>
            <a:pPr>
              <a:lnSpc>
                <a:spcPct val="120000"/>
              </a:lnSpc>
            </a:pPr>
            <a:r>
              <a:rPr lang="en-US">
                <a:latin typeface="Poppins"/>
                <a:cs typeface="Poppins"/>
              </a:rPr>
              <a:t>EMAIL: CONTACT@SYSTEMSCHANGELAB.ORG</a:t>
            </a:r>
            <a:endParaRPr lang="en-US"/>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520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261787-BAE4-E2DE-D3D7-B1C4F7C664DA}"/>
              </a:ext>
            </a:extLst>
          </p:cNvPr>
          <p:cNvPicPr>
            <a:picLocks noChangeAspect="1"/>
          </p:cNvPicPr>
          <p:nvPr/>
        </p:nvPicPr>
        <p:blipFill>
          <a:blip r:embed="rId3"/>
          <a:stretch>
            <a:fillRect/>
          </a:stretch>
        </p:blipFill>
        <p:spPr>
          <a:xfrm>
            <a:off x="0" y="-8909"/>
            <a:ext cx="12191999" cy="6875818"/>
          </a:xfrm>
          <a:prstGeom prst="rect">
            <a:avLst/>
          </a:prstGeom>
        </p:spPr>
      </p:pic>
      <p:sp>
        <p:nvSpPr>
          <p:cNvPr id="2" name="Title 1">
            <a:extLst>
              <a:ext uri="{FF2B5EF4-FFF2-40B4-BE49-F238E27FC236}">
                <a16:creationId xmlns:a16="http://schemas.microsoft.com/office/drawing/2014/main" id="{F3F9FD21-1F48-43EF-873E-98DA636603F7}"/>
              </a:ext>
            </a:extLst>
          </p:cNvPr>
          <p:cNvSpPr>
            <a:spLocks noGrp="1"/>
          </p:cNvSpPr>
          <p:nvPr>
            <p:ph type="title"/>
          </p:nvPr>
        </p:nvSpPr>
        <p:spPr/>
        <p:txBody>
          <a:bodyPr>
            <a:normAutofit fontScale="90000"/>
          </a:bodyPr>
          <a:lstStyle/>
          <a:p>
            <a:r>
              <a:rPr lang="en-US">
                <a:latin typeface="Poppins Medium"/>
                <a:cs typeface="Poppins Medium"/>
              </a:rPr>
              <a:t>The three shifts needed to </a:t>
            </a:r>
            <a:br>
              <a:rPr lang="en-US">
                <a:latin typeface="Poppins Medium"/>
                <a:cs typeface="Poppins Medium"/>
              </a:rPr>
            </a:br>
            <a:r>
              <a:rPr lang="en-US">
                <a:solidFill>
                  <a:srgbClr val="64C9FF"/>
                </a:solidFill>
                <a:latin typeface="Poppins Medium"/>
                <a:cs typeface="Poppins Medium"/>
              </a:rPr>
              <a:t>transform the cities system</a:t>
            </a:r>
            <a:endParaRPr lang="en-US">
              <a:solidFill>
                <a:srgbClr val="64C9FF"/>
              </a:solidFill>
              <a:latin typeface="Poppins Medium"/>
            </a:endParaRPr>
          </a:p>
        </p:txBody>
      </p:sp>
      <p:sp>
        <p:nvSpPr>
          <p:cNvPr id="5" name="Text Placeholder 4">
            <a:extLst>
              <a:ext uri="{FF2B5EF4-FFF2-40B4-BE49-F238E27FC236}">
                <a16:creationId xmlns:a16="http://schemas.microsoft.com/office/drawing/2014/main" id="{6F218069-F7DB-5444-AF47-53F4A57A6B19}"/>
              </a:ext>
            </a:extLst>
          </p:cNvPr>
          <p:cNvSpPr>
            <a:spLocks noGrp="1"/>
          </p:cNvSpPr>
          <p:nvPr>
            <p:ph type="body" sz="half" idx="2"/>
          </p:nvPr>
        </p:nvSpPr>
        <p:spPr>
          <a:xfrm>
            <a:off x="1387548" y="2417065"/>
            <a:ext cx="3888532" cy="1392508"/>
          </a:xfrm>
        </p:spPr>
        <p:txBody>
          <a:bodyPr/>
          <a:lstStyle/>
          <a:p>
            <a:r>
              <a:rPr lang="en-US" b="1">
                <a:latin typeface="Poppins"/>
                <a:cs typeface="Poppins"/>
              </a:rPr>
              <a:t>Plan urban land use </a:t>
            </a:r>
            <a:r>
              <a:rPr lang="en-US">
                <a:latin typeface="Poppins"/>
                <a:cs typeface="Poppins"/>
              </a:rPr>
              <a:t>to reduce emissions and increase climate resilience</a:t>
            </a:r>
            <a:endParaRPr lang="en-US"/>
          </a:p>
        </p:txBody>
      </p:sp>
      <p:sp>
        <p:nvSpPr>
          <p:cNvPr id="9" name="Text Placeholder 8">
            <a:extLst>
              <a:ext uri="{FF2B5EF4-FFF2-40B4-BE49-F238E27FC236}">
                <a16:creationId xmlns:a16="http://schemas.microsoft.com/office/drawing/2014/main" id="{3C77EB24-E147-9D04-41A2-C12B68A71DDF}"/>
              </a:ext>
            </a:extLst>
          </p:cNvPr>
          <p:cNvSpPr>
            <a:spLocks noGrp="1"/>
          </p:cNvSpPr>
          <p:nvPr>
            <p:ph type="body" sz="half" idx="16"/>
          </p:nvPr>
        </p:nvSpPr>
        <p:spPr>
          <a:xfrm>
            <a:off x="1387548" y="4580685"/>
            <a:ext cx="3888532" cy="997615"/>
          </a:xfrm>
        </p:spPr>
        <p:txBody>
          <a:bodyPr/>
          <a:lstStyle/>
          <a:p>
            <a:r>
              <a:rPr lang="en-US" b="1">
                <a:latin typeface="Poppins"/>
                <a:cs typeface="Poppins"/>
              </a:rPr>
              <a:t>Increase access</a:t>
            </a:r>
            <a:r>
              <a:rPr lang="en-US">
                <a:latin typeface="Poppins"/>
                <a:cs typeface="Poppins"/>
              </a:rPr>
              <a:t> to resilient and affordable urban services and infrastructure</a:t>
            </a:r>
          </a:p>
        </p:txBody>
      </p:sp>
      <p:sp>
        <p:nvSpPr>
          <p:cNvPr id="13" name="Text Placeholder 12">
            <a:extLst>
              <a:ext uri="{FF2B5EF4-FFF2-40B4-BE49-F238E27FC236}">
                <a16:creationId xmlns:a16="http://schemas.microsoft.com/office/drawing/2014/main" id="{E4B09CEE-FC84-1AA8-D92E-04B4ABEA92BD}"/>
              </a:ext>
            </a:extLst>
          </p:cNvPr>
          <p:cNvSpPr>
            <a:spLocks noGrp="1"/>
          </p:cNvSpPr>
          <p:nvPr>
            <p:ph type="body" sz="half" idx="20"/>
          </p:nvPr>
        </p:nvSpPr>
        <p:spPr>
          <a:xfrm>
            <a:off x="7242907" y="2610713"/>
            <a:ext cx="3888532" cy="997615"/>
          </a:xfrm>
        </p:spPr>
        <p:txBody>
          <a:bodyPr/>
          <a:lstStyle/>
          <a:p>
            <a:r>
              <a:rPr lang="en-US" b="1">
                <a:latin typeface="Poppins"/>
                <a:cs typeface="Poppins"/>
              </a:rPr>
              <a:t>Improve urban waste management </a:t>
            </a:r>
            <a:r>
              <a:rPr lang="en-US">
                <a:latin typeface="Poppins"/>
                <a:cs typeface="Poppins"/>
              </a:rPr>
              <a:t>and transition to zero-waste cities</a:t>
            </a:r>
            <a:endParaRPr lang="en-US"/>
          </a:p>
        </p:txBody>
      </p:sp>
      <p:sp>
        <p:nvSpPr>
          <p:cNvPr id="3" name="Oval 2">
            <a:extLst>
              <a:ext uri="{FF2B5EF4-FFF2-40B4-BE49-F238E27FC236}">
                <a16:creationId xmlns:a16="http://schemas.microsoft.com/office/drawing/2014/main" id="{E8E8BB03-7A8E-E100-9BF5-6A863BA87E26}"/>
              </a:ext>
            </a:extLst>
          </p:cNvPr>
          <p:cNvSpPr/>
          <p:nvPr/>
        </p:nvSpPr>
        <p:spPr>
          <a:xfrm>
            <a:off x="1083219" y="249674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7223EA-7BC3-EF26-AD2B-83EA9685094A}"/>
              </a:ext>
            </a:extLst>
          </p:cNvPr>
          <p:cNvSpPr/>
          <p:nvPr/>
        </p:nvSpPr>
        <p:spPr>
          <a:xfrm>
            <a:off x="1083219" y="4466537"/>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C1F2"/>
              </a:solidFill>
            </a:endParaRPr>
          </a:p>
        </p:txBody>
      </p:sp>
      <p:sp>
        <p:nvSpPr>
          <p:cNvPr id="8" name="Oval 7">
            <a:extLst>
              <a:ext uri="{FF2B5EF4-FFF2-40B4-BE49-F238E27FC236}">
                <a16:creationId xmlns:a16="http://schemas.microsoft.com/office/drawing/2014/main" id="{52006BC0-6E62-5BCE-E5C7-2BDC4565A8BC}"/>
              </a:ext>
            </a:extLst>
          </p:cNvPr>
          <p:cNvSpPr/>
          <p:nvPr/>
        </p:nvSpPr>
        <p:spPr>
          <a:xfrm>
            <a:off x="6915922" y="249674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566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F71BDE-AD3C-E4DF-766D-2CDECD3F7E70}"/>
              </a:ext>
            </a:extLst>
          </p:cNvPr>
          <p:cNvSpPr txBox="1"/>
          <p:nvPr/>
        </p:nvSpPr>
        <p:spPr>
          <a:xfrm>
            <a:off x="645460" y="1700345"/>
            <a:ext cx="3994145"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1400" b="0" i="0" u="none" strike="noStrike">
                <a:solidFill>
                  <a:schemeClr val="bg1"/>
                </a:solidFill>
                <a:effectLst/>
                <a:latin typeface="Poppins"/>
                <a:cs typeface="Poppins"/>
              </a:rPr>
              <a:t>Integrated spatial planning can improve living conditions and expand access to services and opportunities</a:t>
            </a:r>
            <a:r>
              <a:rPr lang="en-US" sz="1400">
                <a:solidFill>
                  <a:schemeClr val="bg1"/>
                </a:solidFill>
                <a:latin typeface="Poppins"/>
                <a:cs typeface="Poppins"/>
              </a:rPr>
              <a:t> in cities</a:t>
            </a:r>
            <a:r>
              <a:rPr lang="en-US" sz="1400" b="0" i="0" u="none" strike="noStrike">
                <a:solidFill>
                  <a:schemeClr val="bg1"/>
                </a:solidFill>
                <a:effectLst/>
                <a:latin typeface="Poppins"/>
                <a:cs typeface="Poppins"/>
              </a:rPr>
              <a:t>.</a:t>
            </a:r>
            <a:r>
              <a:rPr lang="en-US" sz="1400" b="0" i="0">
                <a:solidFill>
                  <a:schemeClr val="bg1"/>
                </a:solidFill>
                <a:effectLst/>
                <a:latin typeface="Poppins"/>
                <a:cs typeface="Poppins"/>
              </a:rPr>
              <a:t> </a:t>
            </a:r>
            <a:r>
              <a:rPr lang="en-US" sz="1400" b="0" i="0" u="none" strike="noStrike">
                <a:solidFill>
                  <a:schemeClr val="bg1"/>
                </a:solidFill>
                <a:effectLst/>
                <a:latin typeface="Poppins"/>
                <a:cs typeface="Poppins"/>
              </a:rPr>
              <a:t>For instance, </a:t>
            </a:r>
            <a:r>
              <a:rPr lang="en-US" sz="1400" b="0" i="0" u="none" strike="noStrike">
                <a:solidFill>
                  <a:srgbClr val="64C9FF"/>
                </a:solidFill>
                <a:effectLst/>
                <a:latin typeface="Poppins"/>
                <a:cs typeface="Poppins"/>
              </a:rPr>
              <a:t>1) </a:t>
            </a:r>
            <a:r>
              <a:rPr lang="en-US" sz="1400" i="0" u="none" strike="noStrike">
                <a:solidFill>
                  <a:srgbClr val="64C9FF"/>
                </a:solidFill>
                <a:effectLst/>
                <a:latin typeface="Poppins"/>
                <a:cs typeface="Poppins"/>
              </a:rPr>
              <a:t>smaller lot sizes and mid-rise buildings</a:t>
            </a:r>
            <a:r>
              <a:rPr lang="en-US" sz="1400" b="0" i="0" u="none" strike="noStrike">
                <a:solidFill>
                  <a:srgbClr val="64C9FF"/>
                </a:solidFill>
                <a:effectLst/>
                <a:latin typeface="Poppins"/>
                <a:cs typeface="Poppins"/>
              </a:rPr>
              <a:t> </a:t>
            </a:r>
            <a:r>
              <a:rPr lang="en-US" sz="1400" b="0" i="0" u="none" strike="noStrike">
                <a:solidFill>
                  <a:schemeClr val="bg1"/>
                </a:solidFill>
                <a:effectLst/>
                <a:latin typeface="Poppins"/>
                <a:cs typeface="Poppins"/>
              </a:rPr>
              <a:t>help facilitate higher density, affordability, and livability. </a:t>
            </a:r>
            <a:r>
              <a:rPr lang="en-US" sz="1400" b="0" i="0" u="none" strike="noStrike">
                <a:solidFill>
                  <a:srgbClr val="64C9FF"/>
                </a:solidFill>
                <a:effectLst/>
                <a:latin typeface="Poppins"/>
                <a:cs typeface="Poppins"/>
              </a:rPr>
              <a:t>2) </a:t>
            </a:r>
            <a:r>
              <a:rPr lang="en-US" sz="1400" i="0" u="none" strike="noStrike">
                <a:solidFill>
                  <a:srgbClr val="64C9FF"/>
                </a:solidFill>
                <a:effectLst/>
                <a:latin typeface="Poppins"/>
                <a:cs typeface="Poppins"/>
              </a:rPr>
              <a:t>Rooftop solar</a:t>
            </a:r>
            <a:r>
              <a:rPr lang="en-US" sz="1400" b="0" i="0" u="none" strike="noStrike">
                <a:solidFill>
                  <a:schemeClr val="bg1"/>
                </a:solidFill>
                <a:effectLst/>
                <a:latin typeface="Poppins"/>
                <a:cs typeface="Poppins"/>
              </a:rPr>
              <a:t> or </a:t>
            </a:r>
            <a:r>
              <a:rPr lang="en-US" sz="1400" b="0" i="0" u="none" strike="noStrike">
                <a:solidFill>
                  <a:srgbClr val="64C9FF"/>
                </a:solidFill>
                <a:effectLst/>
                <a:latin typeface="Poppins"/>
                <a:cs typeface="Poppins"/>
              </a:rPr>
              <a:t>3) </a:t>
            </a:r>
            <a:r>
              <a:rPr lang="en-US" sz="1400" i="0" u="none" strike="noStrike">
                <a:solidFill>
                  <a:srgbClr val="64C9FF"/>
                </a:solidFill>
                <a:effectLst/>
                <a:latin typeface="Poppins"/>
                <a:cs typeface="Poppins"/>
              </a:rPr>
              <a:t>connections</a:t>
            </a:r>
            <a:r>
              <a:rPr lang="en-US" sz="1400" i="0" u="none" strike="noStrike">
                <a:solidFill>
                  <a:schemeClr val="bg1"/>
                </a:solidFill>
                <a:effectLst/>
                <a:latin typeface="Poppins"/>
                <a:cs typeface="Poppins"/>
              </a:rPr>
              <a:t> </a:t>
            </a:r>
            <a:r>
              <a:rPr lang="en-US" sz="1400" i="0" u="none" strike="noStrike">
                <a:solidFill>
                  <a:srgbClr val="64C9FF"/>
                </a:solidFill>
                <a:effectLst/>
                <a:latin typeface="Poppins"/>
                <a:cs typeface="Poppins"/>
              </a:rPr>
              <a:t>to the electricity grid</a:t>
            </a:r>
            <a:r>
              <a:rPr lang="en-US" sz="1400" b="0" i="0" u="none" strike="noStrike">
                <a:solidFill>
                  <a:schemeClr val="bg1"/>
                </a:solidFill>
                <a:effectLst/>
                <a:latin typeface="Poppins"/>
                <a:cs typeface="Poppins"/>
              </a:rPr>
              <a:t> can improve the productivity and living conditions of residents.</a:t>
            </a:r>
            <a:r>
              <a:rPr lang="en-US" sz="1400" b="0" i="0">
                <a:solidFill>
                  <a:schemeClr val="bg1"/>
                </a:solidFill>
                <a:effectLst/>
                <a:latin typeface="Poppins"/>
                <a:cs typeface="Poppins"/>
              </a:rPr>
              <a:t> </a:t>
            </a:r>
            <a:endParaRPr lang="en-US">
              <a:solidFill>
                <a:schemeClr val="bg1"/>
              </a:solidFill>
            </a:endParaRPr>
          </a:p>
          <a:p>
            <a:pPr algn="l" rtl="0" fontAlgn="base"/>
            <a:endParaRPr lang="en-US" sz="1400" b="0" i="0">
              <a:solidFill>
                <a:schemeClr val="bg1"/>
              </a:solidFill>
              <a:effectLst/>
              <a:latin typeface="Poppins"/>
              <a:cs typeface="Poppins"/>
            </a:endParaRPr>
          </a:p>
          <a:p>
            <a:pPr fontAlgn="base"/>
            <a:r>
              <a:rPr lang="en-US" sz="1400" b="0" i="0" u="none" strike="noStrike">
                <a:solidFill>
                  <a:schemeClr val="bg1"/>
                </a:solidFill>
                <a:effectLst/>
                <a:latin typeface="Poppins"/>
                <a:cs typeface="Poppins"/>
              </a:rPr>
              <a:t>Safe, reliable and affordable mobility can facilitate access to </a:t>
            </a:r>
            <a:r>
              <a:rPr lang="en-US" sz="1400">
                <a:solidFill>
                  <a:schemeClr val="bg1"/>
                </a:solidFill>
                <a:latin typeface="Poppins"/>
                <a:cs typeface="Poppins"/>
              </a:rPr>
              <a:t>opportunities and</a:t>
            </a:r>
            <a:r>
              <a:rPr lang="en-US" sz="1400" b="0" i="0" u="none" strike="noStrike">
                <a:solidFill>
                  <a:schemeClr val="bg1"/>
                </a:solidFill>
                <a:effectLst/>
                <a:latin typeface="Poppins"/>
                <a:cs typeface="Poppins"/>
              </a:rPr>
              <a:t> </a:t>
            </a:r>
            <a:r>
              <a:rPr lang="en-US" sz="1400">
                <a:solidFill>
                  <a:schemeClr val="bg1"/>
                </a:solidFill>
                <a:latin typeface="Poppins"/>
                <a:cs typeface="Poppins"/>
              </a:rPr>
              <a:t>jobs</a:t>
            </a:r>
            <a:r>
              <a:rPr lang="en-US" sz="1400" b="0" i="0" u="none" strike="noStrike">
                <a:solidFill>
                  <a:schemeClr val="bg1"/>
                </a:solidFill>
                <a:effectLst/>
                <a:latin typeface="Poppins"/>
                <a:cs typeface="Poppins"/>
              </a:rPr>
              <a:t>.</a:t>
            </a:r>
            <a:r>
              <a:rPr lang="en-US" sz="1400" b="0" i="0">
                <a:solidFill>
                  <a:schemeClr val="bg1"/>
                </a:solidFill>
                <a:effectLst/>
                <a:latin typeface="Poppins"/>
                <a:cs typeface="Poppins"/>
              </a:rPr>
              <a:t> </a:t>
            </a:r>
            <a:r>
              <a:rPr lang="en-US" sz="1400" b="0" i="0" u="none" strike="noStrike">
                <a:solidFill>
                  <a:schemeClr val="bg1"/>
                </a:solidFill>
                <a:effectLst/>
                <a:latin typeface="Poppins"/>
                <a:cs typeface="Poppins"/>
              </a:rPr>
              <a:t>This can be done with </a:t>
            </a:r>
            <a:r>
              <a:rPr lang="en-US" sz="1400" b="0" i="0" u="none" strike="noStrike">
                <a:solidFill>
                  <a:srgbClr val="64C9FF"/>
                </a:solidFill>
                <a:effectLst/>
                <a:latin typeface="Poppins"/>
                <a:cs typeface="Poppins"/>
              </a:rPr>
              <a:t>4) </a:t>
            </a:r>
            <a:r>
              <a:rPr lang="en-US" sz="1400" i="0" u="none" strike="noStrike">
                <a:solidFill>
                  <a:srgbClr val="64C9FF"/>
                </a:solidFill>
                <a:effectLst/>
                <a:latin typeface="Poppins"/>
                <a:cs typeface="Poppins"/>
              </a:rPr>
              <a:t>public transit access</a:t>
            </a:r>
            <a:r>
              <a:rPr lang="en-US" sz="1400" b="0" i="0" u="none" strike="noStrike">
                <a:solidFill>
                  <a:schemeClr val="bg1"/>
                </a:solidFill>
                <a:effectLst/>
                <a:latin typeface="Poppins"/>
                <a:cs typeface="Poppins"/>
              </a:rPr>
              <a:t> and </a:t>
            </a:r>
            <a:r>
              <a:rPr lang="en-US" sz="1400" b="0" i="0" u="none" strike="noStrike">
                <a:solidFill>
                  <a:srgbClr val="64C9FF"/>
                </a:solidFill>
                <a:effectLst/>
                <a:latin typeface="Poppins"/>
                <a:cs typeface="Poppins"/>
              </a:rPr>
              <a:t>5) </a:t>
            </a:r>
            <a:r>
              <a:rPr lang="en-US" sz="1400" i="0" u="none" strike="noStrike">
                <a:solidFill>
                  <a:srgbClr val="64C9FF"/>
                </a:solidFill>
                <a:effectLst/>
                <a:latin typeface="Poppins"/>
                <a:cs typeface="Poppins"/>
              </a:rPr>
              <a:t>safer streets for pedestrians, cyclists and integrating informal transit</a:t>
            </a:r>
            <a:r>
              <a:rPr lang="en-US" sz="1400" i="0" u="none" strike="noStrike">
                <a:solidFill>
                  <a:schemeClr val="bg1"/>
                </a:solidFill>
                <a:effectLst/>
                <a:latin typeface="Poppins"/>
                <a:cs typeface="Poppins"/>
              </a:rPr>
              <a:t>.</a:t>
            </a:r>
            <a:r>
              <a:rPr lang="en-US" sz="1400" b="1" i="0" u="none" strike="noStrike">
                <a:solidFill>
                  <a:schemeClr val="bg1"/>
                </a:solidFill>
                <a:effectLst/>
                <a:latin typeface="Poppins"/>
                <a:cs typeface="Poppins"/>
              </a:rPr>
              <a:t> </a:t>
            </a:r>
            <a:r>
              <a:rPr lang="en-US" sz="1400" b="0" i="0" u="none" strike="noStrike">
                <a:solidFill>
                  <a:schemeClr val="bg1"/>
                </a:solidFill>
                <a:effectLst/>
                <a:latin typeface="Poppins"/>
                <a:cs typeface="Poppins"/>
              </a:rPr>
              <a:t>While improving </a:t>
            </a:r>
            <a:r>
              <a:rPr lang="en-US" sz="1400" b="0" i="0" u="none" strike="noStrike">
                <a:solidFill>
                  <a:srgbClr val="64C9FF"/>
                </a:solidFill>
                <a:effectLst/>
                <a:latin typeface="Poppins"/>
                <a:cs typeface="Poppins"/>
              </a:rPr>
              <a:t>6) </a:t>
            </a:r>
            <a:r>
              <a:rPr lang="en-US" sz="1400" i="0" u="none" strike="noStrike">
                <a:solidFill>
                  <a:srgbClr val="64C9FF"/>
                </a:solidFill>
                <a:effectLst/>
                <a:latin typeface="Poppins"/>
                <a:cs typeface="Poppins"/>
              </a:rPr>
              <a:t>waste management</a:t>
            </a:r>
            <a:r>
              <a:rPr lang="en-US" sz="1400" b="0" i="0" u="none" strike="noStrike">
                <a:solidFill>
                  <a:schemeClr val="bg1"/>
                </a:solidFill>
                <a:effectLst/>
                <a:latin typeface="Poppins"/>
                <a:cs typeface="Poppins"/>
              </a:rPr>
              <a:t> and expanding access to services such as </a:t>
            </a:r>
            <a:r>
              <a:rPr lang="en-US" sz="1400" b="0" i="0" u="none" strike="noStrike">
                <a:solidFill>
                  <a:srgbClr val="64C9FF"/>
                </a:solidFill>
                <a:effectLst/>
                <a:latin typeface="Poppins"/>
                <a:cs typeface="Poppins"/>
              </a:rPr>
              <a:t>7)</a:t>
            </a:r>
            <a:r>
              <a:rPr lang="en-US" sz="1400" b="1" i="0" u="none" strike="noStrike">
                <a:solidFill>
                  <a:srgbClr val="64C9FF"/>
                </a:solidFill>
                <a:effectLst/>
                <a:latin typeface="Poppins"/>
                <a:cs typeface="Poppins"/>
              </a:rPr>
              <a:t> </a:t>
            </a:r>
            <a:r>
              <a:rPr lang="en-US" sz="1400" i="0" u="none" strike="noStrike">
                <a:solidFill>
                  <a:srgbClr val="64C9FF"/>
                </a:solidFill>
                <a:effectLst/>
                <a:latin typeface="Poppins"/>
                <a:cs typeface="Poppins"/>
              </a:rPr>
              <a:t>managed sanitation</a:t>
            </a:r>
            <a:r>
              <a:rPr lang="en-US" sz="1400" b="0" i="0" u="none" strike="noStrike">
                <a:solidFill>
                  <a:schemeClr val="bg1"/>
                </a:solidFill>
                <a:effectLst/>
                <a:latin typeface="Poppins"/>
                <a:cs typeface="Poppins"/>
              </a:rPr>
              <a:t> can lead to healthier environments.</a:t>
            </a:r>
            <a:r>
              <a:rPr lang="en-US" sz="1400" b="0" i="0">
                <a:solidFill>
                  <a:schemeClr val="bg1"/>
                </a:solidFill>
                <a:effectLst/>
                <a:latin typeface="Poppins"/>
                <a:cs typeface="Poppins"/>
              </a:rPr>
              <a:t> </a:t>
            </a:r>
          </a:p>
        </p:txBody>
      </p:sp>
      <p:pic>
        <p:nvPicPr>
          <p:cNvPr id="7" name="Picture 6" descr="A map of a city&#10;&#10;Description automatically generated">
            <a:extLst>
              <a:ext uri="{FF2B5EF4-FFF2-40B4-BE49-F238E27FC236}">
                <a16:creationId xmlns:a16="http://schemas.microsoft.com/office/drawing/2014/main" id="{5798AC92-C6AA-1F45-A75F-F9614EC864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9293" y="1584606"/>
            <a:ext cx="6912205" cy="4953311"/>
          </a:xfrm>
          <a:prstGeom prst="rect">
            <a:avLst/>
          </a:prstGeom>
        </p:spPr>
      </p:pic>
      <p:pic>
        <p:nvPicPr>
          <p:cNvPr id="6" name="Picture 5" descr="A logo of a city&#10;&#10;Description automatically generated">
            <a:extLst>
              <a:ext uri="{FF2B5EF4-FFF2-40B4-BE49-F238E27FC236}">
                <a16:creationId xmlns:a16="http://schemas.microsoft.com/office/drawing/2014/main" id="{ACAFC45F-3007-83E2-8490-FFDCA30E5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6156" y="497043"/>
            <a:ext cx="744516" cy="744516"/>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latin typeface="Poppins Medium"/>
                <a:cs typeface="Poppins Medium"/>
              </a:rPr>
              <a:t>Designing sustainable cities </a:t>
            </a:r>
            <a:endParaRPr lang="en-US"/>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3" name="TextBox 2">
            <a:extLst>
              <a:ext uri="{FF2B5EF4-FFF2-40B4-BE49-F238E27FC236}">
                <a16:creationId xmlns:a16="http://schemas.microsoft.com/office/drawing/2014/main" id="{2450EFA6-BE7D-53D6-984C-7A54902729F2}"/>
              </a:ext>
            </a:extLst>
          </p:cNvPr>
          <p:cNvSpPr txBox="1"/>
          <p:nvPr/>
        </p:nvSpPr>
        <p:spPr>
          <a:xfrm>
            <a:off x="645668" y="6450744"/>
            <a:ext cx="7069146"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latin typeface="Poppins"/>
                <a:ea typeface="Calibri"/>
                <a:cs typeface="Calibri"/>
              </a:rPr>
              <a:t>Source: </a:t>
            </a:r>
            <a:r>
              <a:rPr lang="en-US" sz="900" i="1">
                <a:solidFill>
                  <a:schemeClr val="bg1"/>
                </a:solidFill>
                <a:latin typeface="Poppins"/>
                <a:ea typeface="Calibri"/>
                <a:cs typeface="Poppins"/>
              </a:rPr>
              <a:t>Seven Transformations for More Equitable and Sustainable Cities</a:t>
            </a:r>
            <a:r>
              <a:rPr lang="en-US" sz="900">
                <a:solidFill>
                  <a:schemeClr val="bg1"/>
                </a:solidFill>
                <a:latin typeface="Poppins"/>
                <a:ea typeface="Calibri"/>
                <a:cs typeface="Poppins"/>
              </a:rPr>
              <a:t>, WRI Ross Center for Sustainable Cities.</a:t>
            </a:r>
            <a:r>
              <a:rPr lang="en-US" sz="1000">
                <a:solidFill>
                  <a:schemeClr val="bg1"/>
                </a:solidFill>
                <a:latin typeface="Poppins"/>
                <a:ea typeface="Calibri"/>
                <a:cs typeface="Poppins"/>
              </a:rPr>
              <a:t> </a:t>
            </a:r>
            <a:br>
              <a:rPr lang="en-US"/>
            </a:br>
            <a:endParaRPr lang="en-US" sz="1000">
              <a:solidFill>
                <a:schemeClr val="bg1"/>
              </a:solidFill>
              <a:latin typeface="Poppins"/>
              <a:ea typeface="Calibri"/>
              <a:cs typeface="Calibri"/>
            </a:endParaRPr>
          </a:p>
        </p:txBody>
      </p:sp>
    </p:spTree>
    <p:extLst>
      <p:ext uri="{BB962C8B-B14F-4D97-AF65-F5344CB8AC3E}">
        <p14:creationId xmlns:p14="http://schemas.microsoft.com/office/powerpoint/2010/main" val="396183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solidFill>
                  <a:schemeClr val="bg1"/>
                </a:solidFill>
                <a:latin typeface="Poppins Medium"/>
                <a:cs typeface="Poppins Medium"/>
              </a:rPr>
              <a:t>Highlights</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1000"/>
              </a:spcAft>
            </a:pPr>
            <a:r>
              <a:rPr lang="en-US" sz="1800">
                <a:solidFill>
                  <a:srgbClr val="64C9FF"/>
                </a:solidFill>
                <a:latin typeface="Poppins"/>
                <a:cs typeface="Poppins"/>
              </a:rPr>
              <a:t>2.5 billion more people </a:t>
            </a:r>
            <a:r>
              <a:rPr lang="en-US" sz="1800">
                <a:solidFill>
                  <a:schemeClr val="bg1"/>
                </a:solidFill>
                <a:latin typeface="Poppins"/>
                <a:cs typeface="Poppins"/>
              </a:rPr>
              <a:t>are expected to live in cities and urban areas by 2050.</a:t>
            </a:r>
            <a:endParaRPr lang="en-US" sz="1800">
              <a:solidFill>
                <a:schemeClr val="bg1"/>
              </a:solidFill>
            </a:endParaRPr>
          </a:p>
          <a:p>
            <a:pPr>
              <a:lnSpc>
                <a:spcPct val="140000"/>
              </a:lnSpc>
              <a:spcAft>
                <a:spcPts val="1000"/>
              </a:spcAft>
            </a:pPr>
            <a:r>
              <a:rPr lang="en-US" sz="1800">
                <a:solidFill>
                  <a:schemeClr val="bg1"/>
                </a:solidFill>
                <a:latin typeface="Poppins"/>
                <a:cs typeface="Poppins"/>
              </a:rPr>
              <a:t>Over 70% of global CO2 equivalent emissions are </a:t>
            </a:r>
            <a:r>
              <a:rPr lang="en-US" sz="1800">
                <a:solidFill>
                  <a:srgbClr val="64C9FF"/>
                </a:solidFill>
                <a:latin typeface="Poppins"/>
                <a:cs typeface="Poppins"/>
              </a:rPr>
              <a:t>attributable to cities and urban activities</a:t>
            </a:r>
            <a:r>
              <a:rPr lang="en-US" sz="1800">
                <a:solidFill>
                  <a:schemeClr val="bg1"/>
                </a:solidFill>
                <a:latin typeface="Poppins"/>
                <a:cs typeface="Poppins"/>
              </a:rPr>
              <a:t>, but cities often have lower emissions per capita due to their efficiency.</a:t>
            </a:r>
          </a:p>
          <a:p>
            <a:pPr>
              <a:lnSpc>
                <a:spcPct val="140000"/>
              </a:lnSpc>
              <a:spcAft>
                <a:spcPts val="1000"/>
              </a:spcAft>
            </a:pPr>
            <a:r>
              <a:rPr lang="en-US" sz="1800">
                <a:solidFill>
                  <a:schemeClr val="bg1"/>
                </a:solidFill>
                <a:latin typeface="Poppins"/>
                <a:cs typeface="Poppins"/>
              </a:rPr>
              <a:t>By 2050, 800 million people in coastal cities will be exposed to </a:t>
            </a:r>
            <a:r>
              <a:rPr lang="en-US" sz="1800">
                <a:solidFill>
                  <a:srgbClr val="64C9FF"/>
                </a:solidFill>
                <a:latin typeface="Poppins"/>
                <a:cs typeface="Poppins"/>
              </a:rPr>
              <a:t>sea level rise of at least 0.5 meters</a:t>
            </a:r>
            <a:r>
              <a:rPr lang="en-US" sz="1800">
                <a:solidFill>
                  <a:schemeClr val="bg1"/>
                </a:solidFill>
                <a:latin typeface="Poppins"/>
                <a:cs typeface="Poppins"/>
              </a:rPr>
              <a:t> and over 1.6 billion people in cities will suffer from </a:t>
            </a:r>
            <a:r>
              <a:rPr lang="en-US" sz="1800">
                <a:solidFill>
                  <a:srgbClr val="64C9FF"/>
                </a:solidFill>
                <a:latin typeface="Poppins"/>
                <a:cs typeface="Poppins"/>
              </a:rPr>
              <a:t>extreme heat</a:t>
            </a:r>
            <a:r>
              <a:rPr lang="en-US" sz="1800">
                <a:solidFill>
                  <a:schemeClr val="bg1"/>
                </a:solidFill>
                <a:latin typeface="Poppins"/>
                <a:cs typeface="Poppins"/>
              </a:rPr>
              <a:t>.</a:t>
            </a:r>
          </a:p>
          <a:p>
            <a:pPr>
              <a:lnSpc>
                <a:spcPct val="140000"/>
              </a:lnSpc>
              <a:spcAft>
                <a:spcPts val="1000"/>
              </a:spcAft>
            </a:pPr>
            <a:r>
              <a:rPr lang="en-US" sz="1800">
                <a:solidFill>
                  <a:schemeClr val="bg1"/>
                </a:solidFill>
                <a:latin typeface="Poppins"/>
                <a:cs typeface="Poppins"/>
              </a:rPr>
              <a:t>An estimated </a:t>
            </a:r>
            <a:r>
              <a:rPr lang="en-US" sz="1800">
                <a:solidFill>
                  <a:srgbClr val="64C9FF"/>
                </a:solidFill>
                <a:latin typeface="Poppins"/>
                <a:cs typeface="Poppins"/>
              </a:rPr>
              <a:t>1.2 billion urban dwellers</a:t>
            </a:r>
            <a:r>
              <a:rPr lang="en-US" sz="1800">
                <a:solidFill>
                  <a:schemeClr val="bg1"/>
                </a:solidFill>
                <a:latin typeface="Poppins"/>
                <a:cs typeface="Poppins"/>
              </a:rPr>
              <a:t> lack reliable, safe and affordable access to basic urban services.</a:t>
            </a:r>
          </a:p>
          <a:p>
            <a:pPr>
              <a:lnSpc>
                <a:spcPct val="140000"/>
              </a:lnSpc>
              <a:spcAft>
                <a:spcPts val="1000"/>
              </a:spcAft>
            </a:pPr>
            <a:r>
              <a:rPr lang="en-US" sz="1800">
                <a:solidFill>
                  <a:schemeClr val="bg1"/>
                </a:solidFill>
                <a:latin typeface="Poppins"/>
                <a:cs typeface="Poppins"/>
              </a:rPr>
              <a:t>2.1 billion </a:t>
            </a:r>
            <a:r>
              <a:rPr lang="en-US" sz="1800" err="1">
                <a:solidFill>
                  <a:schemeClr val="bg1"/>
                </a:solidFill>
                <a:latin typeface="Poppins"/>
                <a:cs typeface="Poppins"/>
              </a:rPr>
              <a:t>tonnes</a:t>
            </a:r>
            <a:r>
              <a:rPr lang="en-US" sz="1800">
                <a:solidFill>
                  <a:schemeClr val="bg1"/>
                </a:solidFill>
                <a:latin typeface="Poppins"/>
                <a:cs typeface="Poppins"/>
              </a:rPr>
              <a:t> of municipal waste was produced by cities in 2023, and the volumes are projected to increase to </a:t>
            </a:r>
            <a:r>
              <a:rPr lang="en-US" sz="1800">
                <a:solidFill>
                  <a:srgbClr val="64C9FF"/>
                </a:solidFill>
                <a:latin typeface="Poppins"/>
                <a:cs typeface="Poppins"/>
              </a:rPr>
              <a:t>3.8 billion </a:t>
            </a:r>
            <a:r>
              <a:rPr lang="en-US" sz="1800" err="1">
                <a:solidFill>
                  <a:srgbClr val="64C9FF"/>
                </a:solidFill>
                <a:latin typeface="Poppins"/>
                <a:cs typeface="Poppins"/>
              </a:rPr>
              <a:t>tonnes</a:t>
            </a:r>
            <a:r>
              <a:rPr lang="en-US" sz="1800">
                <a:solidFill>
                  <a:srgbClr val="64C9FF"/>
                </a:solidFill>
                <a:latin typeface="Poppins"/>
                <a:cs typeface="Poppins"/>
              </a:rPr>
              <a:t> by 2050</a:t>
            </a:r>
            <a:r>
              <a:rPr lang="en-US" sz="1800">
                <a:solidFill>
                  <a:schemeClr val="bg1"/>
                </a:solidFill>
                <a:latin typeface="Poppins"/>
                <a:cs typeface="Poppins"/>
              </a:rPr>
              <a:t>.</a:t>
            </a:r>
          </a:p>
        </p:txBody>
      </p:sp>
      <p:pic>
        <p:nvPicPr>
          <p:cNvPr id="3" name="Picture 2" descr="A logo of a city&#10;&#10;Description automatically generated">
            <a:extLst>
              <a:ext uri="{FF2B5EF4-FFF2-40B4-BE49-F238E27FC236}">
                <a16:creationId xmlns:a16="http://schemas.microsoft.com/office/drawing/2014/main" id="{466928FB-36A5-69F6-807C-198564909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3937" y="497043"/>
            <a:ext cx="744516" cy="744516"/>
          </a:xfrm>
          <a:prstGeom prst="rect">
            <a:avLst/>
          </a:prstGeom>
        </p:spPr>
      </p:pic>
    </p:spTree>
    <p:extLst>
      <p:ext uri="{BB962C8B-B14F-4D97-AF65-F5344CB8AC3E}">
        <p14:creationId xmlns:p14="http://schemas.microsoft.com/office/powerpoint/2010/main" val="2905322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1018844"/>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21 outcome indicators. Out of the 21 targets we've evaluated, 13 have available data and benchmarks. Of these, 10 are moving in the right direction and 0 are on track.</a:t>
            </a:r>
            <a:endParaRPr lang="en-US" sz="1600">
              <a:latin typeface="Poppins"/>
            </a:endParaRPr>
          </a:p>
        </p:txBody>
      </p:sp>
      <p:pic>
        <p:nvPicPr>
          <p:cNvPr id="5" name="Picture 4">
            <a:extLst>
              <a:ext uri="{FF2B5EF4-FFF2-40B4-BE49-F238E27FC236}">
                <a16:creationId xmlns:a16="http://schemas.microsoft.com/office/drawing/2014/main" id="{7B58413D-D92A-D74E-F693-64A98A6701DB}"/>
              </a:ext>
            </a:extLst>
          </p:cNvPr>
          <p:cNvPicPr>
            <a:picLocks noChangeAspect="1"/>
          </p:cNvPicPr>
          <p:nvPr/>
        </p:nvPicPr>
        <p:blipFill>
          <a:blip r:embed="rId3"/>
          <a:stretch>
            <a:fillRect/>
          </a:stretch>
        </p:blipFill>
        <p:spPr>
          <a:xfrm>
            <a:off x="4436198" y="919067"/>
            <a:ext cx="7420824" cy="2558905"/>
          </a:xfrm>
          <a:prstGeom prst="rect">
            <a:avLst/>
          </a:prstGeom>
        </p:spPr>
      </p:pic>
      <p:pic>
        <p:nvPicPr>
          <p:cNvPr id="8" name="Picture 7">
            <a:extLst>
              <a:ext uri="{FF2B5EF4-FFF2-40B4-BE49-F238E27FC236}">
                <a16:creationId xmlns:a16="http://schemas.microsoft.com/office/drawing/2014/main" id="{AC6893C5-5890-44D0-BFBF-6234566FB888}"/>
              </a:ext>
            </a:extLst>
          </p:cNvPr>
          <p:cNvPicPr>
            <a:picLocks noChangeAspect="1"/>
          </p:cNvPicPr>
          <p:nvPr/>
        </p:nvPicPr>
        <p:blipFill>
          <a:blip r:embed="rId4"/>
          <a:stretch>
            <a:fillRect/>
          </a:stretch>
        </p:blipFill>
        <p:spPr>
          <a:xfrm>
            <a:off x="4436198" y="3678788"/>
            <a:ext cx="4456261" cy="2558905"/>
          </a:xfrm>
          <a:prstGeom prst="rect">
            <a:avLst/>
          </a:prstGeom>
        </p:spPr>
      </p:pic>
      <p:pic>
        <p:nvPicPr>
          <p:cNvPr id="12" name="Picture 11">
            <a:extLst>
              <a:ext uri="{FF2B5EF4-FFF2-40B4-BE49-F238E27FC236}">
                <a16:creationId xmlns:a16="http://schemas.microsoft.com/office/drawing/2014/main" id="{6A904B81-E3C3-2149-2C4A-6780C57ED374}"/>
              </a:ext>
            </a:extLst>
          </p:cNvPr>
          <p:cNvPicPr>
            <a:picLocks noChangeAspect="1"/>
          </p:cNvPicPr>
          <p:nvPr/>
        </p:nvPicPr>
        <p:blipFill>
          <a:blip r:embed="rId5"/>
          <a:stretch>
            <a:fillRect/>
          </a:stretch>
        </p:blipFill>
        <p:spPr>
          <a:xfrm>
            <a:off x="8918467" y="3678788"/>
            <a:ext cx="2980754" cy="2558905"/>
          </a:xfrm>
          <a:prstGeom prst="rect">
            <a:avLst/>
          </a:prstGeom>
        </p:spPr>
      </p:pic>
    </p:spTree>
    <p:extLst>
      <p:ext uri="{BB962C8B-B14F-4D97-AF65-F5344CB8AC3E}">
        <p14:creationId xmlns:p14="http://schemas.microsoft.com/office/powerpoint/2010/main" val="4237644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1018844"/>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D6475D2-CAA5-7175-43BE-AEE1A312AF7A}"/>
              </a:ext>
            </a:extLst>
          </p:cNvPr>
          <p:cNvPicPr>
            <a:picLocks noChangeAspect="1"/>
          </p:cNvPicPr>
          <p:nvPr/>
        </p:nvPicPr>
        <p:blipFill>
          <a:blip r:embed="rId3"/>
          <a:stretch>
            <a:fillRect/>
          </a:stretch>
        </p:blipFill>
        <p:spPr>
          <a:xfrm>
            <a:off x="4397843" y="975489"/>
            <a:ext cx="7466091" cy="2585301"/>
          </a:xfrm>
          <a:prstGeom prst="rect">
            <a:avLst/>
          </a:prstGeom>
        </p:spPr>
      </p:pic>
      <p:pic>
        <p:nvPicPr>
          <p:cNvPr id="7" name="Picture 6">
            <a:extLst>
              <a:ext uri="{FF2B5EF4-FFF2-40B4-BE49-F238E27FC236}">
                <a16:creationId xmlns:a16="http://schemas.microsoft.com/office/drawing/2014/main" id="{C1C61738-DF42-0680-CE6A-2B46E09353E3}"/>
              </a:ext>
            </a:extLst>
          </p:cNvPr>
          <p:cNvPicPr>
            <a:picLocks noChangeAspect="1"/>
          </p:cNvPicPr>
          <p:nvPr/>
        </p:nvPicPr>
        <p:blipFill>
          <a:blip r:embed="rId4"/>
          <a:stretch>
            <a:fillRect/>
          </a:stretch>
        </p:blipFill>
        <p:spPr>
          <a:xfrm>
            <a:off x="2911306" y="3687884"/>
            <a:ext cx="1422388" cy="2541946"/>
          </a:xfrm>
          <a:prstGeom prst="rect">
            <a:avLst/>
          </a:prstGeom>
        </p:spPr>
      </p:pic>
      <p:pic>
        <p:nvPicPr>
          <p:cNvPr id="10" name="Picture 9">
            <a:extLst>
              <a:ext uri="{FF2B5EF4-FFF2-40B4-BE49-F238E27FC236}">
                <a16:creationId xmlns:a16="http://schemas.microsoft.com/office/drawing/2014/main" id="{0E8EEE6E-EBFE-2A05-3BFD-E51A1FA9084D}"/>
              </a:ext>
            </a:extLst>
          </p:cNvPr>
          <p:cNvPicPr>
            <a:picLocks noChangeAspect="1"/>
          </p:cNvPicPr>
          <p:nvPr/>
        </p:nvPicPr>
        <p:blipFill>
          <a:blip r:embed="rId5"/>
          <a:stretch>
            <a:fillRect/>
          </a:stretch>
        </p:blipFill>
        <p:spPr>
          <a:xfrm>
            <a:off x="4388012" y="3687884"/>
            <a:ext cx="7466091" cy="2536086"/>
          </a:xfrm>
          <a:prstGeom prst="rect">
            <a:avLst/>
          </a:prstGeom>
        </p:spPr>
      </p:pic>
    </p:spTree>
    <p:extLst>
      <p:ext uri="{BB962C8B-B14F-4D97-AF65-F5344CB8AC3E}">
        <p14:creationId xmlns:p14="http://schemas.microsoft.com/office/powerpoint/2010/main" val="493328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678258" y="1043353"/>
            <a:ext cx="3486087" cy="27691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00000"/>
              </a:lnSpc>
              <a:spcBef>
                <a:spcPts val="0"/>
              </a:spcBef>
            </a:pPr>
            <a:r>
              <a:rPr lang="en-US" sz="4800">
                <a:latin typeface="Poppins Medium"/>
                <a:cs typeface="Poppins Medium"/>
              </a:rPr>
              <a:t>Enablers and barriers</a:t>
            </a:r>
            <a:endParaRPr lang="en-US" sz="4800"/>
          </a:p>
        </p:txBody>
      </p:sp>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EAB3EA1-2F64-B559-31DF-F2901F6C1F59}"/>
              </a:ext>
            </a:extLst>
          </p:cNvPr>
          <p:cNvPicPr>
            <a:picLocks noChangeAspect="1"/>
          </p:cNvPicPr>
          <p:nvPr/>
        </p:nvPicPr>
        <p:blipFill>
          <a:blip r:embed="rId2"/>
          <a:srcRect l="23871" r="49773"/>
          <a:stretch/>
        </p:blipFill>
        <p:spPr>
          <a:xfrm>
            <a:off x="4190291" y="2018917"/>
            <a:ext cx="1672490" cy="2896940"/>
          </a:xfrm>
          <a:prstGeom prst="rect">
            <a:avLst/>
          </a:prstGeom>
        </p:spPr>
      </p:pic>
      <p:pic>
        <p:nvPicPr>
          <p:cNvPr id="13" name="Picture 12">
            <a:extLst>
              <a:ext uri="{FF2B5EF4-FFF2-40B4-BE49-F238E27FC236}">
                <a16:creationId xmlns:a16="http://schemas.microsoft.com/office/drawing/2014/main" id="{641BEEAC-60AB-0231-6C94-7422D8E93C93}"/>
              </a:ext>
            </a:extLst>
          </p:cNvPr>
          <p:cNvPicPr>
            <a:picLocks noChangeAspect="1"/>
          </p:cNvPicPr>
          <p:nvPr/>
        </p:nvPicPr>
        <p:blipFill>
          <a:blip r:embed="rId3"/>
          <a:stretch>
            <a:fillRect/>
          </a:stretch>
        </p:blipFill>
        <p:spPr>
          <a:xfrm>
            <a:off x="8983141" y="2005781"/>
            <a:ext cx="3178142" cy="2896938"/>
          </a:xfrm>
          <a:prstGeom prst="rect">
            <a:avLst/>
          </a:prstGeom>
        </p:spPr>
      </p:pic>
      <p:sp>
        <p:nvSpPr>
          <p:cNvPr id="15" name="Title 2">
            <a:extLst>
              <a:ext uri="{FF2B5EF4-FFF2-40B4-BE49-F238E27FC236}">
                <a16:creationId xmlns:a16="http://schemas.microsoft.com/office/drawing/2014/main" id="{79DF1DC6-B73E-3A00-8D25-F167639751CA}"/>
              </a:ext>
            </a:extLst>
          </p:cNvPr>
          <p:cNvSpPr txBox="1">
            <a:spLocks/>
          </p:cNvSpPr>
          <p:nvPr/>
        </p:nvSpPr>
        <p:spPr>
          <a:xfrm>
            <a:off x="668960" y="3826748"/>
            <a:ext cx="3470831" cy="23105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26 enablers and barriers to change. Of these, 21 do not have global, publicly available data.</a:t>
            </a:r>
            <a:endParaRPr lang="en-US" sz="1600">
              <a:latin typeface="Poppins"/>
            </a:endParaRPr>
          </a:p>
        </p:txBody>
      </p:sp>
      <p:pic>
        <p:nvPicPr>
          <p:cNvPr id="18" name="Picture 17">
            <a:extLst>
              <a:ext uri="{FF2B5EF4-FFF2-40B4-BE49-F238E27FC236}">
                <a16:creationId xmlns:a16="http://schemas.microsoft.com/office/drawing/2014/main" id="{6DB9E407-75DA-EF95-DBD9-678315D87BB4}"/>
              </a:ext>
            </a:extLst>
          </p:cNvPr>
          <p:cNvPicPr>
            <a:picLocks noChangeAspect="1"/>
          </p:cNvPicPr>
          <p:nvPr/>
        </p:nvPicPr>
        <p:blipFill>
          <a:blip r:embed="rId4"/>
          <a:srcRect l="60583" r="19853"/>
          <a:stretch/>
        </p:blipFill>
        <p:spPr>
          <a:xfrm>
            <a:off x="7438547" y="2018916"/>
            <a:ext cx="1558058" cy="2896938"/>
          </a:xfrm>
          <a:prstGeom prst="rect">
            <a:avLst/>
          </a:prstGeom>
        </p:spPr>
      </p:pic>
      <p:pic>
        <p:nvPicPr>
          <p:cNvPr id="19" name="Picture 18">
            <a:extLst>
              <a:ext uri="{FF2B5EF4-FFF2-40B4-BE49-F238E27FC236}">
                <a16:creationId xmlns:a16="http://schemas.microsoft.com/office/drawing/2014/main" id="{67E5920C-3112-A916-4402-DDCAF7C8893F}"/>
              </a:ext>
            </a:extLst>
          </p:cNvPr>
          <p:cNvPicPr>
            <a:picLocks noChangeAspect="1"/>
          </p:cNvPicPr>
          <p:nvPr/>
        </p:nvPicPr>
        <p:blipFill>
          <a:blip r:embed="rId5"/>
          <a:srcRect l="50368"/>
          <a:stretch/>
        </p:blipFill>
        <p:spPr>
          <a:xfrm>
            <a:off x="5823785" y="2018916"/>
            <a:ext cx="1558058" cy="2896939"/>
          </a:xfrm>
          <a:prstGeom prst="rect">
            <a:avLst/>
          </a:prstGeom>
        </p:spPr>
      </p:pic>
    </p:spTree>
    <p:extLst>
      <p:ext uri="{BB962C8B-B14F-4D97-AF65-F5344CB8AC3E}">
        <p14:creationId xmlns:p14="http://schemas.microsoft.com/office/powerpoint/2010/main" val="62833642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C1C53"/>
      </a:accent1>
      <a:accent2>
        <a:srgbClr val="5D88FD"/>
      </a:accent2>
      <a:accent3>
        <a:srgbClr val="64C9FF"/>
      </a:accent3>
      <a:accent4>
        <a:srgbClr val="A9D9FE"/>
      </a:accent4>
      <a:accent5>
        <a:srgbClr val="AA75D3"/>
      </a:accent5>
      <a:accent6>
        <a:srgbClr val="DED3CB"/>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0961fab-d629-44e6-b6be-fdf2fc7f6b8e" xsi:nil="true"/>
    <lcf76f155ced4ddcb4097134ff3c332f xmlns="2ba3b4cf-1946-4ae6-bfb6-77d990214beb">
      <Terms xmlns="http://schemas.microsoft.com/office/infopath/2007/PartnerControls"/>
    </lcf76f155ced4ddcb4097134ff3c332f>
    <TrackedChanges xmlns="2ba3b4cf-1946-4ae6-bfb6-77d990214beb">false</TrackedChanges>
    <AddedtoSpreadsheet xmlns="2ba3b4cf-1946-4ae6-bfb6-77d990214beb">false</AddedtoSpreadsheet>
    <_ip_UnifiedCompliancePolicyUIAction xmlns="http://schemas.microsoft.com/sharepoint/v3" xsi:nil="true"/>
    <_ip_UnifiedCompliancePolicyProperties xmlns="http://schemas.microsoft.com/sharepoint/v3" xsi:nil="true"/>
    <SharedWithUsers xmlns="60961fab-d629-44e6-b6be-fdf2fc7f6b8e">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935D35D850CF479556EB5FBA778891" ma:contentTypeVersion="18" ma:contentTypeDescription="Create a new document." ma:contentTypeScope="" ma:versionID="d3a3cd6f73c70f39eae699cdcb8ed5b5">
  <xsd:schema xmlns:xsd="http://www.w3.org/2001/XMLSchema" xmlns:xs="http://www.w3.org/2001/XMLSchema" xmlns:p="http://schemas.microsoft.com/office/2006/metadata/properties" xmlns:ns1="http://schemas.microsoft.com/sharepoint/v3" xmlns:ns2="2ba3b4cf-1946-4ae6-bfb6-77d990214beb" xmlns:ns3="60961fab-d629-44e6-b6be-fdf2fc7f6b8e" targetNamespace="http://schemas.microsoft.com/office/2006/metadata/properties" ma:root="true" ma:fieldsID="c89ff5feb4f15873fe9b15ac00bbd9b2" ns1:_="" ns2:_="" ns3:_="">
    <xsd:import namespace="http://schemas.microsoft.com/sharepoint/v3"/>
    <xsd:import namespace="2ba3b4cf-1946-4ae6-bfb6-77d990214beb"/>
    <xsd:import namespace="60961fab-d629-44e6-b6be-fdf2fc7f6b8e"/>
    <xsd:element name="properties">
      <xsd:complexType>
        <xsd:sequence>
          <xsd:element name="documentManagement">
            <xsd:complexType>
              <xsd:all>
                <xsd:element ref="ns2:lcf76f155ced4ddcb4097134ff3c332f" minOccurs="0"/>
                <xsd:element ref="ns3:TaxCatchAll" minOccurs="0"/>
                <xsd:element ref="ns2:AddedtoSpreadsheet" minOccurs="0"/>
                <xsd:element ref="ns2:TrackedChanges"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a3b4cf-1946-4ae6-bfb6-77d990214b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AddedtoSpreadsheet" ma:index="11" nillable="true" ma:displayName="Added to Spreadsheet" ma:default="0" ma:format="Dropdown" ma:internalName="AddedtoSpreadsheet">
      <xsd:simpleType>
        <xsd:restriction base="dms:Boolean"/>
      </xsd:simpleType>
    </xsd:element>
    <xsd:element name="TrackedChanges" ma:index="12" nillable="true" ma:displayName="Tracked Changes" ma:default="0" ma:format="Dropdown" ma:internalName="TrackedChanges">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97D32A-180F-4037-90E6-B6AEDCC5E28C}">
  <ds:schemaRefs>
    <ds:schemaRef ds:uri="2ba3b4cf-1946-4ae6-bfb6-77d990214beb"/>
    <ds:schemaRef ds:uri="60961fab-d629-44e6-b6be-fdf2fc7f6b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452F389-B68E-4646-96C3-E1ADECCE5977}">
  <ds:schemaRefs>
    <ds:schemaRef ds:uri="http://schemas.microsoft.com/sharepoint/v3/contenttype/forms"/>
  </ds:schemaRefs>
</ds:datastoreItem>
</file>

<file path=customXml/itemProps3.xml><?xml version="1.0" encoding="utf-8"?>
<ds:datastoreItem xmlns:ds="http://schemas.openxmlformats.org/officeDocument/2006/customXml" ds:itemID="{764E82C1-124F-4187-810E-B672F745B2CE}">
  <ds:schemaRefs>
    <ds:schemaRef ds:uri="2ba3b4cf-1946-4ae6-bfb6-77d990214beb"/>
    <ds:schemaRef ds:uri="60961fab-d629-44e6-b6be-fdf2fc7f6b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4979</Words>
  <Application>Microsoft Office PowerPoint</Application>
  <PresentationFormat>Widescreen</PresentationFormat>
  <Paragraphs>226</Paragraphs>
  <Slides>31</Slides>
  <Notes>24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Arial</vt:lpstr>
      <vt:lpstr>Calibri</vt:lpstr>
      <vt:lpstr>Calibri Light</vt:lpstr>
      <vt:lpstr>Georgia</vt:lpstr>
      <vt:lpstr>Montserrat</vt:lpstr>
      <vt:lpstr>Poppins</vt:lpstr>
      <vt:lpstr>Poppins Medium</vt:lpstr>
      <vt:lpstr>Poppins SemiBold</vt:lpstr>
      <vt:lpstr>Office Theme</vt:lpstr>
      <vt:lpstr>5_Office Theme</vt:lpstr>
      <vt:lpstr>Office Theme</vt:lpstr>
      <vt:lpstr>Cities</vt:lpstr>
      <vt:lpstr>PowerPoint Presentation</vt:lpstr>
      <vt:lpstr>Interconnected systems    </vt:lpstr>
      <vt:lpstr>The three shifts needed to  transform the cities system</vt:lpstr>
      <vt:lpstr>Designing sustainable cities </vt:lpstr>
      <vt:lpstr>Highlights</vt:lpstr>
      <vt:lpstr>Progress toward targets</vt:lpstr>
      <vt:lpstr>Progress toward targets</vt:lpstr>
      <vt:lpstr>PowerPoint Presentation</vt:lpstr>
      <vt:lpstr>Plan urban land use to reduce emissions and increase climate resilience</vt:lpstr>
      <vt:lpstr>PowerPoint Presentation</vt:lpstr>
      <vt:lpstr>PowerPoint Presentation</vt:lpstr>
      <vt:lpstr>PowerPoint Presentation</vt:lpstr>
      <vt:lpstr>Air pollution is one of the largest environmental health risks</vt:lpstr>
      <vt:lpstr>Increase access to resilient and affordable urban services and infrastructure</vt:lpstr>
      <vt:lpstr>PowerPoint Presentation</vt:lpstr>
      <vt:lpstr>PowerPoint Presentation</vt:lpstr>
      <vt:lpstr>PowerPoint Presentation</vt:lpstr>
      <vt:lpstr>PowerPoint Presentation</vt:lpstr>
      <vt:lpstr>Improve urban waste management and transition to  zero-waste cities</vt:lpstr>
      <vt:lpstr>Waste produced by cities is projected to double by 2050</vt:lpstr>
      <vt:lpstr>Where does global waste go?</vt:lpstr>
      <vt:lpstr>Low-income countries generally rely on open dumping</vt:lpstr>
      <vt:lpstr>PowerPoint Presentation</vt:lpstr>
      <vt:lpstr>PowerPoint Presentation</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Brynne Wilcox</dc:creator>
  <cp:lastModifiedBy>Brynne Wilcox</cp:lastModifiedBy>
  <cp:revision>2</cp:revision>
  <dcterms:created xsi:type="dcterms:W3CDTF">2022-12-22T00:41:25Z</dcterms:created>
  <dcterms:modified xsi:type="dcterms:W3CDTF">2025-01-03T16:03:38Z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0x0101001D935D35D850CF479556EB5FBA778891</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{"FileActivityType":"6","FileActivityTimeStamp":"2023-01-12T16:24:20.077Z","FileActivityUsersOnPage":[{"DisplayName":"Brynne Wilcox","Id":"brynne.wilcox@wri.org"}],"FileActivityNavigationId":null}</vt:lpwstr>
  </property>
  <property fmtid="{D5CDD505-2E9C-101B-9397-08002B2CF9AE}" pid="7" name="TriggerFlowInfo">
    <vt:lpwstr/>
  </property>
  <property fmtid="{D5CDD505-2E9C-101B-9397-08002B2CF9AE}" pid="8" name="SharedWithUsers">
    <vt:lpwstr/>
  </property>
</Properties>
</file>