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69" r:id="rId4"/>
    <p:sldMasterId id="2147483720" r:id="rId5"/>
  </p:sldMasterIdLst>
  <p:notesMasterIdLst>
    <p:notesMasterId r:id="rId42"/>
  </p:notesMasterIdLst>
  <p:sldIdLst>
    <p:sldId id="265" r:id="rId6"/>
    <p:sldId id="264" r:id="rId7"/>
    <p:sldId id="2101" r:id="rId8"/>
    <p:sldId id="2065" r:id="rId9"/>
    <p:sldId id="2102" r:id="rId10"/>
    <p:sldId id="2103" r:id="rId11"/>
    <p:sldId id="260" r:id="rId12"/>
    <p:sldId id="2104" r:id="rId13"/>
    <p:sldId id="259" r:id="rId14"/>
    <p:sldId id="2105" r:id="rId15"/>
    <p:sldId id="2069" r:id="rId16"/>
    <p:sldId id="2079" r:id="rId17"/>
    <p:sldId id="268" r:id="rId18"/>
    <p:sldId id="2088" r:id="rId19"/>
    <p:sldId id="2085" r:id="rId20"/>
    <p:sldId id="326" r:id="rId21"/>
    <p:sldId id="327" r:id="rId22"/>
    <p:sldId id="2090" r:id="rId23"/>
    <p:sldId id="324" r:id="rId24"/>
    <p:sldId id="325" r:id="rId25"/>
    <p:sldId id="2096" r:id="rId26"/>
    <p:sldId id="269" r:id="rId27"/>
    <p:sldId id="2075" r:id="rId28"/>
    <p:sldId id="2077" r:id="rId29"/>
    <p:sldId id="2071" r:id="rId30"/>
    <p:sldId id="2076" r:id="rId31"/>
    <p:sldId id="2098" r:id="rId32"/>
    <p:sldId id="2070" r:id="rId33"/>
    <p:sldId id="2099" r:id="rId34"/>
    <p:sldId id="2078" r:id="rId35"/>
    <p:sldId id="2106" r:id="rId36"/>
    <p:sldId id="2107" r:id="rId37"/>
    <p:sldId id="2108" r:id="rId38"/>
    <p:sldId id="2109" r:id="rId39"/>
    <p:sldId id="2110" r:id="rId40"/>
    <p:sldId id="2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697A10-04EA-B0EC-D4CF-2CF348DD196C}" name="wjager@ecdcompliance.com" initials="wj" userId="S::urn:spo:guest#wjager@ecdcompliance.com::" providerId="AD"/>
  <p188:author id="{333A7818-D842-1AAE-D886-AE9953E755A9}" name="Leandro Vigna (He/Him/His)" initials="L(" userId="S::leandro.vigna@wri.org::d21eedb2-e74c-4f17-87b0-a51be8c4d21e" providerId="AD"/>
  <p188:author id="{6448731B-8695-2A9A-0C9F-6E459ACFAF28}" name="Irene BermanVaporis" initials="IB" userId="S::irene.bermanvaporis@wri.org::36199d59-03a9-4ff3-92e7-a7185e674d4a" providerId="AD"/>
  <p188:author id="{C578E154-15CC-9F31-4A7B-7C826B55D2FF}" name="Cathline Nagel (She/Her/Hers)" initials="C(" userId="S::cathline.dickens@wri.org::72caa2c4-93e1-4b8d-aa79-61b11c76384c" providerId="AD"/>
  <p188:author id="{8D73405F-49FA-74B5-1520-6DEB4906675F}" name="Rhys Gerholdt" initials="RG" userId="S::Rhys.Gerholdt@wri.org::979e7171-3d68-4af2-97e3-e71dccf0ca23" providerId="AD"/>
  <p188:author id="{42E6036D-7F2E-35A0-B84D-8B36E3969E50}" name="Brynne Wilcox" initials="" userId="S::Brynne.Wilcox@wri.org::9ea332a5-72b0-4aba-9eed-02b5d0137144" providerId="AD"/>
  <p188:author id="{3D0C95A5-D812-D054-FE29-8076EE7FEC99}" name="Cathline Nagel (She/Her/Hers)" initials="" userId="S::Cathline.Dickens@wri.org::72caa2c4-93e1-4b8d-aa79-61b11c76384c" providerId="AD"/>
  <p188:author id="{2CAB97A6-5C8F-1D88-DC79-3AC766AAD180}" name="Tomohiro Tasaki" initials="TT" userId="S::tomohiro.tasaki@wri.org::9fff4d2c-353f-4de2-ac34-c3cf23e2e71c" providerId="AD"/>
  <p188:author id="{EF115BF6-24AB-7A34-3836-21AA91DB5A45}" name="Tappan Parker" initials="TP" userId="S::tappan.parker@wri.org::43d496fa-d000-430d-b77a-1caa6baa2cbd"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9FF"/>
    <a:srgbClr val="5D88FD"/>
    <a:srgbClr val="AA75D2"/>
    <a:srgbClr val="C8E788"/>
    <a:srgbClr val="0C1C53"/>
    <a:srgbClr val="1F3065"/>
    <a:srgbClr val="B5B4D5"/>
    <a:srgbClr val="1CEA9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135CAD-620E-0584-F3D7-1D90C8378C8F}" v="5" dt="2025-01-03T16:00:17.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nne Wilcox" userId="S::brynne.wilcox@wri.org::9ea332a5-72b0-4aba-9eed-02b5d0137144" providerId="AD" clId="Web-{D8135CAD-620E-0584-F3D7-1D90C8378C8F}"/>
    <pc:docChg chg="modSld">
      <pc:chgData name="Brynne Wilcox" userId="S::brynne.wilcox@wri.org::9ea332a5-72b0-4aba-9eed-02b5d0137144" providerId="AD" clId="Web-{D8135CAD-620E-0584-F3D7-1D90C8378C8F}" dt="2025-01-03T16:00:15.521" v="3" actId="20577"/>
      <pc:docMkLst>
        <pc:docMk/>
      </pc:docMkLst>
      <pc:sldChg chg="modSp">
        <pc:chgData name="Brynne Wilcox" userId="S::brynne.wilcox@wri.org::9ea332a5-72b0-4aba-9eed-02b5d0137144" providerId="AD" clId="Web-{D8135CAD-620E-0584-F3D7-1D90C8378C8F}" dt="2025-01-03T16:00:15.521" v="3" actId="20577"/>
        <pc:sldMkLst>
          <pc:docMk/>
          <pc:sldMk cId="2465932544" sldId="265"/>
        </pc:sldMkLst>
        <pc:spChg chg="mod">
          <ac:chgData name="Brynne Wilcox" userId="S::brynne.wilcox@wri.org::9ea332a5-72b0-4aba-9eed-02b5d0137144" providerId="AD" clId="Web-{D8135CAD-620E-0584-F3D7-1D90C8378C8F}" dt="2025-01-03T16:00:15.521" v="3" actId="20577"/>
          <ac:spMkLst>
            <pc:docMk/>
            <pc:sldMk cId="2465932544" sldId="265"/>
            <ac:spMk id="5" creationId="{DE73AB74-C0B5-796A-A3FA-DD47630587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7985E-9249-4E58-A996-836018ACC8D5}" type="datetimeFigureOut">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BBE77-BD11-4F95-9A43-752D5283F521}" type="slidenum">
              <a:t>‹#›</a:t>
            </a:fld>
            <a:endParaRPr lang="en-US"/>
          </a:p>
        </p:txBody>
      </p:sp>
    </p:spTree>
    <p:extLst>
      <p:ext uri="{BB962C8B-B14F-4D97-AF65-F5344CB8AC3E}">
        <p14:creationId xmlns:p14="http://schemas.microsoft.com/office/powerpoint/2010/main" val="3399308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paytonkramer/37765401001/in/photolist-ZxcxZt-uXhVBY-CBdWnn-KgtULt-pqxJj7-pnuRLN-pxVYQN-oRgyzx-pEhmgE-28DJ3H9-aw2pik-pDHN2c-qP6ieR-pvCJSv-q2YE59-poUyeD-q2qRvg-pKYET3-B7CGnZ-pR5Rvn-oPLCqd-pS6fE1-pKsmfd-E7W7BC-27cGpVS-27uoVLy-GbD1zG-Z4GoEs-K1y9-oVM5y8-q6LJbS-qwx5jh-q5w6Bw-pd6vSP-EaX1Vf-pDiwNu-qs4e8q-pF14Fb-paPLaf-pGZKeH-qP6idZ-qQn4A1-pQN8tT-qSE4mg-23cGRVh-P7DJpR-porfQ4-pvERdf-NRTwNB-bPnRt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theclimategroup/9314327704/in/album-7215763469260532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limatewatchdata.org/key-visualizations?tags=transport&amp;visualization=12"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thecityfix.com/blog/seven-ways-encourage-sustainable-transport-workplace-employers-active-bike-commute-health-alyssa-fischer/" TargetMode="External"/><Relationship Id="rId5" Type="http://schemas.openxmlformats.org/officeDocument/2006/relationships/hyperlink" Target="https://cal.streetsblog.org/2019/09/16/bikes-and-scooters-could-replace-a-lot-of-car-trips-in-u-s-cities/" TargetMode="External"/><Relationship Id="rId4" Type="http://schemas.openxmlformats.org/officeDocument/2006/relationships/hyperlink" Target="https://stats.oecd.org/Index.aspx?DataSetCode=ITF_OUTLOOK_URB_PAX"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theclimategroup/9314327704/in/album-7215763469260532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118304891@N02/15580281528/in/photolist-pJM1TA-23qhiKg-7TfeQE-2di3BCb-2nFPgbG-dQn5hJ-dQn57s-21PwDw3-Up6iWC-efpwXg-efvhtq-65Vai5-cUc8NQ-pCwPQV-7TfeQA-cUc8fu-5fyqW8-cUc8sj-cUc8ky-efvjrd-efvjah-efviUU-SmRePh-2ktw25k-WHLp6t-2nFN7ej-7TfeQs-252LeMo-7TfeQq-da9VVi-udwM9F-853zt4-aEVmSU-2ktzJe6-dVsK2h-2ktzJ3K-2ktAbN9-2ktAbTV-ExbPKi-3iGG-2ktAcDn-2ktzJbA-2ktw2aW-2ktAbPB-2ktzHjL-2ktzHfx-qLaFYP-2mkXhqy-naBFWp-a3RcU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lickr.com/photos/118304891@N02/15580281528/in/photolist-pJM1TA-23qhiKg-7TfeQE-2di3BCb-2nFPgbG-dQn5hJ-dQn57s-21PwDw3-Up6iWC-efpwXg-efvhtq-65Vai5-cUc8NQ-pCwPQV-7TfeQA-cUc8fu-5fyqW8-cUc8sj-cUc8ky-efvjrd-efvjah-efviUU-SmRePh-2ktw25k-WHLp6t-2nFN7ej-7TfeQs-252LeMo-7TfeQq-da9VVi-udwM9F-853zt4-aEVmSU-2ktzJe6-dVsK2h-2ktzJ3K-2ktAbN9-2ktAbTV-ExbPKi-3iGG-2ktAcDn-2ktzJbA-2ktw2aW-2ktAbPB-2ktzHjL-2ktzHfx-qLaFYP-2mkXhqy-naBFWp-a3RcU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lickr.com/photos/118304891@N02/15580281528/in/photolist-pJM1TA-23qhiKg-7TfeQE-2di3BCb-2nFPgbG-dQn5hJ-dQn57s-21PwDw3-Up6iWC-efpwXg-efvhtq-65Vai5-cUc8NQ-pCwPQV-7TfeQA-cUc8fu-5fyqW8-cUc8sj-cUc8ky-efvjrd-efvjah-efviUU-SmRePh-2ktw25k-WHLp6t-2nFN7ej-7TfeQs-252LeMo-7TfeQq-da9VVi-udwM9F-853zt4-aEVmSU-2ktzJe6-dVsK2h-2ktzJ3K-2ktAbN9-2ktAbTV-ExbPKi-3iGG-2ktAcDn-2ktzJbA-2ktw2aW-2ktAbPB-2ktzHjL-2ktzHfx-qLaFYP-2mkXhqy-naBFWp-a3RcU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theclimategroup/9314327704/in/album-7215763469260532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Payton Kramer: </a:t>
            </a:r>
            <a:r>
              <a:rPr lang="en-US">
                <a:hlinkClick r:id="rId3"/>
              </a:rPr>
              <a:t>Breadth 6 | Figure/Ground &amp; color interaction - For this ass… | Flickr</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14</a:t>
            </a:fld>
            <a:endParaRPr lang="en-US"/>
          </a:p>
        </p:txBody>
      </p:sp>
    </p:spTree>
    <p:extLst>
      <p:ext uri="{BB962C8B-B14F-4D97-AF65-F5344CB8AC3E}">
        <p14:creationId xmlns:p14="http://schemas.microsoft.com/office/powerpoint/2010/main" val="33376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15</a:t>
            </a:fld>
            <a:endParaRPr lang="en-US"/>
          </a:p>
        </p:txBody>
      </p:sp>
    </p:spTree>
    <p:extLst>
      <p:ext uri="{BB962C8B-B14F-4D97-AF65-F5344CB8AC3E}">
        <p14:creationId xmlns:p14="http://schemas.microsoft.com/office/powerpoint/2010/main" val="689097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Jiri Rezac / Climate Group: </a:t>
            </a:r>
            <a:r>
              <a:rPr lang="en-US">
                <a:hlinkClick r:id="rId3"/>
              </a:rPr>
              <a:t>MUMBAI | INDIA MUMBAI 28MAY10 - Victoria train station in Mu… | Flickr</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16</a:t>
            </a:fld>
            <a:endParaRPr lang="en-US"/>
          </a:p>
        </p:txBody>
      </p:sp>
    </p:spTree>
    <p:extLst>
      <p:ext uri="{BB962C8B-B14F-4D97-AF65-F5344CB8AC3E}">
        <p14:creationId xmlns:p14="http://schemas.microsoft.com/office/powerpoint/2010/main" val="3904879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Indicator Copy from SCL Platform: </a:t>
            </a:r>
            <a:r>
              <a:rPr lang="en-US"/>
              <a:t>For the transport sector to play a role in limiting global temperature rise to 1.5 degrees C (2.7 degrees F), high-income countries — the top 10 of which </a:t>
            </a:r>
            <a:r>
              <a:rPr lang="en-US">
                <a:hlinkClick r:id="rId3"/>
              </a:rPr>
              <a:t>contribute 53% of global transport emissions</a:t>
            </a:r>
            <a:r>
              <a:rPr lang="en-US"/>
              <a:t> and have high rates of motorization — will have to reduce light-duty vehicle (LDV) travel. Developing economies will also need and have the opportunity to reduce or slow the growth of vehicle travel and create sustainable transport systems not dependent upon cars. </a:t>
            </a:r>
          </a:p>
          <a:p>
            <a:endParaRPr lang="en-US"/>
          </a:p>
          <a:p>
            <a:r>
              <a:rPr lang="en-US"/>
              <a:t>While there is no extensive historical data available on the share of trips made by passenger cars, the data that do exist show a worrying trend. The global share of kilometers traveled by passenger cars increased from </a:t>
            </a:r>
            <a:r>
              <a:rPr lang="en-US">
                <a:hlinkClick r:id="rId4"/>
              </a:rPr>
              <a:t>39% in 2015 to 44% in 2020</a:t>
            </a:r>
            <a:r>
              <a:rPr lang="en-US"/>
              <a:t>. </a:t>
            </a:r>
            <a:endParaRPr lang="en-US">
              <a:cs typeface="Calibri"/>
            </a:endParaRPr>
          </a:p>
          <a:p>
            <a:r>
              <a:rPr lang="en-US"/>
              <a:t>The cause of this increase is understandable: as populations and gross domestic products (GDPs) have grown, so has the number of people who own automobiles, and therefore the share of trips made by privately-owned cars. The trend in car ownership is expected to accelerate in developing countries as GDPs continue to grow. Countries with the highest GDPs per capita are more culpable for the current state of this indicator, while countries with lower GDPs per capita bear less of a responsibility. </a:t>
            </a:r>
            <a:endParaRPr lang="en-US">
              <a:cs typeface="Calibri"/>
            </a:endParaRPr>
          </a:p>
          <a:p>
            <a:endParaRPr lang="en-US"/>
          </a:p>
          <a:p>
            <a:r>
              <a:rPr lang="en-US"/>
              <a:t>By 2030, the global percentage of motor vehicle trips should decrease from its predicted 50% to between 34% and 44% (according to authors’ analysis based on BNEF scenarios). Economically developing countries across Asia, Africa and Latin America have room for modest growth in private motor trips if those in Europe and North America reduce their own private motor vehicle use.</a:t>
            </a:r>
            <a:endParaRPr lang="en-US">
              <a:cs typeface="Calibri" panose="020F0502020204030204"/>
            </a:endParaRPr>
          </a:p>
          <a:p>
            <a:endParaRPr lang="en-US"/>
          </a:p>
          <a:p>
            <a:r>
              <a:rPr lang="en-US"/>
              <a:t>Research shows that in the most congested cities in the United States, </a:t>
            </a:r>
            <a:r>
              <a:rPr lang="en-US">
                <a:hlinkClick r:id="rId5"/>
              </a:rPr>
              <a:t>48% of all car trips</a:t>
            </a:r>
            <a:r>
              <a:rPr lang="en-US"/>
              <a:t> are less than three miles in length, and 20% are shorter than one mile. </a:t>
            </a:r>
            <a:r>
              <a:rPr lang="en-US">
                <a:hlinkClick r:id="rId6"/>
              </a:rPr>
              <a:t>Walking, e-scooters and bikes</a:t>
            </a:r>
            <a:r>
              <a:rPr lang="en-US"/>
              <a:t> could replace a significant portion of short trips, as could inclusive, accessible public transit for medium-length trips. </a:t>
            </a:r>
            <a:endParaRPr lang="en-US">
              <a:cs typeface="Calibri"/>
            </a:endParaRPr>
          </a:p>
          <a:p>
            <a:endParaRPr lang="en-US"/>
          </a:p>
          <a:p>
            <a:r>
              <a:rPr lang="en-US"/>
              <a:t>Given that travel behavior is heavily influenced by infrastructure and the availability of convenient, affordable and safe transportation options, it is the responsibility of policymakers to create an environment where sustainable alternatives are convenient and more attractive than private motor vehicles.</a:t>
            </a:r>
            <a:endParaRPr lang="en-US">
              <a:cs typeface="Calibri" panose="020F0502020204030204"/>
            </a:endParaRPr>
          </a:p>
          <a:p>
            <a:endParaRPr lang="en-US" u="sng">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17</a:t>
            </a:fld>
            <a:endParaRPr lang="en-US"/>
          </a:p>
        </p:txBody>
      </p:sp>
    </p:spTree>
    <p:extLst>
      <p:ext uri="{BB962C8B-B14F-4D97-AF65-F5344CB8AC3E}">
        <p14:creationId xmlns:p14="http://schemas.microsoft.com/office/powerpoint/2010/main" val="1370819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18</a:t>
            </a:fld>
            <a:endParaRPr lang="en-US"/>
          </a:p>
        </p:txBody>
      </p:sp>
    </p:spTree>
    <p:extLst>
      <p:ext uri="{BB962C8B-B14F-4D97-AF65-F5344CB8AC3E}">
        <p14:creationId xmlns:p14="http://schemas.microsoft.com/office/powerpoint/2010/main" val="3001006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Jiri Rezac / Climate Group: </a:t>
            </a:r>
            <a:r>
              <a:rPr lang="en-US">
                <a:hlinkClick r:id="rId3"/>
              </a:rPr>
              <a:t>MUMBAI | INDIA MUMBAI 28MAY10 - Victoria train station in Mu… | Flickr</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19</a:t>
            </a:fld>
            <a:endParaRPr lang="en-US"/>
          </a:p>
        </p:txBody>
      </p:sp>
    </p:spTree>
    <p:extLst>
      <p:ext uri="{BB962C8B-B14F-4D97-AF65-F5344CB8AC3E}">
        <p14:creationId xmlns:p14="http://schemas.microsoft.com/office/powerpoint/2010/main" val="2818443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20</a:t>
            </a:fld>
            <a:endParaRPr lang="en-US"/>
          </a:p>
        </p:txBody>
      </p:sp>
    </p:spTree>
    <p:extLst>
      <p:ext uri="{BB962C8B-B14F-4D97-AF65-F5344CB8AC3E}">
        <p14:creationId xmlns:p14="http://schemas.microsoft.com/office/powerpoint/2010/main" val="384683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21</a:t>
            </a:fld>
            <a:endParaRPr lang="en-US"/>
          </a:p>
        </p:txBody>
      </p:sp>
    </p:spTree>
    <p:extLst>
      <p:ext uri="{BB962C8B-B14F-4D97-AF65-F5344CB8AC3E}">
        <p14:creationId xmlns:p14="http://schemas.microsoft.com/office/powerpoint/2010/main" val="2627257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City Clock Magazine: </a:t>
            </a:r>
            <a:r>
              <a:rPr lang="en-US">
                <a:hlinkClick r:id="rId3"/>
              </a:rPr>
              <a:t>Mexico City Walking (City Clock) | Pedestrians crossing the … | Flickr</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22</a:t>
            </a:fld>
            <a:endParaRPr lang="en-US"/>
          </a:p>
        </p:txBody>
      </p:sp>
    </p:spTree>
    <p:extLst>
      <p:ext uri="{BB962C8B-B14F-4D97-AF65-F5344CB8AC3E}">
        <p14:creationId xmlns:p14="http://schemas.microsoft.com/office/powerpoint/2010/main" val="1152491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Increasing the share of content that is reused, recycled, and renewable is critical in closing material loops  </a:t>
            </a:r>
            <a:r>
              <a:rPr lang="en-US"/>
              <a:t>  </a:t>
            </a:r>
            <a:br>
              <a:rPr lang="en-US"/>
            </a:br>
            <a:endParaRPr lang="en-US"/>
          </a:p>
          <a:p>
            <a:r>
              <a:rPr lang="en-US"/>
              <a:t>In the European Union, the share increased from 11% in 2010 to only 12% in 2021.</a:t>
            </a:r>
          </a:p>
        </p:txBody>
      </p:sp>
      <p:sp>
        <p:nvSpPr>
          <p:cNvPr id="4" name="Slide Number Placeholder 3"/>
          <p:cNvSpPr>
            <a:spLocks noGrp="1"/>
          </p:cNvSpPr>
          <p:nvPr>
            <p:ph type="sldNum" sz="quarter" idx="5"/>
          </p:nvPr>
        </p:nvSpPr>
        <p:spPr/>
        <p:txBody>
          <a:bodyPr/>
          <a:lstStyle/>
          <a:p>
            <a:fld id="{F8EBBE77-BD11-4F95-9A43-752D5283F521}" type="slidenum">
              <a:rPr lang="en-US"/>
              <a:t>23</a:t>
            </a:fld>
            <a:endParaRPr lang="en-US"/>
          </a:p>
        </p:txBody>
      </p:sp>
    </p:spTree>
    <p:extLst>
      <p:ext uri="{BB962C8B-B14F-4D97-AF65-F5344CB8AC3E}">
        <p14:creationId xmlns:p14="http://schemas.microsoft.com/office/powerpoint/2010/main" val="3830138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Phase out unabated coal and fossil gas electricity generation</a:t>
            </a:r>
            <a:endParaRPr lang="en-US" b="1">
              <a:cs typeface="Calibri"/>
            </a:endParaRPr>
          </a:p>
          <a:p>
            <a:r>
              <a:rPr lang="en-US"/>
              <a:t>Ending</a:t>
            </a:r>
            <a:r>
              <a:rPr lang="en-US">
                <a:effectLst/>
              </a:rPr>
              <a:t> the current reliance on coal and fossil gas is crucial to achieving climate goals. This shift requires rapidly phasing out these fuels, relocating workers to new sectors, and eradicating public and private financing for fossil fuels, among other key actions.</a:t>
            </a:r>
            <a:endParaRPr lang="en-US">
              <a:effectLst/>
              <a:cs typeface="Calibri"/>
            </a:endParaRPr>
          </a:p>
          <a:p>
            <a:r>
              <a:rPr lang="en-US" b="1"/>
              <a:t>Rapidly scale up zero-carbon electricity generation </a:t>
            </a:r>
            <a:endParaRPr lang="en-US" b="1">
              <a:cs typeface="Calibri"/>
            </a:endParaRPr>
          </a:p>
          <a:p>
            <a:r>
              <a:rPr lang="en-US">
                <a:effectLst/>
              </a:rPr>
              <a:t>Collectively, governments, businesses and households must prioritize a rapid transition to more sustainable forms of energy, unlocking myriad benefits such as lower CO2 emissions, cleaner air and a net-benefit to the global economy.</a:t>
            </a:r>
            <a:endParaRPr lang="en-US">
              <a:effectLst/>
              <a:cs typeface="Calibri"/>
            </a:endParaRPr>
          </a:p>
          <a:p>
            <a:r>
              <a:rPr lang="en-US" b="1"/>
              <a:t>Modernize</a:t>
            </a:r>
            <a:r>
              <a:rPr lang="en-US"/>
              <a:t> </a:t>
            </a:r>
            <a:r>
              <a:rPr lang="en-US" b="1"/>
              <a:t>power grids, scale energy storage and manage power demand </a:t>
            </a:r>
            <a:endParaRPr lang="en-US" b="1">
              <a:cs typeface="Calibri"/>
            </a:endParaRPr>
          </a:p>
          <a:p>
            <a:r>
              <a:rPr lang="en-US">
                <a:effectLst/>
              </a:rPr>
              <a:t>Scaling up efforts on power transmission and distribution, demand-side response and storage will require new policies to mobilize capital for new infrastructure; it will also create the market conditions for demand management programs and technological innovation.</a:t>
            </a:r>
            <a:endParaRPr lang="en-US">
              <a:effectLst/>
              <a:cs typeface="Calibri"/>
            </a:endParaRPr>
          </a:p>
          <a:p>
            <a:r>
              <a:rPr lang="en-US" b="1"/>
              <a:t>Ensure energy access and a just and equitable transition for all </a:t>
            </a:r>
            <a:endParaRPr lang="en-US" b="1">
              <a:cs typeface="Calibri"/>
            </a:endParaRPr>
          </a:p>
          <a:p>
            <a:r>
              <a:rPr lang="en-US">
                <a:effectLst/>
              </a:rPr>
              <a:t>Too many of the world's poorest communities have been negatively impacted by fossil fuel power or do not have energy access. The transition of the world’s energy systems toward decarbonized, highly electrified models must benefit all people equitably.</a:t>
            </a:r>
            <a:endParaRPr lang="en-US">
              <a:cs typeface="Calibri"/>
            </a:endParaRPr>
          </a:p>
          <a:p>
            <a:endParaRPr lang="en-US">
              <a:cs typeface="Calibri"/>
            </a:endParaRPr>
          </a:p>
          <a:p>
            <a:endParaRPr lang="en-US">
              <a:cs typeface="Calibri"/>
            </a:endParaRPr>
          </a:p>
          <a:p>
            <a:r>
              <a:rPr lang="en-US">
                <a:cs typeface="Calibri"/>
              </a:rPr>
              <a:t>Photo by Ben Paulos: https://www.flickr.com/photos/benpaulos/48788589568/in/photolist-2hkhgUL-oNTMdT-eaR98M-21QQXzR-dqeuC2-pVGwot-24EiJHi-2hkj8oB-nJ85PZ-8NMPqm-21HMzqb-7vdjdj-7vo22e-pcT9jn-edrwbv-7v9vkk-2hTDiZs-7vrQV1-356FGZ-qZYZQD-Wk6Dwb-9Kd4bh-WnrG16-7jLasm-7jGie6-7vrQQo-7jGhNB-oYV6n9-xc6oWs-7jGfTp-7jGj1X-fAv6wi-bhXgMK-8rYKN9-pVwKS8-7vbdr4-q4cabr-7vf8By-7vf7db-7vbisn-7vbiFp-csjUVf-7vdk2J-7v9vcM-7v9vTR-Xm2ftQ-Jgcy4h-dcbmbA-cUwMFo-6tUqeB</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5</a:t>
            </a:fld>
            <a:endParaRPr lang="en-US"/>
          </a:p>
        </p:txBody>
      </p:sp>
    </p:spTree>
    <p:extLst>
      <p:ext uri="{BB962C8B-B14F-4D97-AF65-F5344CB8AC3E}">
        <p14:creationId xmlns:p14="http://schemas.microsoft.com/office/powerpoint/2010/main" val="504219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24</a:t>
            </a:fld>
            <a:endParaRPr lang="en-US"/>
          </a:p>
        </p:txBody>
      </p:sp>
    </p:spTree>
    <p:extLst>
      <p:ext uri="{BB962C8B-B14F-4D97-AF65-F5344CB8AC3E}">
        <p14:creationId xmlns:p14="http://schemas.microsoft.com/office/powerpoint/2010/main" val="863837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City Clock Magazine: </a:t>
            </a:r>
            <a:r>
              <a:rPr lang="en-US">
                <a:hlinkClick r:id="rId3"/>
              </a:rPr>
              <a:t>Mexico City Walking (City Clock) | Pedestrians crossing the … | Flickr</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25</a:t>
            </a:fld>
            <a:endParaRPr lang="en-US"/>
          </a:p>
        </p:txBody>
      </p:sp>
    </p:spTree>
    <p:extLst>
      <p:ext uri="{BB962C8B-B14F-4D97-AF65-F5344CB8AC3E}">
        <p14:creationId xmlns:p14="http://schemas.microsoft.com/office/powerpoint/2010/main" val="2795933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1">
                <a:solidFill>
                  <a:srgbClr val="64C9FF"/>
                </a:solidFill>
                <a:latin typeface="Poppins"/>
                <a:ea typeface="+mn-lt"/>
                <a:cs typeface="+mn-lt"/>
              </a:rPr>
              <a:t>Products need to last longer and users need to use longer. </a:t>
            </a:r>
            <a:endParaRPr lang="en-US" sz="1200">
              <a:solidFill>
                <a:srgbClr val="64C9FF"/>
              </a:solidFill>
              <a:latin typeface="Calibri" panose="020F0502020204030204"/>
              <a:ea typeface="+mn-lt"/>
              <a:cs typeface="+mn-lt"/>
            </a:endParaRPr>
          </a:p>
          <a:p>
            <a:pPr marL="285750" indent="-285750">
              <a:buFont typeface="Arial" panose="020B0604020202020204" pitchFamily="34" charset="0"/>
              <a:buChar char="•"/>
            </a:pPr>
            <a:r>
              <a:rPr lang="en-US" sz="1200">
                <a:solidFill>
                  <a:schemeClr val="bg1"/>
                </a:solidFill>
                <a:latin typeface="Poppins"/>
                <a:ea typeface="+mn-lt"/>
                <a:cs typeface="+mn-lt"/>
              </a:rPr>
              <a:t>Reliability, maintaining usefulness, and ease of repair are important factors</a:t>
            </a:r>
            <a:endParaRPr lang="en-US" sz="1200">
              <a:solidFill>
                <a:schemeClr val="bg1"/>
              </a:solidFill>
              <a:latin typeface="Calibri" panose="020F0502020204030204"/>
              <a:ea typeface="+mn-lt"/>
              <a:cs typeface="+mn-lt"/>
            </a:endParaRPr>
          </a:p>
          <a:p>
            <a:pPr marL="285750" indent="-285750">
              <a:buFont typeface="Arial" panose="020B0604020202020204" pitchFamily="34" charset="0"/>
              <a:buChar char="•"/>
            </a:pPr>
            <a:endParaRPr lang="en-US" sz="1200" b="1">
              <a:solidFill>
                <a:srgbClr val="00B0F0"/>
              </a:solidFill>
              <a:latin typeface="Poppins"/>
              <a:ea typeface="+mn-lt"/>
              <a:cs typeface="+mn-lt"/>
            </a:endParaRPr>
          </a:p>
          <a:p>
            <a:pPr marL="285750" indent="-285750">
              <a:buFont typeface="Arial" panose="020B0604020202020204" pitchFamily="34" charset="0"/>
              <a:buChar char="•"/>
            </a:pPr>
            <a:r>
              <a:rPr lang="en-US" sz="1200" b="1">
                <a:solidFill>
                  <a:srgbClr val="64C9FF"/>
                </a:solidFill>
                <a:latin typeface="Poppins"/>
                <a:ea typeface="+mn-lt"/>
                <a:cs typeface="+mn-lt"/>
              </a:rPr>
              <a:t>In general, global data is limited</a:t>
            </a:r>
            <a:endParaRPr lang="en-US" sz="1200">
              <a:solidFill>
                <a:srgbClr val="64C9FF"/>
              </a:solidFill>
              <a:latin typeface="Calibri" panose="020F0502020204030204"/>
              <a:ea typeface="+mn-lt"/>
              <a:cs typeface="+mn-lt"/>
            </a:endParaRPr>
          </a:p>
          <a:p>
            <a:pPr marL="285750" indent="-285750">
              <a:buFont typeface="Arial" panose="020B0604020202020204" pitchFamily="34" charset="0"/>
              <a:buChar char="•"/>
            </a:pPr>
            <a:r>
              <a:rPr lang="en-US" sz="1200">
                <a:solidFill>
                  <a:schemeClr val="bg1"/>
                </a:solidFill>
                <a:latin typeface="Poppins"/>
                <a:ea typeface="+mn-lt"/>
                <a:cs typeface="+mn-lt"/>
              </a:rPr>
              <a:t>Average age of automobiles is increasing</a:t>
            </a:r>
            <a:endParaRPr lang="en-US" sz="1200">
              <a:solidFill>
                <a:schemeClr val="bg1"/>
              </a:solidFill>
              <a:cs typeface="Calibri"/>
            </a:endParaRPr>
          </a:p>
          <a:p>
            <a:pPr marL="285750" indent="-285750">
              <a:buFont typeface="Arial" panose="020B0604020202020204" pitchFamily="34" charset="0"/>
              <a:buChar char="•"/>
            </a:pPr>
            <a:r>
              <a:rPr lang="en-US" sz="1200">
                <a:solidFill>
                  <a:schemeClr val="bg1"/>
                </a:solidFill>
                <a:latin typeface="Poppins"/>
                <a:ea typeface="+mn-lt"/>
                <a:cs typeface="+mn-lt"/>
              </a:rPr>
              <a:t>Actual lifetime of some electronic products is increasing; but still falls short of consumer expectation</a:t>
            </a:r>
          </a:p>
          <a:p>
            <a:endParaRPr lang="en-US">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26</a:t>
            </a:fld>
            <a:endParaRPr lang="en-US"/>
          </a:p>
        </p:txBody>
      </p:sp>
    </p:spTree>
    <p:extLst>
      <p:ext uri="{BB962C8B-B14F-4D97-AF65-F5344CB8AC3E}">
        <p14:creationId xmlns:p14="http://schemas.microsoft.com/office/powerpoint/2010/main" val="2594834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27</a:t>
            </a:fld>
            <a:endParaRPr lang="en-US"/>
          </a:p>
        </p:txBody>
      </p:sp>
    </p:spTree>
    <p:extLst>
      <p:ext uri="{BB962C8B-B14F-4D97-AF65-F5344CB8AC3E}">
        <p14:creationId xmlns:p14="http://schemas.microsoft.com/office/powerpoint/2010/main" val="1810941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City Clock Magazine: </a:t>
            </a:r>
            <a:r>
              <a:rPr lang="en-US">
                <a:hlinkClick r:id="rId3"/>
              </a:rPr>
              <a:t>Mexico City Walking (City Clock) | Pedestrians crossing the … | Flickr</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28</a:t>
            </a:fld>
            <a:endParaRPr lang="en-US"/>
          </a:p>
        </p:txBody>
      </p:sp>
    </p:spTree>
    <p:extLst>
      <p:ext uri="{BB962C8B-B14F-4D97-AF65-F5344CB8AC3E}">
        <p14:creationId xmlns:p14="http://schemas.microsoft.com/office/powerpoint/2010/main" val="2577638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29</a:t>
            </a:fld>
            <a:endParaRPr lang="en-US"/>
          </a:p>
        </p:txBody>
      </p:sp>
    </p:spTree>
    <p:extLst>
      <p:ext uri="{BB962C8B-B14F-4D97-AF65-F5344CB8AC3E}">
        <p14:creationId xmlns:p14="http://schemas.microsoft.com/office/powerpoint/2010/main" val="3494770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8EBBE77-BD11-4F95-9A43-752D5283F521}" type="slidenum">
              <a:rPr lang="en-US"/>
              <a:t>30</a:t>
            </a:fld>
            <a:endParaRPr lang="en-US"/>
          </a:p>
        </p:txBody>
      </p:sp>
    </p:spTree>
    <p:extLst>
      <p:ext uri="{BB962C8B-B14F-4D97-AF65-F5344CB8AC3E}">
        <p14:creationId xmlns:p14="http://schemas.microsoft.com/office/powerpoint/2010/main" val="3806046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https://systemschangelab.org/ </a:t>
            </a:r>
            <a:endParaRPr lang="en-US">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a:t>OR search the dashboard ( https://systemschangelab.org/dashboard)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32</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255153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8</a:t>
            </a:fld>
            <a:endParaRPr lang="en-US"/>
          </a:p>
        </p:txBody>
      </p:sp>
    </p:spTree>
    <p:extLst>
      <p:ext uri="{BB962C8B-B14F-4D97-AF65-F5344CB8AC3E}">
        <p14:creationId xmlns:p14="http://schemas.microsoft.com/office/powerpoint/2010/main" val="344957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9</a:t>
            </a:fld>
            <a:endParaRPr lang="en-US"/>
          </a:p>
        </p:txBody>
      </p:sp>
    </p:spTree>
    <p:extLst>
      <p:ext uri="{BB962C8B-B14F-4D97-AF65-F5344CB8AC3E}">
        <p14:creationId xmlns:p14="http://schemas.microsoft.com/office/powerpoint/2010/main" val="2272669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10</a:t>
            </a:fld>
            <a:endParaRPr lang="en-US"/>
          </a:p>
        </p:txBody>
      </p:sp>
    </p:spTree>
    <p:extLst>
      <p:ext uri="{BB962C8B-B14F-4D97-AF65-F5344CB8AC3E}">
        <p14:creationId xmlns:p14="http://schemas.microsoft.com/office/powerpoint/2010/main" val="3076835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kumimoji="1" lang="en-US" altLang="ja-JP" sz="1600">
                <a:latin typeface="Arial" panose="020B0604020202020204" pitchFamily="34" charset="0"/>
                <a:cs typeface="Arial" panose="020B0604020202020204" pitchFamily="34" charset="0"/>
              </a:rPr>
              <a:t>(General ideas)</a:t>
            </a:r>
          </a:p>
          <a:p>
            <a:pPr>
              <a:buFont typeface="メイリオ" panose="020B0604030504040204" pitchFamily="50" charset="-128"/>
              <a:buChar char="⁃"/>
            </a:pPr>
            <a:r>
              <a:rPr kumimoji="1" lang="en-US" altLang="ja-JP" sz="1600">
                <a:latin typeface="Arial" panose="020B0604020202020204" pitchFamily="34" charset="0"/>
                <a:cs typeface="Arial" panose="020B0604020202020204" pitchFamily="34" charset="0"/>
              </a:rPr>
              <a:t>To cover all life stages of materials. </a:t>
            </a:r>
          </a:p>
          <a:p>
            <a:pPr>
              <a:buFont typeface="メイリオ" panose="020B0604030504040204" pitchFamily="50" charset="-128"/>
              <a:buChar char="⁃"/>
            </a:pPr>
            <a:r>
              <a:rPr kumimoji="1" lang="en-US" altLang="ja-JP" sz="1600">
                <a:latin typeface="Arial" panose="020B0604020202020204" pitchFamily="34" charset="0"/>
                <a:cs typeface="Arial" panose="020B0604020202020204" pitchFamily="34" charset="0"/>
              </a:rPr>
              <a:t>To link life stages so as to formulate material circulation. </a:t>
            </a:r>
          </a:p>
          <a:p>
            <a:pPr lvl="1">
              <a:buFont typeface="メイリオ" panose="020B0604030504040204" pitchFamily="50" charset="-128"/>
              <a:buChar char="⁃"/>
            </a:pPr>
            <a:r>
              <a:rPr kumimoji="1" lang="en-US" altLang="ja-JP" sz="1400">
                <a:solidFill>
                  <a:schemeClr val="bg1"/>
                </a:solidFill>
                <a:latin typeface="Arial" panose="020B0604020202020204" pitchFamily="34" charset="0"/>
                <a:cs typeface="Arial" panose="020B0604020202020204" pitchFamily="34" charset="0"/>
              </a:rPr>
              <a:t>e.g. Recycling at the end-of-life stage must be paired with an increased use of recycled materials. </a:t>
            </a:r>
          </a:p>
          <a:p>
            <a:pPr marL="0" indent="0">
              <a:buNone/>
            </a:pPr>
            <a:r>
              <a:rPr lang="en-US" altLang="ja-JP" sz="1600">
                <a:latin typeface="Arial" panose="020B0604020202020204" pitchFamily="34" charset="0"/>
                <a:cs typeface="Arial" panose="020B0604020202020204" pitchFamily="34" charset="0"/>
              </a:rPr>
              <a:t>(Specific reasons)</a:t>
            </a:r>
          </a:p>
          <a:p>
            <a:pPr>
              <a:buFont typeface="メイリオ" panose="020B0604030504040204" pitchFamily="50" charset="-128"/>
              <a:buChar char="⁃"/>
            </a:pPr>
            <a:r>
              <a:rPr lang="en-US" altLang="ja-JP" sz="1600">
                <a:latin typeface="Arial" panose="020B0604020202020204" pitchFamily="34" charset="0"/>
                <a:cs typeface="Arial" panose="020B0604020202020204" pitchFamily="34" charset="0"/>
              </a:rPr>
              <a:t>The first priority of 3Rs, “reduce”,  is important: </a:t>
            </a:r>
            <a:r>
              <a:rPr lang="en-US" altLang="ja-JP" sz="1600" i="1">
                <a:latin typeface="Arial" panose="020B0604020202020204" pitchFamily="34" charset="0"/>
                <a:cs typeface="Arial" panose="020B0604020202020204" pitchFamily="34" charset="0"/>
              </a:rPr>
              <a:t>Narrowing the loop</a:t>
            </a:r>
          </a:p>
          <a:p>
            <a:pPr lvl="1">
              <a:buFont typeface="メイリオ" panose="020B0604030504040204" pitchFamily="50" charset="-128"/>
              <a:buChar char="⁃"/>
            </a:pPr>
            <a:r>
              <a:rPr kumimoji="1" lang="en-US" altLang="ja-JP" sz="1400">
                <a:solidFill>
                  <a:schemeClr val="bg1"/>
                </a:solidFill>
                <a:latin typeface="Arial" panose="020B0604020202020204" pitchFamily="34" charset="0"/>
                <a:cs typeface="Arial" panose="020B0604020202020204" pitchFamily="34" charset="0"/>
              </a:rPr>
              <a:t>To reduce material use in both consumption and production </a:t>
            </a:r>
          </a:p>
          <a:p>
            <a:pPr lvl="1">
              <a:buFont typeface="メイリオ" panose="020B0604030504040204" pitchFamily="50" charset="-128"/>
              <a:buChar char="⁃"/>
            </a:pPr>
            <a:r>
              <a:rPr kumimoji="1" lang="en-US" altLang="ja-JP" sz="1400">
                <a:solidFill>
                  <a:schemeClr val="bg1"/>
                </a:solidFill>
                <a:latin typeface="Arial" panose="020B0604020202020204" pitchFamily="34" charset="0"/>
                <a:cs typeface="Arial" panose="020B0604020202020204" pitchFamily="34" charset="0"/>
              </a:rPr>
              <a:t>To ensure that human activities fit within the global capacity of the environment (overconsumption), with attention to equitable access (underconsumption).</a:t>
            </a:r>
          </a:p>
          <a:p>
            <a:pPr lvl="1">
              <a:buFont typeface="メイリオ" panose="020B0604030504040204" pitchFamily="50" charset="-128"/>
              <a:buChar char="⁃"/>
            </a:pPr>
            <a:r>
              <a:rPr lang="en-US" altLang="ja-JP" sz="1400">
                <a:solidFill>
                  <a:schemeClr val="bg1"/>
                </a:solidFill>
                <a:latin typeface="Arial" panose="020B0604020202020204" pitchFamily="34" charset="0"/>
                <a:cs typeface="Arial" panose="020B0604020202020204" pitchFamily="34" charset="0"/>
              </a:rPr>
              <a:t>S</a:t>
            </a:r>
            <a:r>
              <a:rPr kumimoji="1" lang="en-US" altLang="ja-JP" sz="1400">
                <a:solidFill>
                  <a:schemeClr val="bg1"/>
                </a:solidFill>
                <a:latin typeface="Arial" panose="020B0604020202020204" pitchFamily="34" charset="0"/>
                <a:cs typeface="Arial" panose="020B0604020202020204" pitchFamily="34" charset="0"/>
              </a:rPr>
              <a:t>haring unnecessary resources (Use and provision of functions rather than materials)</a:t>
            </a:r>
          </a:p>
          <a:p>
            <a:pPr>
              <a:buFont typeface="メイリオ" panose="020B0604030504040204" pitchFamily="50" charset="-128"/>
              <a:buChar char="⁃"/>
            </a:pPr>
            <a:r>
              <a:rPr kumimoji="1" lang="en-US" altLang="ja-JP" sz="1600">
                <a:latin typeface="Arial" panose="020B0604020202020204" pitchFamily="34" charset="0"/>
                <a:cs typeface="Arial" panose="020B0604020202020204" pitchFamily="34" charset="0"/>
              </a:rPr>
              <a:t>The longer use of products is another key aspect: </a:t>
            </a:r>
            <a:r>
              <a:rPr kumimoji="1" lang="en-US" altLang="ja-JP" sz="1600" i="1">
                <a:latin typeface="Arial" panose="020B0604020202020204" pitchFamily="34" charset="0"/>
                <a:cs typeface="Arial" panose="020B0604020202020204" pitchFamily="34" charset="0"/>
              </a:rPr>
              <a:t>Slowing the loop</a:t>
            </a:r>
          </a:p>
          <a:p>
            <a:pPr>
              <a:buFont typeface="メイリオ" panose="020B0604030504040204" pitchFamily="50" charset="-128"/>
              <a:buChar char="⁃"/>
            </a:pPr>
            <a:r>
              <a:rPr kumimoji="1" lang="en-US" altLang="ja-JP" sz="1600">
                <a:latin typeface="Arial" panose="020B0604020202020204" pitchFamily="34" charset="0"/>
                <a:cs typeface="Arial" panose="020B0604020202020204" pitchFamily="34" charset="0"/>
              </a:rPr>
              <a:t>Products and their materials must be kept in circulation at their highest value for as long as possible: </a:t>
            </a:r>
            <a:r>
              <a:rPr kumimoji="1" lang="en-US" altLang="ja-JP" sz="1600" i="1">
                <a:latin typeface="Arial" panose="020B0604020202020204" pitchFamily="34" charset="0"/>
                <a:cs typeface="Arial" panose="020B0604020202020204" pitchFamily="34" charset="0"/>
              </a:rPr>
              <a:t>Closing the loop</a:t>
            </a:r>
            <a:r>
              <a:rPr kumimoji="1" lang="en-US" altLang="ja-JP" sz="1600">
                <a:latin typeface="Arial" panose="020B0604020202020204" pitchFamily="34" charset="0"/>
                <a:cs typeface="Arial" panose="020B0604020202020204" pitchFamily="34" charset="0"/>
              </a:rPr>
              <a:t>. </a:t>
            </a:r>
          </a:p>
          <a:p>
            <a:pPr lvl="1">
              <a:buFont typeface="メイリオ" panose="020B0604030504040204" pitchFamily="50" charset="-128"/>
              <a:buChar char="⁃"/>
            </a:pPr>
            <a:r>
              <a:rPr lang="en-US" altLang="ja-JP" sz="1400">
                <a:solidFill>
                  <a:schemeClr val="bg1"/>
                </a:solidFill>
                <a:latin typeface="Arial" panose="020B0604020202020204" pitchFamily="34" charset="0"/>
                <a:cs typeface="Arial" panose="020B0604020202020204" pitchFamily="34" charset="0"/>
              </a:rPr>
              <a:t>R</a:t>
            </a:r>
            <a:r>
              <a:rPr kumimoji="1" lang="en-US" altLang="ja-JP" sz="1400">
                <a:solidFill>
                  <a:schemeClr val="bg1"/>
                </a:solidFill>
                <a:latin typeface="Arial" panose="020B0604020202020204" pitchFamily="34" charset="0"/>
                <a:cs typeface="Arial" panose="020B0604020202020204" pitchFamily="34" charset="0"/>
              </a:rPr>
              <a:t>ecovering and retaining the value of the materials and components in end-of-life products</a:t>
            </a:r>
          </a:p>
          <a:p>
            <a:pPr lvl="1">
              <a:buFont typeface="メイリオ" panose="020B0604030504040204" pitchFamily="50" charset="-128"/>
              <a:buChar char="⁃"/>
            </a:pPr>
            <a:r>
              <a:rPr lang="en-US" altLang="ja-JP" sz="1400">
                <a:solidFill>
                  <a:schemeClr val="bg1"/>
                </a:solidFill>
                <a:latin typeface="Arial" panose="020B0604020202020204" pitchFamily="34" charset="0"/>
                <a:cs typeface="Arial" panose="020B0604020202020204" pitchFamily="34" charset="0"/>
              </a:rPr>
              <a:t>U</a:t>
            </a:r>
            <a:r>
              <a:rPr kumimoji="1" lang="en-US" altLang="ja-JP" sz="1400">
                <a:solidFill>
                  <a:schemeClr val="bg1"/>
                </a:solidFill>
                <a:latin typeface="Arial" panose="020B0604020202020204" pitchFamily="34" charset="0"/>
                <a:cs typeface="Arial" panose="020B0604020202020204" pitchFamily="34" charset="0"/>
              </a:rPr>
              <a:t>sing them to make new products, replacing </a:t>
            </a:r>
            <a:r>
              <a:rPr lang="en-US" altLang="ja-JP" sz="1400">
                <a:solidFill>
                  <a:schemeClr val="bg1"/>
                </a:solidFill>
                <a:latin typeface="Arial" panose="020B0604020202020204" pitchFamily="34" charset="0"/>
                <a:cs typeface="Arial" panose="020B0604020202020204" pitchFamily="34" charset="0"/>
              </a:rPr>
              <a:t>v</a:t>
            </a:r>
            <a:r>
              <a:rPr kumimoji="1" lang="en-US" altLang="ja-JP" sz="1400">
                <a:solidFill>
                  <a:schemeClr val="bg1"/>
                </a:solidFill>
                <a:latin typeface="Arial" panose="020B0604020202020204" pitchFamily="34" charset="0"/>
                <a:cs typeface="Arial" panose="020B0604020202020204" pitchFamily="34" charset="0"/>
              </a:rPr>
              <a:t>irgin, non-renewable materials</a:t>
            </a:r>
          </a:p>
          <a:p>
            <a:pPr lvl="1">
              <a:buFont typeface="メイリオ" panose="020B0604030504040204" pitchFamily="50" charset="-128"/>
              <a:buChar char="⁃"/>
            </a:pPr>
            <a:r>
              <a:rPr kumimoji="1" lang="en-US" altLang="ja-JP" sz="1400">
                <a:solidFill>
                  <a:schemeClr val="bg1"/>
                </a:solidFill>
                <a:latin typeface="Arial" panose="020B0604020202020204" pitchFamily="34" charset="0"/>
                <a:cs typeface="Arial" panose="020B0604020202020204" pitchFamily="34" charset="0"/>
              </a:rPr>
              <a:t>Resources that are truly renewable should be used for products from the biosphere.</a:t>
            </a:r>
          </a:p>
          <a:p>
            <a:pPr>
              <a:buFont typeface="メイリオ" panose="020B0604030504040204" pitchFamily="50" charset="-128"/>
              <a:buChar char="⁃"/>
            </a:pPr>
            <a:r>
              <a:rPr kumimoji="1" lang="en-US" altLang="ja-JP" sz="1600">
                <a:latin typeface="Arial" panose="020B0604020202020204" pitchFamily="34" charset="0"/>
                <a:cs typeface="Arial" panose="020B0604020202020204" pitchFamily="34" charset="0"/>
              </a:rPr>
              <a:t>Reduction of environmental impacts</a:t>
            </a:r>
          </a:p>
          <a:p>
            <a:pPr marL="0" indent="0">
              <a:buNone/>
            </a:pPr>
            <a:endParaRPr kumimoji="1" lang="en-US" altLang="ja-JP" sz="700">
              <a:latin typeface="Arial" panose="020B0604020202020204" pitchFamily="34" charset="0"/>
              <a:cs typeface="Arial" panose="020B0604020202020204" pitchFamily="34" charset="0"/>
            </a:endParaRPr>
          </a:p>
          <a:p>
            <a:pPr marL="0" indent="0">
              <a:buNone/>
            </a:pPr>
            <a:r>
              <a:rPr lang="en-US" altLang="ja-JP" sz="1600">
                <a:latin typeface="Arial" panose="020B0604020202020204" pitchFamily="34" charset="0"/>
                <a:cs typeface="Arial" panose="020B0604020202020204" pitchFamily="34" charset="0"/>
              </a:rPr>
              <a:t>R</a:t>
            </a:r>
            <a:r>
              <a:rPr kumimoji="1" lang="en-US" altLang="ja-JP" sz="1600">
                <a:latin typeface="Arial" panose="020B0604020202020204" pitchFamily="34" charset="0"/>
                <a:cs typeface="Arial" panose="020B0604020202020204" pitchFamily="34" charset="0"/>
              </a:rPr>
              <a:t>elevant reports and definitions were considered.</a:t>
            </a:r>
          </a:p>
          <a:p>
            <a:endParaRPr lang="en-US"/>
          </a:p>
          <a:p>
            <a:endParaRPr lang="en-US"/>
          </a:p>
          <a:p>
            <a:pPr marL="0" indent="0">
              <a:buNone/>
            </a:pPr>
            <a:r>
              <a:rPr kumimoji="1" lang="en-US" altLang="ja-JP" sz="2400" u="sng">
                <a:latin typeface="Arial"/>
                <a:ea typeface="游ゴシック"/>
                <a:cs typeface="Arial"/>
              </a:rPr>
              <a:t>General ideas</a:t>
            </a:r>
            <a:endParaRPr lang="en-US" altLang="ja-JP" sz="2400" u="sng">
              <a:latin typeface="Arial"/>
              <a:ea typeface="游ゴシック"/>
              <a:cs typeface="Arial"/>
            </a:endParaRPr>
          </a:p>
          <a:p>
            <a:pPr>
              <a:buFont typeface="メイリオ" panose="020B0604030504040204" pitchFamily="50" charset="-128"/>
              <a:buChar char="⁃"/>
            </a:pPr>
            <a:r>
              <a:rPr kumimoji="1" lang="en-US" altLang="ja-JP" sz="2400">
                <a:latin typeface="Arial"/>
                <a:ea typeface="游ゴシック"/>
                <a:cs typeface="Arial"/>
              </a:rPr>
              <a:t>To </a:t>
            </a:r>
            <a:r>
              <a:rPr kumimoji="1" lang="en-US" altLang="ja-JP" sz="2400" b="1">
                <a:solidFill>
                  <a:srgbClr val="00B0F0"/>
                </a:solidFill>
                <a:latin typeface="Arial"/>
                <a:ea typeface="游ゴシック"/>
                <a:cs typeface="Arial"/>
              </a:rPr>
              <a:t>cover all life stages</a:t>
            </a:r>
            <a:r>
              <a:rPr kumimoji="1" lang="en-US" altLang="ja-JP" sz="2400">
                <a:latin typeface="Arial"/>
                <a:ea typeface="游ゴシック"/>
                <a:cs typeface="Arial"/>
              </a:rPr>
              <a:t> of materials. </a:t>
            </a:r>
            <a:endParaRPr lang="en-US" altLang="ja-JP" sz="2400">
              <a:latin typeface="Arial" panose="020B0604020202020204" pitchFamily="34" charset="0"/>
              <a:ea typeface="游ゴシック"/>
              <a:cs typeface="Arial" panose="020B0604020202020204" pitchFamily="34" charset="0"/>
            </a:endParaRPr>
          </a:p>
          <a:p>
            <a:pPr>
              <a:buFont typeface="メイリオ" panose="020B0604030504040204" pitchFamily="50" charset="-128"/>
              <a:buChar char="⁃"/>
            </a:pPr>
            <a:r>
              <a:rPr kumimoji="1" lang="en-US" altLang="ja-JP" sz="2400">
                <a:latin typeface="Arial"/>
                <a:ea typeface="游ゴシック"/>
                <a:cs typeface="Arial"/>
              </a:rPr>
              <a:t>To </a:t>
            </a:r>
            <a:r>
              <a:rPr kumimoji="1" lang="en-US" altLang="ja-JP" sz="2400" b="1">
                <a:solidFill>
                  <a:srgbClr val="00B0F0"/>
                </a:solidFill>
                <a:latin typeface="Arial"/>
                <a:ea typeface="游ゴシック"/>
                <a:cs typeface="Arial"/>
              </a:rPr>
              <a:t>link life stages </a:t>
            </a:r>
            <a:r>
              <a:rPr kumimoji="1" lang="en-US" altLang="ja-JP" sz="2400">
                <a:latin typeface="Arial"/>
                <a:ea typeface="游ゴシック"/>
                <a:cs typeface="Arial"/>
              </a:rPr>
              <a:t>so as to formulate material circulation. </a:t>
            </a:r>
            <a:endParaRPr lang="en-US" altLang="ja-JP" sz="2400">
              <a:latin typeface="Arial" panose="020B0604020202020204" pitchFamily="34" charset="0"/>
              <a:ea typeface="游ゴシック"/>
              <a:cs typeface="Arial" panose="020B0604020202020204" pitchFamily="34" charset="0"/>
            </a:endParaRPr>
          </a:p>
          <a:p>
            <a:endParaRPr lang="en-US" altLang="ja-JP" sz="2400">
              <a:latin typeface="Arial"/>
              <a:ea typeface="游ゴシック"/>
              <a:cs typeface="Arial"/>
            </a:endParaRPr>
          </a:p>
          <a:p>
            <a:r>
              <a:rPr lang="en-US" altLang="ja-JP" sz="2400" u="sng">
                <a:latin typeface="Arial"/>
                <a:ea typeface="游ゴシック"/>
                <a:cs typeface="Arial"/>
              </a:rPr>
              <a:t>Specific reasons</a:t>
            </a:r>
            <a:endParaRPr lang="en-US" sz="4000" u="sng">
              <a:latin typeface="Arial"/>
              <a:ea typeface="游ゴシック"/>
              <a:cs typeface="Arial"/>
            </a:endParaRPr>
          </a:p>
          <a:p>
            <a:pPr>
              <a:buFont typeface="メイリオ" panose="020B0604030504040204" pitchFamily="50" charset="-128"/>
              <a:buChar char="⁃"/>
            </a:pPr>
            <a:r>
              <a:rPr lang="en-US" altLang="ja-JP" sz="2400">
                <a:latin typeface="Arial"/>
                <a:ea typeface="游ゴシック"/>
                <a:cs typeface="Arial"/>
              </a:rPr>
              <a:t>The first priority of 3Rs, “reduce”,  is important: </a:t>
            </a:r>
            <a:r>
              <a:rPr lang="en-US" altLang="ja-JP" sz="2400" b="1" i="1">
                <a:solidFill>
                  <a:srgbClr val="00B0F0"/>
                </a:solidFill>
                <a:latin typeface="Arial"/>
                <a:ea typeface="游ゴシック"/>
                <a:cs typeface="Arial"/>
              </a:rPr>
              <a:t>Narrowing the loop</a:t>
            </a:r>
          </a:p>
          <a:p>
            <a:pPr lvl="1">
              <a:buFont typeface="メイリオ" panose="020B0604030504040204" pitchFamily="50" charset="-128"/>
              <a:buChar char="⁃"/>
            </a:pPr>
            <a:r>
              <a:rPr kumimoji="1" lang="en-US" altLang="ja-JP" sz="2000">
                <a:solidFill>
                  <a:schemeClr val="bg1"/>
                </a:solidFill>
                <a:latin typeface="Arial"/>
                <a:ea typeface="游ゴシック"/>
                <a:cs typeface="Arial"/>
              </a:rPr>
              <a:t>To ensure that human activities fit within the global capacity of the environment.</a:t>
            </a:r>
            <a:endParaRPr lang="en-US" altLang="ja-JP" sz="2000">
              <a:solidFill>
                <a:schemeClr val="bg1"/>
              </a:solidFill>
              <a:latin typeface="Arial"/>
              <a:ea typeface="游ゴシック"/>
              <a:cs typeface="Arial"/>
            </a:endParaRPr>
          </a:p>
          <a:p>
            <a:pPr>
              <a:buFont typeface="メイリオ" panose="020B0604030504040204" pitchFamily="50" charset="-128"/>
              <a:buChar char="⁃"/>
            </a:pPr>
            <a:r>
              <a:rPr kumimoji="1" lang="en-US" altLang="ja-JP" sz="2400">
                <a:solidFill>
                  <a:srgbClr val="FFFFFF"/>
                </a:solidFill>
                <a:latin typeface="Arial"/>
                <a:ea typeface="游ゴシック"/>
                <a:cs typeface="Arial"/>
              </a:rPr>
              <a:t>Products and their materials must be kept in circulation at their highest</a:t>
            </a:r>
            <a:br>
              <a:rPr kumimoji="1" lang="en-US" altLang="ja-JP" sz="2400">
                <a:solidFill>
                  <a:srgbClr val="FFFFFF"/>
                </a:solidFill>
                <a:latin typeface="Arial"/>
                <a:ea typeface="游ゴシック"/>
                <a:cs typeface="Arial"/>
              </a:rPr>
            </a:br>
            <a:r>
              <a:rPr kumimoji="1" lang="en-US" altLang="ja-JP" sz="2400">
                <a:solidFill>
                  <a:srgbClr val="FFFFFF"/>
                </a:solidFill>
                <a:latin typeface="Arial"/>
                <a:ea typeface="游ゴシック"/>
                <a:cs typeface="Arial"/>
              </a:rPr>
              <a:t> value as long as possible: </a:t>
            </a:r>
            <a:r>
              <a:rPr kumimoji="1" lang="en-US" altLang="ja-JP" sz="2400" b="1" i="1">
                <a:solidFill>
                  <a:srgbClr val="00B0F0"/>
                </a:solidFill>
                <a:latin typeface="Arial"/>
                <a:ea typeface="游ゴシック"/>
                <a:cs typeface="Arial"/>
              </a:rPr>
              <a:t>Closing the loop</a:t>
            </a:r>
            <a:r>
              <a:rPr kumimoji="1" lang="en-US" altLang="ja-JP" sz="2400">
                <a:solidFill>
                  <a:srgbClr val="00B0F0"/>
                </a:solidFill>
                <a:latin typeface="Arial"/>
                <a:ea typeface="游ゴシック"/>
                <a:cs typeface="Arial"/>
              </a:rPr>
              <a:t> </a:t>
            </a:r>
            <a:endParaRPr lang="en-US" altLang="ja-JP" sz="2400">
              <a:solidFill>
                <a:srgbClr val="00B0F0"/>
              </a:solidFill>
              <a:latin typeface="Arial" panose="020B0604020202020204" pitchFamily="34" charset="0"/>
              <a:ea typeface="游ゴシック"/>
              <a:cs typeface="Arial" panose="020B0604020202020204" pitchFamily="34" charset="0"/>
            </a:endParaRPr>
          </a:p>
          <a:p>
            <a:pPr lvl="1">
              <a:buFont typeface="メイリオ" panose="020B0604030504040204" pitchFamily="50" charset="-128"/>
              <a:buChar char="⁃"/>
            </a:pPr>
            <a:r>
              <a:rPr lang="en-US" altLang="ja-JP" sz="2000">
                <a:solidFill>
                  <a:schemeClr val="bg1"/>
                </a:solidFill>
                <a:latin typeface="Arial"/>
                <a:ea typeface="游ゴシック"/>
                <a:cs typeface="Arial"/>
              </a:rPr>
              <a:t>R</a:t>
            </a:r>
            <a:r>
              <a:rPr kumimoji="1" lang="en-US" altLang="ja-JP" sz="2000">
                <a:solidFill>
                  <a:schemeClr val="bg1"/>
                </a:solidFill>
                <a:latin typeface="Arial"/>
                <a:ea typeface="游ゴシック"/>
                <a:cs typeface="Arial"/>
              </a:rPr>
              <a:t>ecovering and retaining the value of the materials in end-of-use products</a:t>
            </a:r>
            <a:endParaRPr lang="en-US" altLang="ja-JP" sz="2000">
              <a:solidFill>
                <a:schemeClr val="bg1"/>
              </a:solidFill>
              <a:latin typeface="Arial"/>
              <a:ea typeface="游ゴシック"/>
              <a:cs typeface="Arial"/>
            </a:endParaRPr>
          </a:p>
          <a:p>
            <a:pPr lvl="1">
              <a:buFont typeface="メイリオ" panose="020B0604030504040204" pitchFamily="50" charset="-128"/>
              <a:buChar char="⁃"/>
            </a:pPr>
            <a:r>
              <a:rPr lang="en-US" altLang="ja-JP" sz="2000">
                <a:solidFill>
                  <a:schemeClr val="bg1"/>
                </a:solidFill>
                <a:latin typeface="Arial"/>
                <a:ea typeface="游ゴシック"/>
                <a:cs typeface="Arial"/>
              </a:rPr>
              <a:t>U</a:t>
            </a:r>
            <a:r>
              <a:rPr kumimoji="1" lang="en-US" altLang="ja-JP" sz="2000">
                <a:solidFill>
                  <a:schemeClr val="bg1"/>
                </a:solidFill>
                <a:latin typeface="Arial"/>
                <a:ea typeface="游ゴシック"/>
                <a:cs typeface="Arial"/>
              </a:rPr>
              <a:t>sing them to make new products, replacing </a:t>
            </a:r>
            <a:r>
              <a:rPr lang="en-US" altLang="ja-JP" sz="2000">
                <a:solidFill>
                  <a:schemeClr val="bg1"/>
                </a:solidFill>
                <a:latin typeface="Arial"/>
                <a:ea typeface="游ゴシック"/>
                <a:cs typeface="Arial"/>
              </a:rPr>
              <a:t>v</a:t>
            </a:r>
            <a:r>
              <a:rPr kumimoji="1" lang="en-US" altLang="ja-JP" sz="2000">
                <a:solidFill>
                  <a:schemeClr val="bg1"/>
                </a:solidFill>
                <a:latin typeface="Arial"/>
                <a:ea typeface="游ゴシック"/>
                <a:cs typeface="Arial"/>
              </a:rPr>
              <a:t>irgin, non-renewable materials</a:t>
            </a:r>
            <a:endParaRPr lang="en-US" altLang="ja-JP">
              <a:solidFill>
                <a:srgbClr val="595959"/>
              </a:solidFill>
              <a:latin typeface="Arial"/>
              <a:ea typeface="游ゴシック"/>
              <a:cs typeface="Arial"/>
            </a:endParaRPr>
          </a:p>
          <a:p>
            <a:pPr marL="285750" indent="-285750">
              <a:buFont typeface="メイリオ,Sans-Serif" panose="020B0604030504040204" pitchFamily="50" charset="-128"/>
              <a:buChar char="⁃"/>
            </a:pPr>
            <a:r>
              <a:rPr lang="en-US" sz="2400">
                <a:latin typeface="Arial"/>
                <a:ea typeface="游ゴシック"/>
                <a:cs typeface="Arial"/>
              </a:rPr>
              <a:t>The longer use of products is another key aspect: </a:t>
            </a:r>
            <a:r>
              <a:rPr lang="en-US" sz="2400" b="1" i="1">
                <a:solidFill>
                  <a:srgbClr val="00B0F0"/>
                </a:solidFill>
                <a:latin typeface="Arial"/>
                <a:ea typeface="游ゴシック"/>
                <a:cs typeface="Arial"/>
              </a:rPr>
              <a:t>Slowing the loop</a:t>
            </a:r>
            <a:endParaRPr lang="en-US"/>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12</a:t>
            </a:fld>
            <a:endParaRPr lang="en-US"/>
          </a:p>
        </p:txBody>
      </p:sp>
    </p:spTree>
    <p:extLst>
      <p:ext uri="{BB962C8B-B14F-4D97-AF65-F5344CB8AC3E}">
        <p14:creationId xmlns:p14="http://schemas.microsoft.com/office/powerpoint/2010/main" val="3562209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Jiri Rezac / Climate Group: </a:t>
            </a:r>
            <a:r>
              <a:rPr lang="en-US">
                <a:hlinkClick r:id="rId3"/>
              </a:rPr>
              <a:t>MUMBAI | INDIA MUMBAI 28MAY10 - Victoria train station in Mu… | Flickr</a:t>
            </a:r>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13</a:t>
            </a:fld>
            <a:endParaRPr lang="en-US"/>
          </a:p>
        </p:txBody>
      </p:sp>
    </p:spTree>
    <p:extLst>
      <p:ext uri="{BB962C8B-B14F-4D97-AF65-F5344CB8AC3E}">
        <p14:creationId xmlns:p14="http://schemas.microsoft.com/office/powerpoint/2010/main" val="1044517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40FC81F-3BC1-100B-F6F6-9DDDE032AAA9}"/>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spTree>
    <p:extLst>
      <p:ext uri="{BB962C8B-B14F-4D97-AF65-F5344CB8AC3E}">
        <p14:creationId xmlns:p14="http://schemas.microsoft.com/office/powerpoint/2010/main" val="4110391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BFF7992-C6D3-68F0-E0BE-68B78510618F}"/>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27584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0803F389-C76F-E67E-6D7E-2254EA9017D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3" name="Slide Number Placeholder 5">
            <a:extLst>
              <a:ext uri="{FF2B5EF4-FFF2-40B4-BE49-F238E27FC236}">
                <a16:creationId xmlns:a16="http://schemas.microsoft.com/office/drawing/2014/main" id="{16A1679E-C3E4-6404-9538-4E55B3032201}"/>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Tree>
    <p:extLst>
      <p:ext uri="{BB962C8B-B14F-4D97-AF65-F5344CB8AC3E}">
        <p14:creationId xmlns:p14="http://schemas.microsoft.com/office/powerpoint/2010/main" val="2695725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3" name="Slide Number Placeholder 5">
            <a:extLst>
              <a:ext uri="{FF2B5EF4-FFF2-40B4-BE49-F238E27FC236}">
                <a16:creationId xmlns:a16="http://schemas.microsoft.com/office/drawing/2014/main" id="{16A1679E-C3E4-6404-9538-4E55B3032201}"/>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Tree>
    <p:extLst>
      <p:ext uri="{BB962C8B-B14F-4D97-AF65-F5344CB8AC3E}">
        <p14:creationId xmlns:p14="http://schemas.microsoft.com/office/powerpoint/2010/main" val="498137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4F121A55-2370-712E-5679-6C3F2202EFA7}"/>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3216082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sp>
        <p:nvSpPr>
          <p:cNvPr id="3" name="Slide Number Placeholder 5">
            <a:extLst>
              <a:ext uri="{FF2B5EF4-FFF2-40B4-BE49-F238E27FC236}">
                <a16:creationId xmlns:a16="http://schemas.microsoft.com/office/drawing/2014/main" id="{F1B1FCC4-FAA8-AF74-CAA7-F8BF9CB047EB}"/>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657067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4" name="Slide Number Placeholder 5">
            <a:extLst>
              <a:ext uri="{FF2B5EF4-FFF2-40B4-BE49-F238E27FC236}">
                <a16:creationId xmlns:a16="http://schemas.microsoft.com/office/drawing/2014/main" id="{9B1C29A5-67A2-614F-7D41-6F1A0575B64F}"/>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192587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6" name="Slide Number Placeholder 5">
            <a:extLst>
              <a:ext uri="{FF2B5EF4-FFF2-40B4-BE49-F238E27FC236}">
                <a16:creationId xmlns:a16="http://schemas.microsoft.com/office/drawing/2014/main" id="{41EEA7C3-0AEC-445B-642E-56B58FC340BD}"/>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346656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sp>
        <p:nvSpPr>
          <p:cNvPr id="6" name="Slide Number Placeholder 5">
            <a:extLst>
              <a:ext uri="{FF2B5EF4-FFF2-40B4-BE49-F238E27FC236}">
                <a16:creationId xmlns:a16="http://schemas.microsoft.com/office/drawing/2014/main" id="{BFA8C10C-8540-150C-79FC-8D538ABF0262}"/>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432555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50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052FCC33-ABFF-9F1B-C7A7-6F61735816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3" name="Slide Number Placeholder 5">
            <a:extLst>
              <a:ext uri="{FF2B5EF4-FFF2-40B4-BE49-F238E27FC236}">
                <a16:creationId xmlns:a16="http://schemas.microsoft.com/office/drawing/2014/main" id="{16A1679E-C3E4-6404-9538-4E55B3032201}"/>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2934875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3" name="Slide Number Placeholder 5">
            <a:extLst>
              <a:ext uri="{FF2B5EF4-FFF2-40B4-BE49-F238E27FC236}">
                <a16:creationId xmlns:a16="http://schemas.microsoft.com/office/drawing/2014/main" id="{934962AE-5558-02E2-C8FA-EAB9AEAE7EC2}"/>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2948441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83BEEB"/>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3" name="Slide Number Placeholder 5">
            <a:extLst>
              <a:ext uri="{FF2B5EF4-FFF2-40B4-BE49-F238E27FC236}">
                <a16:creationId xmlns:a16="http://schemas.microsoft.com/office/drawing/2014/main" id="{BA6F9773-BDCE-07B7-D4F9-C386A126FC59}"/>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4125191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5">
            <a:extLst>
              <a:ext uri="{FF2B5EF4-FFF2-40B4-BE49-F238E27FC236}">
                <a16:creationId xmlns:a16="http://schemas.microsoft.com/office/drawing/2014/main" id="{57A9CBFB-E34C-9CAF-87B8-E2B5747B7D80}"/>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2353641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pic>
        <p:nvPicPr>
          <p:cNvPr id="6" name="Picture 5" descr="A black background with white letters&#10;&#10;Description automatically generated">
            <a:extLst>
              <a:ext uri="{FF2B5EF4-FFF2-40B4-BE49-F238E27FC236}">
                <a16:creationId xmlns:a16="http://schemas.microsoft.com/office/drawing/2014/main" id="{E3049D1A-B43C-E846-22B5-4B325A863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72405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43025-1F46-4681-839B-2F1D381861FE}" type="datetimeFigureOut">
              <a:rPr lang="en-US" smtClean="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0585F8-31A3-4F79-A701-37624FCAB44B}" type="slidenum">
              <a:rPr lang="en-US" smtClean="0"/>
              <a:t>‹#›</a:t>
            </a:fld>
            <a:endParaRPr lang="en-US"/>
          </a:p>
        </p:txBody>
      </p:sp>
    </p:spTree>
    <p:extLst>
      <p:ext uri="{BB962C8B-B14F-4D97-AF65-F5344CB8AC3E}">
        <p14:creationId xmlns:p14="http://schemas.microsoft.com/office/powerpoint/2010/main" val="3221221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Пустой слайд">
    <p:spTree>
      <p:nvGrpSpPr>
        <p:cNvPr id="1" name=""/>
        <p:cNvGrpSpPr/>
        <p:nvPr/>
      </p:nvGrpSpPr>
      <p:grpSpPr>
        <a:xfrm>
          <a:off x="0" y="0"/>
          <a:ext cx="0" cy="0"/>
          <a:chOff x="0" y="0"/>
          <a:chExt cx="0" cy="0"/>
        </a:xfrm>
      </p:grpSpPr>
      <p:sp>
        <p:nvSpPr>
          <p:cNvPr id="11" name="Рисунок 10"/>
          <p:cNvSpPr>
            <a:spLocks noGrp="1"/>
          </p:cNvSpPr>
          <p:nvPr>
            <p:ph type="pic" sz="quarter" idx="10"/>
          </p:nvPr>
        </p:nvSpPr>
        <p:spPr>
          <a:xfrm>
            <a:off x="0" y="0"/>
            <a:ext cx="2914650" cy="6858000"/>
          </a:xfrm>
        </p:spPr>
        <p:txBody>
          <a:bodyPr rtlCol="0">
            <a:normAutofit/>
          </a:bodyPr>
          <a:lstStyle/>
          <a:p>
            <a:pPr lvl="0"/>
            <a:endParaRPr lang="ru-RU" noProof="0"/>
          </a:p>
        </p:txBody>
      </p:sp>
    </p:spTree>
    <p:extLst>
      <p:ext uri="{BB962C8B-B14F-4D97-AF65-F5344CB8AC3E}">
        <p14:creationId xmlns:p14="http://schemas.microsoft.com/office/powerpoint/2010/main" val="116263314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FD82-AB3B-4195-B608-2E2902C945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454C5A-A345-403E-A776-89EAE78D03E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5F7311-6A5B-4B1D-BED8-5EFF73CE699A}"/>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4F8DACFB-6422-449B-BC8B-8FE98BA63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C7F42-0EA7-4463-980E-344A030EB68F}"/>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035342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56F5E-2FD7-48C9-AC0D-B9035E4FB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0E184-D3C6-4348-AEAE-3605B59C1B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66E7D-383F-4BF6-B5DB-FBC5C8AF3450}"/>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40E00E70-9182-4111-BE7C-EC439D971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7CBEA-64BD-4799-8B6C-2D68FFBC3905}"/>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656842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04AB-27F4-4F89-A1DF-8CAE1462F5B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D5E2EE-F4CB-4E39-9238-571A5613138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D52E64-19B1-4C79-AE80-2012B951843F}"/>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454C9769-3240-4C74-8A8B-DDDA1CF4D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B7722-83ED-4AAD-BA8E-4BC552A2831D}"/>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308188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6488D-C896-488B-8DCD-AB90662393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BFA1BF-60FA-4391-9177-25C6457FA84F}"/>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E6000-3CFC-40CE-ADB1-892689E6789C}"/>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5FCE63-8DC2-42C5-A51B-585D814DF768}"/>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6" name="Footer Placeholder 5">
            <a:extLst>
              <a:ext uri="{FF2B5EF4-FFF2-40B4-BE49-F238E27FC236}">
                <a16:creationId xmlns:a16="http://schemas.microsoft.com/office/drawing/2014/main" id="{515A77F7-7608-44FD-8FE9-A8A1DEC32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68042-CB96-4B05-A63A-D4938A1DF42E}"/>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26669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D479-F8A9-4010-BE6F-76E6C09042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034275-74C9-40FE-9C4D-62BE42AF9D5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0A5F56-5860-4E51-A250-D9A537BB20C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8BF0-D3FE-46A3-B88D-3A9C9DD72BA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E6FE38-2E0A-4074-A346-D6C295861DC4}"/>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98BC12-27BA-44C9-9FDE-1B28C200BC1F}"/>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8" name="Footer Placeholder 7">
            <a:extLst>
              <a:ext uri="{FF2B5EF4-FFF2-40B4-BE49-F238E27FC236}">
                <a16:creationId xmlns:a16="http://schemas.microsoft.com/office/drawing/2014/main" id="{C488E738-5A55-4E59-9EC7-1CDD09C20F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F0A2E-F87C-45B7-AB40-98659F027598}"/>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83396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E1D0-6D67-40DC-A676-D6A8E64851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CD9716-FAE7-4AB5-B4F7-3AAF2BFB119B}"/>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4" name="Footer Placeholder 3">
            <a:extLst>
              <a:ext uri="{FF2B5EF4-FFF2-40B4-BE49-F238E27FC236}">
                <a16:creationId xmlns:a16="http://schemas.microsoft.com/office/drawing/2014/main" id="{14F4C8FF-8878-40E7-9734-1A8A6EAFAA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B0958-046F-42E9-90AD-B6F8B48499D4}"/>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395388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spTree>
    <p:extLst>
      <p:ext uri="{BB962C8B-B14F-4D97-AF65-F5344CB8AC3E}">
        <p14:creationId xmlns:p14="http://schemas.microsoft.com/office/powerpoint/2010/main" val="2737229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5944991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F45F-F3BB-4243-9D73-A6D5F4D7E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CF2091-0C99-4D0D-B01E-81B6EC18FCE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8C14E8-7350-4B7E-BD83-4F01440E67B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52D727-9742-49B3-B66A-D1231796F8B1}"/>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6" name="Footer Placeholder 5">
            <a:extLst>
              <a:ext uri="{FF2B5EF4-FFF2-40B4-BE49-F238E27FC236}">
                <a16:creationId xmlns:a16="http://schemas.microsoft.com/office/drawing/2014/main" id="{3FF6D33D-9845-41DC-A0E6-460757EC4D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8A1D1-6A56-4CB1-8529-04590C37C0FF}"/>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234540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71EB0-B61D-45EC-8057-D0E762FE8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E45FEF-E3AF-4DD6-85AE-7D86552B8D2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578F9E1-24CA-4B79-8F28-459B5072374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DF2FFE-AED9-4620-B1F1-61E820E59E44}"/>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6" name="Footer Placeholder 5">
            <a:extLst>
              <a:ext uri="{FF2B5EF4-FFF2-40B4-BE49-F238E27FC236}">
                <a16:creationId xmlns:a16="http://schemas.microsoft.com/office/drawing/2014/main" id="{2623F268-83D5-44F5-8C65-FD9960E980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9B545-28E3-40EA-855B-73832D4AB7EA}"/>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810063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56806-2F48-41A3-933C-C731AE1236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CD288-732B-4410-BFBA-5F8387D4FA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7C129-4333-4B98-8EA7-0FC13B9715FF}"/>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07896747-3F8B-4106-BD50-2B28B7918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2AFDA-5CDD-47DF-A602-D840D46F76D7}"/>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824153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27CC73-30D8-47D6-8AB8-57D273BC46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DE62F8-1E60-46F6-860B-7DDD26862F86}"/>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5F34C-0C58-4632-806A-0AFD896BA0AD}"/>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32BF4427-F791-4E0F-B09D-822B72B6E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4B662-1D2C-4BDE-94B1-28158BE0120C}"/>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044351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34213039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33" b="1" cap="all">
                <a:solidFill>
                  <a:srgbClr val="F0AB00"/>
                </a:solidFill>
              </a:defRPr>
            </a:lvl1pPr>
          </a:lstStyle>
          <a:p>
            <a:r>
              <a:rPr lang="en-US"/>
              <a:t>Click to edit Master title style</a:t>
            </a:r>
          </a:p>
        </p:txBody>
      </p:sp>
      <p:cxnSp>
        <p:nvCxnSpPr>
          <p:cNvPr id="8" name="Straight Connector 7"/>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477306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00" b="1" cap="all">
                <a:solidFill>
                  <a:srgbClr val="F0AB00"/>
                </a:solidFill>
              </a:defRPr>
            </a:lvl1pPr>
          </a:lstStyle>
          <a:p>
            <a:r>
              <a:rPr lang="en-US"/>
              <a:t>Click to edit Master title style</a:t>
            </a:r>
          </a:p>
        </p:txBody>
      </p:sp>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7"/>
            <a:ext cx="6105877" cy="383119"/>
          </a:xfrm>
        </p:spPr>
        <p:txBody>
          <a:bodyPr lIns="0" anchor="ctr" anchorCtr="0">
            <a:noAutofit/>
          </a:bodyPr>
          <a:lstStyle>
            <a:lvl1pPr marL="0" indent="0" algn="l">
              <a:buNone/>
              <a:defRPr sz="1200" b="0" cap="none" baseline="0"/>
            </a:lvl1pPr>
            <a:lvl2pPr marL="609539" indent="0">
              <a:buNone/>
              <a:defRPr/>
            </a:lvl2pPr>
            <a:lvl3pPr marL="1219080" indent="0">
              <a:buNone/>
              <a:defRPr/>
            </a:lvl3pPr>
            <a:lvl4pPr marL="1828618" indent="0">
              <a:buNone/>
              <a:defRPr/>
            </a:lvl4pPr>
            <a:lvl5pPr marL="2438158"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065704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9"/>
            <a:ext cx="11582400" cy="661028"/>
          </a:xfrm>
          <a:solidFill>
            <a:schemeClr val="tx1">
              <a:alpha val="70000"/>
            </a:schemeClr>
          </a:solidFill>
        </p:spPr>
        <p:txBody>
          <a:bodyPr lIns="457200"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solidFill>
                  <a:schemeClr val="bg1"/>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cxnSp>
        <p:nvCxnSpPr>
          <p:cNvPr id="10" name="Straight Connector 9"/>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38284" y="6458924"/>
            <a:ext cx="2741845" cy="222165"/>
          </a:xfrm>
          <a:prstGeom prst="rect">
            <a:avLst/>
          </a:prstGeom>
        </p:spPr>
      </p:pic>
    </p:spTree>
    <p:extLst>
      <p:ext uri="{BB962C8B-B14F-4D97-AF65-F5344CB8AC3E}">
        <p14:creationId xmlns:p14="http://schemas.microsoft.com/office/powerpoint/2010/main" val="1097859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893763"/>
          </a:xfrm>
        </p:spPr>
        <p:txBody>
          <a:bodyPr anchor="t" anchorCtr="0">
            <a:noAutofit/>
          </a:bodyPr>
          <a:lstStyle>
            <a:lvl1pPr algn="l">
              <a:defRPr sz="3733" b="1" cap="all">
                <a:solidFill>
                  <a:srgbClr val="F0AB0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pic>
        <p:nvPicPr>
          <p:cNvPr id="9" name="Picture 8"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981999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32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22926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07B87C8-16B1-8CAD-1354-ED0CE1A54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41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spTree>
    <p:extLst>
      <p:ext uri="{BB962C8B-B14F-4D97-AF65-F5344CB8AC3E}">
        <p14:creationId xmlns:p14="http://schemas.microsoft.com/office/powerpoint/2010/main" val="2737229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32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1C39A4E2-9E84-2816-F96E-A463826D87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649" r:id="rId1"/>
    <p:sldLayoutId id="2147485175" r:id="rId2"/>
    <p:sldLayoutId id="2147483672" r:id="rId3"/>
    <p:sldLayoutId id="2147483673" r:id="rId4"/>
    <p:sldLayoutId id="2147483696" r:id="rId5"/>
    <p:sldLayoutId id="2147483708" r:id="rId6"/>
    <p:sldLayoutId id="2147483709" r:id="rId7"/>
    <p:sldLayoutId id="2147483710" r:id="rId8"/>
    <p:sldLayoutId id="2147483665" r:id="rId9"/>
    <p:sldLayoutId id="2147483656" r:id="rId10"/>
    <p:sldLayoutId id="2147483660" r:id="rId11"/>
    <p:sldLayoutId id="2147483663" r:id="rId12"/>
    <p:sldLayoutId id="2147483674" r:id="rId13"/>
    <p:sldLayoutId id="2147483675" r:id="rId14"/>
    <p:sldLayoutId id="2147483650" r:id="rId15"/>
    <p:sldLayoutId id="2147483662" r:id="rId16"/>
    <p:sldLayoutId id="2147483670" r:id="rId17"/>
    <p:sldLayoutId id="2147483671" r:id="rId18"/>
    <p:sldLayoutId id="2147483661" r:id="rId19"/>
    <p:sldLayoutId id="2147483652" r:id="rId20"/>
    <p:sldLayoutId id="2147483666" r:id="rId21"/>
    <p:sldLayoutId id="2147483667" r:id="rId22"/>
    <p:sldLayoutId id="2147483668" r:id="rId23"/>
    <p:sldLayoutId id="2147483664" r:id="rId24"/>
    <p:sldLayoutId id="2147485177" r:id="rId25"/>
    <p:sldLayoutId id="2147483669" r:id="rId26"/>
    <p:sldLayoutId id="2147485173" r:id="rId27"/>
    <p:sldLayoutId id="2147485174" r:id="rId28"/>
    <p:sldLayoutId id="2147483711" r:id="rId29"/>
    <p:sldLayoutId id="2147483697" r:id="rId30"/>
    <p:sldLayoutId id="2147483698" r:id="rId31"/>
    <p:sldLayoutId id="2147485171" r:id="rId32"/>
    <p:sldLayoutId id="2147485172" r:id="rId33"/>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4FC93-B886-4550-9EF8-42B4B87672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1F3E5-3C4E-4266-BD17-2AA649C2300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9BFD1-F1F8-42D5-86FE-D19A0F27274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8474D-88C2-4480-811B-C58AF0BC27BF}" type="datetimeFigureOut">
              <a:rPr lang="en-US" smtClean="0"/>
              <a:t>1/3/2025</a:t>
            </a:fld>
            <a:endParaRPr lang="en-US"/>
          </a:p>
        </p:txBody>
      </p:sp>
      <p:sp>
        <p:nvSpPr>
          <p:cNvPr id="5" name="Footer Placeholder 4">
            <a:extLst>
              <a:ext uri="{FF2B5EF4-FFF2-40B4-BE49-F238E27FC236}">
                <a16:creationId xmlns:a16="http://schemas.microsoft.com/office/drawing/2014/main" id="{2C63914A-D0CF-451A-AEBC-3ED3D4D9CFE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C25BF-09ED-48FC-965B-E849DCF3362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C6B66-E5D0-497F-B984-0CE0FD7EBCF2}" type="slidenum">
              <a:rPr lang="en-US" smtClean="0"/>
              <a:t>‹#›</a:t>
            </a:fld>
            <a:endParaRPr lang="en-US"/>
          </a:p>
        </p:txBody>
      </p:sp>
    </p:spTree>
    <p:extLst>
      <p:ext uri="{BB962C8B-B14F-4D97-AF65-F5344CB8AC3E}">
        <p14:creationId xmlns:p14="http://schemas.microsoft.com/office/powerpoint/2010/main" val="40909561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44" r:id="rId6"/>
    <p:sldLayoutId id="2147483745" r:id="rId7"/>
    <p:sldLayoutId id="2147483747" r:id="rId8"/>
    <p:sldLayoutId id="2147483746" r:id="rId9"/>
    <p:sldLayoutId id="2147483748" r:id="rId10"/>
    <p:sldLayoutId id="2147483731" r:id="rId11"/>
    <p:sldLayoutId id="2147483732" r:id="rId12"/>
    <p:sldLayoutId id="2147483734" r:id="rId13"/>
    <p:sldLayoutId id="2147483735" r:id="rId14"/>
    <p:sldLayoutId id="2147483736" r:id="rId15"/>
    <p:sldLayoutId id="2147483737" r:id="rId16"/>
    <p:sldLayoutId id="2147483739" r:id="rId17"/>
    <p:sldLayoutId id="2147485176" r:id="rId1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svg"/><Relationship Id="rId1" Type="http://schemas.openxmlformats.org/officeDocument/2006/relationships/slideLayout" Target="../slideLayouts/slideLayout5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4.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880AF2-72B1-20E9-51F0-785339014D65}"/>
              </a:ext>
            </a:extLst>
          </p:cNvPr>
          <p:cNvPicPr>
            <a:picLocks noChangeAspect="1"/>
          </p:cNvPicPr>
          <p:nvPr/>
        </p:nvPicPr>
        <p:blipFill rotWithShape="1">
          <a:blip r:embed="rId3"/>
          <a:srcRect t="1772"/>
          <a:stretch/>
        </p:blipFill>
        <p:spPr>
          <a:xfrm>
            <a:off x="0" y="0"/>
            <a:ext cx="12198473" cy="6858000"/>
          </a:xfrm>
          <a:prstGeom prst="rect">
            <a:avLst/>
          </a:prstGeom>
        </p:spPr>
      </p:pic>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normAutofit/>
          </a:bodyPr>
          <a:lstStyle/>
          <a:p>
            <a:br>
              <a:rPr lang="en-US">
                <a:latin typeface="Poppins"/>
                <a:cs typeface="Poppins"/>
              </a:rPr>
            </a:br>
            <a:r>
              <a:rPr lang="en-US" sz="8900">
                <a:latin typeface="Poppins"/>
                <a:cs typeface="Poppins"/>
              </a:rPr>
              <a:t>Circular Economy</a:t>
            </a:r>
            <a:endParaRPr lang="en-US"/>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a:xfrm>
            <a:off x="877327" y="5711779"/>
            <a:ext cx="10615427" cy="630197"/>
          </a:xfrm>
        </p:spPr>
        <p:txBody>
          <a:bodyPr vert="horz" lIns="91440" tIns="45720" rIns="91440" bIns="45720" rtlCol="0" anchor="t">
            <a:normAutofit/>
          </a:bodyPr>
          <a:lstStyle/>
          <a:p>
            <a:r>
              <a:rPr lang="en-US" sz="1400" dirty="0">
                <a:latin typeface="Poppins"/>
                <a:cs typeface="Poppins"/>
              </a:rPr>
              <a:t>Last updated December 2024 | systemschangelab.org/circular-economy</a:t>
            </a:r>
            <a:endParaRPr lang="en-US" sz="1400" dirty="0"/>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65932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559196" y="948103"/>
            <a:ext cx="3486087" cy="2769134"/>
          </a:xfrm>
        </p:spPr>
        <p:txBody>
          <a:bodyPr>
            <a:normAutofit/>
          </a:bodyPr>
          <a:lstStyle/>
          <a:p>
            <a:r>
              <a:rPr lang="en-US" sz="4800">
                <a:latin typeface="Poppins Medium"/>
                <a:cs typeface="Poppins Medium"/>
              </a:rPr>
              <a:t>Enablers and Barriers</a:t>
            </a:r>
            <a:endParaRPr lang="en-US" sz="4800"/>
          </a:p>
        </p:txBody>
      </p:sp>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02F157F9-422F-0C80-5581-B51AF6327719}"/>
              </a:ext>
            </a:extLst>
          </p:cNvPr>
          <p:cNvSpPr txBox="1">
            <a:spLocks/>
          </p:cNvSpPr>
          <p:nvPr/>
        </p:nvSpPr>
        <p:spPr>
          <a:xfrm>
            <a:off x="668960" y="3826748"/>
            <a:ext cx="2721113" cy="231054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0"/>
              </a:spcBef>
            </a:pPr>
            <a:r>
              <a:rPr lang="en-US" sz="1600">
                <a:solidFill>
                  <a:schemeClr val="accent6"/>
                </a:solidFill>
                <a:latin typeface="Poppins"/>
                <a:cs typeface="Poppins Medium"/>
              </a:rPr>
              <a:t>In this system, we have identified 33 enablers and barriers to change.</a:t>
            </a:r>
            <a:endParaRPr lang="en-US" sz="1600">
              <a:solidFill>
                <a:schemeClr val="accent6"/>
              </a:solidFill>
              <a:latin typeface="Poppins"/>
              <a:cs typeface="Poppins"/>
            </a:endParaRPr>
          </a:p>
        </p:txBody>
      </p:sp>
      <p:grpSp>
        <p:nvGrpSpPr>
          <p:cNvPr id="2" name="Group 1">
            <a:extLst>
              <a:ext uri="{FF2B5EF4-FFF2-40B4-BE49-F238E27FC236}">
                <a16:creationId xmlns:a16="http://schemas.microsoft.com/office/drawing/2014/main" id="{E39C08CC-BC7D-AC46-7A1E-CE1CB1D3F607}"/>
              </a:ext>
            </a:extLst>
          </p:cNvPr>
          <p:cNvGrpSpPr>
            <a:grpSpLocks noGrp="1" noUngrp="1" noRot="1" noMove="1" noResize="1"/>
          </p:cNvGrpSpPr>
          <p:nvPr/>
        </p:nvGrpSpPr>
        <p:grpSpPr>
          <a:xfrm>
            <a:off x="5049882" y="114300"/>
            <a:ext cx="7067906" cy="6210300"/>
            <a:chOff x="5049882" y="114300"/>
            <a:chExt cx="7067906" cy="6210300"/>
          </a:xfrm>
        </p:grpSpPr>
        <p:pic>
          <p:nvPicPr>
            <p:cNvPr id="5" name="Picture 4">
              <a:extLst>
                <a:ext uri="{FF2B5EF4-FFF2-40B4-BE49-F238E27FC236}">
                  <a16:creationId xmlns:a16="http://schemas.microsoft.com/office/drawing/2014/main" id="{ABA9FA32-0B25-0CE6-BA0F-F876D3DEA9A8}"/>
                </a:ext>
              </a:extLst>
            </p:cNvPr>
            <p:cNvPicPr>
              <a:picLocks noGrp="1" noRot="1" noChangeAspect="1" noMove="1" noResize="1" noEditPoints="1" noAdjustHandles="1" noChangeArrowheads="1" noChangeShapeType="1" noCrop="1"/>
            </p:cNvPicPr>
            <p:nvPr/>
          </p:nvPicPr>
          <p:blipFill>
            <a:blip r:embed="rId3"/>
            <a:stretch>
              <a:fillRect/>
            </a:stretch>
          </p:blipFill>
          <p:spPr>
            <a:xfrm>
              <a:off x="5059407" y="114300"/>
              <a:ext cx="2290482" cy="2095745"/>
            </a:xfrm>
            <a:prstGeom prst="rect">
              <a:avLst/>
            </a:prstGeom>
          </p:spPr>
        </p:pic>
        <p:pic>
          <p:nvPicPr>
            <p:cNvPr id="9" name="Picture 8">
              <a:extLst>
                <a:ext uri="{FF2B5EF4-FFF2-40B4-BE49-F238E27FC236}">
                  <a16:creationId xmlns:a16="http://schemas.microsoft.com/office/drawing/2014/main" id="{6A0ADF74-BBAC-D336-8134-4523BD198A75}"/>
                </a:ext>
              </a:extLst>
            </p:cNvPr>
            <p:cNvPicPr>
              <a:picLocks noGrp="1" noRot="1" noChangeAspect="1" noMove="1" noResize="1" noEditPoints="1" noAdjustHandles="1" noChangeArrowheads="1" noChangeShapeType="1" noCrop="1"/>
            </p:cNvPicPr>
            <p:nvPr/>
          </p:nvPicPr>
          <p:blipFill>
            <a:blip r:embed="rId4"/>
            <a:stretch>
              <a:fillRect/>
            </a:stretch>
          </p:blipFill>
          <p:spPr>
            <a:xfrm>
              <a:off x="7370572" y="114300"/>
              <a:ext cx="4747216" cy="2095745"/>
            </a:xfrm>
            <a:prstGeom prst="rect">
              <a:avLst/>
            </a:prstGeom>
          </p:spPr>
        </p:pic>
        <p:pic>
          <p:nvPicPr>
            <p:cNvPr id="12" name="Picture 11">
              <a:extLst>
                <a:ext uri="{FF2B5EF4-FFF2-40B4-BE49-F238E27FC236}">
                  <a16:creationId xmlns:a16="http://schemas.microsoft.com/office/drawing/2014/main" id="{E5BD2F4B-E1BB-FACE-B86D-0248F749FA5D}"/>
                </a:ext>
              </a:extLst>
            </p:cNvPr>
            <p:cNvPicPr>
              <a:picLocks noGrp="1" noRot="1" noChangeAspect="1" noMove="1" noResize="1" noEditPoints="1" noAdjustHandles="1" noChangeArrowheads="1" noChangeShapeType="1" noCrop="1"/>
            </p:cNvPicPr>
            <p:nvPr/>
          </p:nvPicPr>
          <p:blipFill>
            <a:blip r:embed="rId5"/>
            <a:stretch>
              <a:fillRect/>
            </a:stretch>
          </p:blipFill>
          <p:spPr>
            <a:xfrm>
              <a:off x="5049882" y="2287533"/>
              <a:ext cx="2335394" cy="2095746"/>
            </a:xfrm>
            <a:prstGeom prst="rect">
              <a:avLst/>
            </a:prstGeom>
          </p:spPr>
        </p:pic>
        <p:pic>
          <p:nvPicPr>
            <p:cNvPr id="15" name="Picture 14">
              <a:extLst>
                <a:ext uri="{FF2B5EF4-FFF2-40B4-BE49-F238E27FC236}">
                  <a16:creationId xmlns:a16="http://schemas.microsoft.com/office/drawing/2014/main" id="{F68E25C1-3CD2-800E-388C-BDDCA96D1CA9}"/>
                </a:ext>
              </a:extLst>
            </p:cNvPr>
            <p:cNvPicPr>
              <a:picLocks noGrp="1" noRot="1" noChangeAspect="1" noMove="1" noResize="1" noEditPoints="1" noAdjustHandles="1" noChangeArrowheads="1" noChangeShapeType="1" noCrop="1"/>
            </p:cNvPicPr>
            <p:nvPr/>
          </p:nvPicPr>
          <p:blipFill>
            <a:blip r:embed="rId6"/>
            <a:stretch>
              <a:fillRect/>
            </a:stretch>
          </p:blipFill>
          <p:spPr>
            <a:xfrm>
              <a:off x="7378464" y="2287534"/>
              <a:ext cx="4679415" cy="2095746"/>
            </a:xfrm>
            <a:prstGeom prst="rect">
              <a:avLst/>
            </a:prstGeom>
          </p:spPr>
        </p:pic>
        <p:pic>
          <p:nvPicPr>
            <p:cNvPr id="17" name="Picture 16">
              <a:extLst>
                <a:ext uri="{FF2B5EF4-FFF2-40B4-BE49-F238E27FC236}">
                  <a16:creationId xmlns:a16="http://schemas.microsoft.com/office/drawing/2014/main" id="{AC208D7F-F612-8266-3858-6B337ABE9326}"/>
                </a:ext>
              </a:extLst>
            </p:cNvPr>
            <p:cNvPicPr>
              <a:picLocks noGrp="1" noRot="1" noChangeAspect="1" noMove="1" noResize="1" noEditPoints="1" noAdjustHandles="1" noChangeArrowheads="1" noChangeShapeType="1" noCrop="1"/>
            </p:cNvPicPr>
            <p:nvPr/>
          </p:nvPicPr>
          <p:blipFill rotWithShape="1">
            <a:blip r:embed="rId7"/>
            <a:srcRect b="12216"/>
            <a:stretch/>
          </p:blipFill>
          <p:spPr>
            <a:xfrm>
              <a:off x="5049882" y="4477550"/>
              <a:ext cx="4650872" cy="1843153"/>
            </a:xfrm>
            <a:prstGeom prst="rect">
              <a:avLst/>
            </a:prstGeom>
          </p:spPr>
        </p:pic>
        <p:pic>
          <p:nvPicPr>
            <p:cNvPr id="19" name="Picture 18">
              <a:extLst>
                <a:ext uri="{FF2B5EF4-FFF2-40B4-BE49-F238E27FC236}">
                  <a16:creationId xmlns:a16="http://schemas.microsoft.com/office/drawing/2014/main" id="{12272838-6DC3-3B78-B690-8A8BFAB07F49}"/>
                </a:ext>
              </a:extLst>
            </p:cNvPr>
            <p:cNvPicPr>
              <a:picLocks noGrp="1" noRot="1" noChangeAspect="1" noMove="1" noResize="1" noEditPoints="1" noAdjustHandles="1" noChangeArrowheads="1" noChangeShapeType="1" noCrop="1"/>
            </p:cNvPicPr>
            <p:nvPr/>
          </p:nvPicPr>
          <p:blipFill rotWithShape="1">
            <a:blip r:embed="rId8"/>
            <a:srcRect b="12052"/>
            <a:stretch/>
          </p:blipFill>
          <p:spPr>
            <a:xfrm>
              <a:off x="9753705" y="4481447"/>
              <a:ext cx="1126695" cy="1843153"/>
            </a:xfrm>
            <a:prstGeom prst="rect">
              <a:avLst/>
            </a:prstGeom>
          </p:spPr>
        </p:pic>
      </p:grpSp>
    </p:spTree>
    <p:extLst>
      <p:ext uri="{BB962C8B-B14F-4D97-AF65-F5344CB8AC3E}">
        <p14:creationId xmlns:p14="http://schemas.microsoft.com/office/powerpoint/2010/main" val="2814542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01DBC9-F7E4-AEC9-968E-297B97CF23C6}"/>
              </a:ext>
            </a:extLst>
          </p:cNvPr>
          <p:cNvSpPr>
            <a:spLocks noGrp="1"/>
          </p:cNvSpPr>
          <p:nvPr>
            <p:ph type="title"/>
          </p:nvPr>
        </p:nvSpPr>
        <p:spPr/>
        <p:txBody>
          <a:bodyPr vert="horz" lIns="91440" tIns="45720" rIns="91440" bIns="45720" rtlCol="0" anchor="b">
            <a:noAutofit/>
          </a:bodyPr>
          <a:lstStyle/>
          <a:p>
            <a:r>
              <a:rPr lang="en-US" sz="2400">
                <a:latin typeface="Poppins Medium"/>
                <a:cs typeface="Poppins Medium"/>
              </a:rPr>
              <a:t>Global resource consumption should be cut by more than half by 2030, but is instead projected to increase</a:t>
            </a:r>
            <a:endParaRPr lang="en-US" sz="2400"/>
          </a:p>
        </p:txBody>
      </p:sp>
      <p:pic>
        <p:nvPicPr>
          <p:cNvPr id="5" name="Content Placeholder 4">
            <a:extLst>
              <a:ext uri="{FF2B5EF4-FFF2-40B4-BE49-F238E27FC236}">
                <a16:creationId xmlns:a16="http://schemas.microsoft.com/office/drawing/2014/main" id="{04CD00D1-F5D6-CC4B-5C09-BFD7BAB4C419}"/>
              </a:ext>
            </a:extLst>
          </p:cNvPr>
          <p:cNvPicPr>
            <a:picLocks noGrp="1" noChangeAspect="1"/>
          </p:cNvPicPr>
          <p:nvPr>
            <p:ph idx="4294967295"/>
          </p:nvPr>
        </p:nvPicPr>
        <p:blipFill rotWithShape="1">
          <a:blip r:embed="rId2"/>
          <a:srcRect t="11677" r="469" b="10250"/>
          <a:stretch/>
        </p:blipFill>
        <p:spPr>
          <a:xfrm>
            <a:off x="2817962" y="1716537"/>
            <a:ext cx="6569075" cy="4733925"/>
          </a:xfrm>
        </p:spPr>
      </p:pic>
      <p:pic>
        <p:nvPicPr>
          <p:cNvPr id="7" name="Picture 6">
            <a:extLst>
              <a:ext uri="{FF2B5EF4-FFF2-40B4-BE49-F238E27FC236}">
                <a16:creationId xmlns:a16="http://schemas.microsoft.com/office/drawing/2014/main" id="{297B66C6-5AC4-3CE8-F06D-D3D3394A7C04}"/>
              </a:ext>
            </a:extLst>
          </p:cNvPr>
          <p:cNvPicPr>
            <a:picLocks noChangeAspect="1"/>
          </p:cNvPicPr>
          <p:nvPr/>
        </p:nvPicPr>
        <p:blipFill rotWithShape="1">
          <a:blip r:embed="rId2"/>
          <a:srcRect t="90210" r="31935"/>
          <a:stretch/>
        </p:blipFill>
        <p:spPr>
          <a:xfrm>
            <a:off x="8603" y="6394240"/>
            <a:ext cx="4114284" cy="460361"/>
          </a:xfrm>
          <a:prstGeom prst="rect">
            <a:avLst/>
          </a:prstGeom>
        </p:spPr>
      </p:pic>
      <p:pic>
        <p:nvPicPr>
          <p:cNvPr id="2" name="Picture 1" descr="A black background with white letters&#10;&#10;Description automatically generated">
            <a:extLst>
              <a:ext uri="{FF2B5EF4-FFF2-40B4-BE49-F238E27FC236}">
                <a16:creationId xmlns:a16="http://schemas.microsoft.com/office/drawing/2014/main" id="{2477FB8C-0F7C-D642-ACD9-A79F8D4F6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552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8749C7-F628-F78D-DE95-BB545FE1087E}"/>
              </a:ext>
            </a:extLst>
          </p:cNvPr>
          <p:cNvSpPr/>
          <p:nvPr/>
        </p:nvSpPr>
        <p:spPr>
          <a:xfrm>
            <a:off x="9688888" y="6460734"/>
            <a:ext cx="2394857" cy="3788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Graphic showing life stages of materials and shifts for systems change">
            <a:extLst>
              <a:ext uri="{FF2B5EF4-FFF2-40B4-BE49-F238E27FC236}">
                <a16:creationId xmlns:a16="http://schemas.microsoft.com/office/drawing/2014/main" id="{1D4138F0-93AD-5C0C-0501-7DE10B4CE8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84"/>
          <a:stretch/>
        </p:blipFill>
        <p:spPr bwMode="auto">
          <a:xfrm>
            <a:off x="3954291" y="509047"/>
            <a:ext cx="7434263" cy="626930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274537" y="1681143"/>
            <a:ext cx="4608547" cy="2553031"/>
          </a:xfrm>
        </p:spPr>
        <p:txBody>
          <a:bodyPr>
            <a:noAutofit/>
          </a:bodyPr>
          <a:lstStyle/>
          <a:p>
            <a:pPr>
              <a:lnSpc>
                <a:spcPct val="100000"/>
              </a:lnSpc>
              <a:spcBef>
                <a:spcPts val="0"/>
              </a:spcBef>
            </a:pPr>
            <a:r>
              <a:rPr lang="en-US" sz="3600">
                <a:latin typeface="Poppins Medium"/>
                <a:cs typeface="Poppins Medium"/>
              </a:rPr>
              <a:t>The six shifts needed to </a:t>
            </a:r>
            <a:br>
              <a:rPr lang="en-US" sz="3600">
                <a:latin typeface="Poppins Medium"/>
                <a:cs typeface="Poppins Medium"/>
              </a:rPr>
            </a:br>
            <a:r>
              <a:rPr lang="en-US" sz="3600" b="1">
                <a:solidFill>
                  <a:schemeClr val="accent3"/>
                </a:solidFill>
                <a:latin typeface="Poppins Medium"/>
                <a:cs typeface="Poppins Medium"/>
              </a:rPr>
              <a:t>transform the circular economy system</a:t>
            </a:r>
            <a:endParaRPr lang="en-US" sz="3600">
              <a:solidFill>
                <a:schemeClr val="accent3"/>
              </a:solidFill>
            </a:endParaRPr>
          </a:p>
        </p:txBody>
      </p:sp>
    </p:spTree>
    <p:extLst>
      <p:ext uri="{BB962C8B-B14F-4D97-AF65-F5344CB8AC3E}">
        <p14:creationId xmlns:p14="http://schemas.microsoft.com/office/powerpoint/2010/main" val="292520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E30F3F-AE69-5A4E-BBA0-21D5265EBE7D}"/>
              </a:ext>
            </a:extLst>
          </p:cNvPr>
          <p:cNvPicPr>
            <a:picLocks noChangeAspect="1"/>
          </p:cNvPicPr>
          <p:nvPr/>
        </p:nvPicPr>
        <p:blipFill>
          <a:blip r:embed="rId3"/>
          <a:stretch>
            <a:fillRect/>
          </a:stretch>
        </p:blipFill>
        <p:spPr>
          <a:xfrm>
            <a:off x="-22580" y="0"/>
            <a:ext cx="12219954" cy="6867924"/>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latin typeface="Poppins"/>
                <a:cs typeface="Poppins"/>
              </a:rPr>
              <a:t>Decrease</a:t>
            </a:r>
            <a:r>
              <a:rPr lang="en-US">
                <a:solidFill>
                  <a:schemeClr val="accent3"/>
                </a:solidFill>
                <a:latin typeface="Poppins"/>
                <a:cs typeface="Poppins"/>
              </a:rPr>
              <a:t> </a:t>
            </a:r>
            <a:r>
              <a:rPr lang="en-US" b="0">
                <a:latin typeface="Poppins"/>
                <a:cs typeface="Poppins"/>
              </a:rPr>
              <a:t>overconsumption</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81947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8EC535-EC80-B86D-5BC5-06E5EA0BDEFD}"/>
              </a:ext>
            </a:extLst>
          </p:cNvPr>
          <p:cNvSpPr txBox="1"/>
          <p:nvPr/>
        </p:nvSpPr>
        <p:spPr>
          <a:xfrm>
            <a:off x="817688" y="1353044"/>
            <a:ext cx="4458871"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6"/>
                </a:solidFill>
                <a:latin typeface="Poppins"/>
                <a:ea typeface="+mn-lt"/>
                <a:cs typeface="+mn-lt"/>
              </a:rPr>
              <a:t>Global material resource consumption per capita stagnated at </a:t>
            </a:r>
            <a:r>
              <a:rPr lang="en-US" sz="2400">
                <a:solidFill>
                  <a:srgbClr val="64C9FF"/>
                </a:solidFill>
                <a:latin typeface="Poppins"/>
                <a:ea typeface="+mn-lt"/>
                <a:cs typeface="+mn-lt"/>
              </a:rPr>
              <a:t>12-13 </a:t>
            </a:r>
            <a:r>
              <a:rPr lang="en-US" sz="2400" err="1">
                <a:solidFill>
                  <a:srgbClr val="64C9FF"/>
                </a:solidFill>
                <a:latin typeface="Poppins"/>
                <a:ea typeface="+mn-lt"/>
                <a:cs typeface="+mn-lt"/>
              </a:rPr>
              <a:t>tonnes</a:t>
            </a:r>
            <a:r>
              <a:rPr lang="en-US" sz="2400">
                <a:solidFill>
                  <a:srgbClr val="64C9FF"/>
                </a:solidFill>
                <a:latin typeface="Poppins"/>
                <a:ea typeface="+mn-lt"/>
                <a:cs typeface="+mn-lt"/>
              </a:rPr>
              <a:t> per year</a:t>
            </a:r>
            <a:r>
              <a:rPr lang="en-US" sz="2400">
                <a:solidFill>
                  <a:schemeClr val="accent6"/>
                </a:solidFill>
                <a:latin typeface="Poppins"/>
                <a:ea typeface="+mn-lt"/>
                <a:cs typeface="+mn-lt"/>
              </a:rPr>
              <a:t> from 2011.</a:t>
            </a:r>
            <a:endParaRPr lang="en-US">
              <a:solidFill>
                <a:schemeClr val="accent6"/>
              </a:solidFill>
            </a:endParaRPr>
          </a:p>
          <a:p>
            <a:endParaRPr lang="en-US" sz="2400">
              <a:solidFill>
                <a:schemeClr val="accent6"/>
              </a:solidFill>
              <a:latin typeface="Poppins"/>
              <a:ea typeface="+mn-lt"/>
              <a:cs typeface="+mn-lt"/>
            </a:endParaRPr>
          </a:p>
          <a:p>
            <a:r>
              <a:rPr lang="en-US" sz="2400">
                <a:solidFill>
                  <a:schemeClr val="accent6"/>
                </a:solidFill>
                <a:latin typeface="Poppins"/>
                <a:ea typeface="+mn-lt"/>
                <a:cs typeface="+mn-lt"/>
              </a:rPr>
              <a:t>By 2050, material footprint per capita must decrease by </a:t>
            </a:r>
            <a:r>
              <a:rPr lang="en-US" sz="2400">
                <a:solidFill>
                  <a:srgbClr val="64C9FF"/>
                </a:solidFill>
                <a:latin typeface="Poppins"/>
                <a:ea typeface="+mn-lt"/>
                <a:cs typeface="+mn-lt"/>
              </a:rPr>
              <a:t>more than half </a:t>
            </a:r>
            <a:r>
              <a:rPr lang="en-US" sz="2400">
                <a:solidFill>
                  <a:schemeClr val="accent6"/>
                </a:solidFill>
                <a:latin typeface="Poppins"/>
                <a:ea typeface="+mn-lt"/>
                <a:cs typeface="+mn-lt"/>
              </a:rPr>
              <a:t>to meet a target that our planet and growing population can sustain.</a:t>
            </a:r>
          </a:p>
        </p:txBody>
      </p:sp>
      <p:pic>
        <p:nvPicPr>
          <p:cNvPr id="10" name="Picture 9" descr="A screenshot of a graph&#10;&#10;Description automatically generated">
            <a:extLst>
              <a:ext uri="{FF2B5EF4-FFF2-40B4-BE49-F238E27FC236}">
                <a16:creationId xmlns:a16="http://schemas.microsoft.com/office/drawing/2014/main" id="{6F69E6DC-F1EC-71B2-093D-6F8E8AB9D564}"/>
              </a:ext>
            </a:extLst>
          </p:cNvPr>
          <p:cNvPicPr>
            <a:picLocks noChangeAspect="1"/>
          </p:cNvPicPr>
          <p:nvPr/>
        </p:nvPicPr>
        <p:blipFill>
          <a:blip r:embed="rId3"/>
          <a:stretch>
            <a:fillRect/>
          </a:stretch>
        </p:blipFill>
        <p:spPr>
          <a:xfrm>
            <a:off x="5839111" y="421015"/>
            <a:ext cx="5618573" cy="5732841"/>
          </a:xfrm>
          <a:prstGeom prst="rect">
            <a:avLst/>
          </a:prstGeom>
        </p:spPr>
      </p:pic>
    </p:spTree>
    <p:extLst>
      <p:ext uri="{BB962C8B-B14F-4D97-AF65-F5344CB8AC3E}">
        <p14:creationId xmlns:p14="http://schemas.microsoft.com/office/powerpoint/2010/main" val="3981431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907334" y="2168850"/>
            <a:ext cx="4877921" cy="34306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64C9FF"/>
                </a:solidFill>
                <a:latin typeface="Poppins"/>
                <a:ea typeface="+mn-lt"/>
                <a:cs typeface="+mn-lt"/>
              </a:rPr>
              <a:t>26% of the world population</a:t>
            </a:r>
            <a:r>
              <a:rPr lang="en-US" sz="2400">
                <a:solidFill>
                  <a:schemeClr val="accent6"/>
                </a:solidFill>
                <a:latin typeface="Poppins"/>
                <a:ea typeface="+mn-lt"/>
                <a:cs typeface="+mn-lt"/>
              </a:rPr>
              <a:t> </a:t>
            </a:r>
            <a:r>
              <a:rPr lang="en-US" sz="2400">
                <a:solidFill>
                  <a:schemeClr val="bg1"/>
                </a:solidFill>
                <a:latin typeface="Poppins"/>
                <a:ea typeface="+mn-lt"/>
                <a:cs typeface="+mn-lt"/>
              </a:rPr>
              <a:t>living in the highest per-capita material footprint countries</a:t>
            </a:r>
            <a:r>
              <a:rPr lang="en-US" sz="2400" b="1">
                <a:solidFill>
                  <a:srgbClr val="64C9FF"/>
                </a:solidFill>
                <a:latin typeface="Poppins"/>
                <a:ea typeface="+mn-lt"/>
                <a:cs typeface="+mn-lt"/>
              </a:rPr>
              <a:t> </a:t>
            </a:r>
            <a:r>
              <a:rPr lang="en-US" sz="2400">
                <a:solidFill>
                  <a:srgbClr val="64C9FF"/>
                </a:solidFill>
                <a:latin typeface="Poppins"/>
                <a:ea typeface="+mn-lt"/>
                <a:cs typeface="+mn-lt"/>
              </a:rPr>
              <a:t>consumed 55%</a:t>
            </a:r>
            <a:r>
              <a:rPr lang="en-US" sz="2400">
                <a:solidFill>
                  <a:schemeClr val="accent6"/>
                </a:solidFill>
                <a:latin typeface="Poppins"/>
                <a:ea typeface="+mn-lt"/>
                <a:cs typeface="+mn-lt"/>
              </a:rPr>
              <a:t> </a:t>
            </a:r>
            <a:r>
              <a:rPr lang="en-US" sz="2400">
                <a:solidFill>
                  <a:srgbClr val="64C9FF"/>
                </a:solidFill>
                <a:latin typeface="Poppins"/>
                <a:ea typeface="+mn-lt"/>
                <a:cs typeface="+mn-lt"/>
              </a:rPr>
              <a:t>of the global material footprint</a:t>
            </a:r>
            <a:r>
              <a:rPr lang="en-US" sz="2400">
                <a:solidFill>
                  <a:schemeClr val="bg1"/>
                </a:solidFill>
                <a:latin typeface="Poppins"/>
                <a:ea typeface="+mn-lt"/>
                <a:cs typeface="+mn-lt"/>
              </a:rPr>
              <a:t>.</a:t>
            </a:r>
            <a:endParaRPr lang="en-US">
              <a:solidFill>
                <a:schemeClr val="bg1"/>
              </a:solidFill>
              <a:latin typeface="Poppins"/>
              <a:ea typeface="+mn-lt"/>
              <a:cs typeface="+mn-lt"/>
            </a:endParaRPr>
          </a:p>
          <a:p>
            <a:endParaRPr lang="en-US" sz="2400">
              <a:solidFill>
                <a:schemeClr val="accent6"/>
              </a:solidFill>
              <a:latin typeface="Poppins"/>
              <a:ea typeface="+mn-lt"/>
              <a:cs typeface="+mn-lt"/>
            </a:endParaRPr>
          </a:p>
          <a:p>
            <a:r>
              <a:rPr lang="en-US" sz="2400">
                <a:solidFill>
                  <a:schemeClr val="accent6"/>
                </a:solidFill>
                <a:latin typeface="Poppins"/>
                <a:ea typeface="+mn-lt"/>
                <a:cs typeface="+mn-lt"/>
              </a:rPr>
              <a:t>50% in the lowest footprint countries consumed 19% of the global material footprint. </a:t>
            </a:r>
            <a:endParaRPr lang="en-US">
              <a:solidFill>
                <a:schemeClr val="accent6"/>
              </a:solidFill>
              <a:latin typeface="Poppins"/>
              <a:ea typeface="+mn-lt"/>
              <a:cs typeface="Calibri" panose="020F0502020204030204"/>
            </a:endParaRPr>
          </a:p>
        </p:txBody>
      </p:sp>
      <p:sp>
        <p:nvSpPr>
          <p:cNvPr id="7" name="TextBox 6">
            <a:extLst>
              <a:ext uri="{FF2B5EF4-FFF2-40B4-BE49-F238E27FC236}">
                <a16:creationId xmlns:a16="http://schemas.microsoft.com/office/drawing/2014/main" id="{6BB94A66-4D5A-1BA5-370E-D017C0CCF1BF}"/>
              </a:ext>
            </a:extLst>
          </p:cNvPr>
          <p:cNvSpPr txBox="1"/>
          <p:nvPr/>
        </p:nvSpPr>
        <p:spPr>
          <a:xfrm>
            <a:off x="6452148" y="5774824"/>
            <a:ext cx="188322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FFFFFF"/>
                </a:solidFill>
                <a:latin typeface="Poppins"/>
                <a:cs typeface="Poppins"/>
              </a:rPr>
              <a:t>Population</a:t>
            </a:r>
          </a:p>
          <a:p>
            <a:pPr algn="ctr"/>
            <a:endParaRPr lang="en-US" sz="2200">
              <a:solidFill>
                <a:srgbClr val="FFFFFF"/>
              </a:solidFill>
              <a:latin typeface="Poppins"/>
              <a:cs typeface="Poppins"/>
            </a:endParaRPr>
          </a:p>
        </p:txBody>
      </p:sp>
      <p:sp>
        <p:nvSpPr>
          <p:cNvPr id="8" name="TextBox 7">
            <a:extLst>
              <a:ext uri="{FF2B5EF4-FFF2-40B4-BE49-F238E27FC236}">
                <a16:creationId xmlns:a16="http://schemas.microsoft.com/office/drawing/2014/main" id="{0AC14E0F-1034-462C-ED5B-798DE2113F06}"/>
              </a:ext>
            </a:extLst>
          </p:cNvPr>
          <p:cNvSpPr txBox="1"/>
          <p:nvPr/>
        </p:nvSpPr>
        <p:spPr>
          <a:xfrm>
            <a:off x="8333884" y="5789201"/>
            <a:ext cx="277133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latin typeface="Poppins"/>
                <a:cs typeface="Poppins"/>
              </a:rPr>
              <a:t>Material resource use </a:t>
            </a:r>
            <a:endParaRPr lang="en-US"/>
          </a:p>
        </p:txBody>
      </p:sp>
      <p:grpSp>
        <p:nvGrpSpPr>
          <p:cNvPr id="20" name="Group 19">
            <a:extLst>
              <a:ext uri="{FF2B5EF4-FFF2-40B4-BE49-F238E27FC236}">
                <a16:creationId xmlns:a16="http://schemas.microsoft.com/office/drawing/2014/main" id="{DA3CA62F-2AA1-D228-5CF7-AF27359CFC70}"/>
              </a:ext>
            </a:extLst>
          </p:cNvPr>
          <p:cNvGrpSpPr/>
          <p:nvPr/>
        </p:nvGrpSpPr>
        <p:grpSpPr>
          <a:xfrm>
            <a:off x="6885208" y="1736882"/>
            <a:ext cx="3214863" cy="3859480"/>
            <a:chOff x="7440383" y="533400"/>
            <a:chExt cx="3833090" cy="4578350"/>
          </a:xfrm>
        </p:grpSpPr>
        <p:sp>
          <p:nvSpPr>
            <p:cNvPr id="9" name="Rectangle 8">
              <a:extLst>
                <a:ext uri="{FF2B5EF4-FFF2-40B4-BE49-F238E27FC236}">
                  <a16:creationId xmlns:a16="http://schemas.microsoft.com/office/drawing/2014/main" id="{76EC1C90-1D67-D56F-01F1-A34386E76CDC}"/>
                </a:ext>
              </a:extLst>
            </p:cNvPr>
            <p:cNvSpPr/>
            <p:nvPr/>
          </p:nvSpPr>
          <p:spPr>
            <a:xfrm>
              <a:off x="7440385" y="533401"/>
              <a:ext cx="1143000" cy="4568701"/>
            </a:xfrm>
            <a:prstGeom prst="rect">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10" name="Rectangle 9">
              <a:extLst>
                <a:ext uri="{FF2B5EF4-FFF2-40B4-BE49-F238E27FC236}">
                  <a16:creationId xmlns:a16="http://schemas.microsoft.com/office/drawing/2014/main" id="{0CA68A91-2FD7-DDF6-865E-BDB19B0E66C4}"/>
                </a:ext>
              </a:extLst>
            </p:cNvPr>
            <p:cNvSpPr/>
            <p:nvPr/>
          </p:nvSpPr>
          <p:spPr>
            <a:xfrm>
              <a:off x="10129156" y="533401"/>
              <a:ext cx="1143000" cy="4568701"/>
            </a:xfrm>
            <a:prstGeom prst="rect">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12" name="Rectangle 11">
              <a:extLst>
                <a:ext uri="{FF2B5EF4-FFF2-40B4-BE49-F238E27FC236}">
                  <a16:creationId xmlns:a16="http://schemas.microsoft.com/office/drawing/2014/main" id="{223E2288-9B5E-3154-1B4C-FDAD1B52BA9A}"/>
                </a:ext>
              </a:extLst>
            </p:cNvPr>
            <p:cNvSpPr/>
            <p:nvPr/>
          </p:nvSpPr>
          <p:spPr>
            <a:xfrm>
              <a:off x="7440384" y="533400"/>
              <a:ext cx="1143000" cy="1190370"/>
            </a:xfrm>
            <a:prstGeom prst="rect">
              <a:avLst/>
            </a:prstGeom>
            <a:solidFill>
              <a:srgbClr val="AA75D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Poppins"/>
                  <a:ea typeface="Calibri"/>
                  <a:cs typeface="Calibri"/>
                </a:rPr>
                <a:t>26%</a:t>
              </a:r>
            </a:p>
          </p:txBody>
        </p:sp>
        <p:sp>
          <p:nvSpPr>
            <p:cNvPr id="13" name="Rectangle 12">
              <a:extLst>
                <a:ext uri="{FF2B5EF4-FFF2-40B4-BE49-F238E27FC236}">
                  <a16:creationId xmlns:a16="http://schemas.microsoft.com/office/drawing/2014/main" id="{AF46E1DB-A98C-4F88-AF3C-B2259F3B357D}"/>
                </a:ext>
              </a:extLst>
            </p:cNvPr>
            <p:cNvSpPr/>
            <p:nvPr/>
          </p:nvSpPr>
          <p:spPr>
            <a:xfrm>
              <a:off x="10129155" y="533400"/>
              <a:ext cx="1143000" cy="2516248"/>
            </a:xfrm>
            <a:prstGeom prst="rect">
              <a:avLst/>
            </a:prstGeom>
            <a:solidFill>
              <a:srgbClr val="AA75D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Poppins"/>
                  <a:ea typeface="Calibri"/>
                  <a:cs typeface="Calibri"/>
                </a:rPr>
                <a:t>55%</a:t>
              </a:r>
            </a:p>
          </p:txBody>
        </p:sp>
        <p:sp>
          <p:nvSpPr>
            <p:cNvPr id="14" name="Rectangle 13">
              <a:extLst>
                <a:ext uri="{FF2B5EF4-FFF2-40B4-BE49-F238E27FC236}">
                  <a16:creationId xmlns:a16="http://schemas.microsoft.com/office/drawing/2014/main" id="{B9E11BDE-4033-F867-8939-C9E38D813BC0}"/>
                </a:ext>
              </a:extLst>
            </p:cNvPr>
            <p:cNvSpPr/>
            <p:nvPr/>
          </p:nvSpPr>
          <p:spPr>
            <a:xfrm>
              <a:off x="7440383" y="2819398"/>
              <a:ext cx="1143000" cy="2287188"/>
            </a:xfrm>
            <a:prstGeom prst="rect">
              <a:avLst/>
            </a:prstGeom>
            <a:solidFill>
              <a:srgbClr val="5D88F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Poppins"/>
                  <a:ea typeface="Calibri"/>
                  <a:cs typeface="Calibri"/>
                </a:rPr>
                <a:t>50%</a:t>
              </a:r>
            </a:p>
          </p:txBody>
        </p:sp>
        <p:sp>
          <p:nvSpPr>
            <p:cNvPr id="15" name="Rectangle 14">
              <a:extLst>
                <a:ext uri="{FF2B5EF4-FFF2-40B4-BE49-F238E27FC236}">
                  <a16:creationId xmlns:a16="http://schemas.microsoft.com/office/drawing/2014/main" id="{E71F93E2-1C9F-5C42-88D8-65387CAF0BA7}"/>
                </a:ext>
              </a:extLst>
            </p:cNvPr>
            <p:cNvSpPr/>
            <p:nvPr/>
          </p:nvSpPr>
          <p:spPr>
            <a:xfrm>
              <a:off x="10130473" y="4239490"/>
              <a:ext cx="1143000" cy="862941"/>
            </a:xfrm>
            <a:prstGeom prst="rect">
              <a:avLst/>
            </a:prstGeom>
            <a:solidFill>
              <a:srgbClr val="5D88F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Poppins"/>
                  <a:ea typeface="Calibri"/>
                  <a:cs typeface="Calibri"/>
                </a:rPr>
                <a:t>19%</a:t>
              </a:r>
            </a:p>
          </p:txBody>
        </p:sp>
        <p:cxnSp>
          <p:nvCxnSpPr>
            <p:cNvPr id="16" name="Straight Arrow Connector 15">
              <a:extLst>
                <a:ext uri="{FF2B5EF4-FFF2-40B4-BE49-F238E27FC236}">
                  <a16:creationId xmlns:a16="http://schemas.microsoft.com/office/drawing/2014/main" id="{2E84BBFB-03BB-E701-FA9A-34BA46EA7BC8}"/>
                </a:ext>
              </a:extLst>
            </p:cNvPr>
            <p:cNvCxnSpPr/>
            <p:nvPr/>
          </p:nvCxnSpPr>
          <p:spPr>
            <a:xfrm>
              <a:off x="8589818" y="539089"/>
              <a:ext cx="1548276" cy="66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F1473C8-58A6-4543-FB47-D62B34E30196}"/>
                </a:ext>
              </a:extLst>
            </p:cNvPr>
            <p:cNvCxnSpPr>
              <a:cxnSpLocks/>
            </p:cNvCxnSpPr>
            <p:nvPr/>
          </p:nvCxnSpPr>
          <p:spPr>
            <a:xfrm>
              <a:off x="8589818" y="5111090"/>
              <a:ext cx="1548276" cy="660"/>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70566B7-F7B6-9966-C07E-47C918460CBC}"/>
                </a:ext>
              </a:extLst>
            </p:cNvPr>
            <p:cNvCxnSpPr>
              <a:cxnSpLocks/>
            </p:cNvCxnSpPr>
            <p:nvPr/>
          </p:nvCxnSpPr>
          <p:spPr>
            <a:xfrm>
              <a:off x="8568047" y="2835974"/>
              <a:ext cx="1570048" cy="1437575"/>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BCDC6CF-7A5E-0236-00AB-6F4F91ED647A}"/>
                </a:ext>
              </a:extLst>
            </p:cNvPr>
            <p:cNvCxnSpPr>
              <a:cxnSpLocks/>
            </p:cNvCxnSpPr>
            <p:nvPr/>
          </p:nvCxnSpPr>
          <p:spPr>
            <a:xfrm>
              <a:off x="8578932" y="1725633"/>
              <a:ext cx="1537392" cy="1317832"/>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BD266EB-D027-2719-0774-A9BEC8EA635F}"/>
              </a:ext>
            </a:extLst>
          </p:cNvPr>
          <p:cNvSpPr txBox="1"/>
          <p:nvPr/>
        </p:nvSpPr>
        <p:spPr>
          <a:xfrm>
            <a:off x="10448453" y="1957290"/>
            <a:ext cx="95814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FFFFFF"/>
                </a:solidFill>
                <a:latin typeface="Poppins"/>
              </a:rPr>
              <a:t>High</a:t>
            </a:r>
            <a:endParaRPr lang="en-US" sz="2200">
              <a:solidFill>
                <a:srgbClr val="FFFFFF"/>
              </a:solidFill>
              <a:latin typeface="Poppins"/>
              <a:cs typeface="Poppins"/>
            </a:endParaRPr>
          </a:p>
        </p:txBody>
      </p:sp>
      <p:sp>
        <p:nvSpPr>
          <p:cNvPr id="5" name="TextBox 4">
            <a:extLst>
              <a:ext uri="{FF2B5EF4-FFF2-40B4-BE49-F238E27FC236}">
                <a16:creationId xmlns:a16="http://schemas.microsoft.com/office/drawing/2014/main" id="{10671A39-66EC-51B0-02F2-22783F5DCAB4}"/>
              </a:ext>
            </a:extLst>
          </p:cNvPr>
          <p:cNvSpPr txBox="1"/>
          <p:nvPr/>
        </p:nvSpPr>
        <p:spPr>
          <a:xfrm>
            <a:off x="10448453" y="4878558"/>
            <a:ext cx="95814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rgbClr val="FFFFFF"/>
                </a:solidFill>
                <a:latin typeface="Poppins"/>
              </a:rPr>
              <a:t>Low</a:t>
            </a:r>
            <a:endParaRPr lang="en-US" sz="2200"/>
          </a:p>
        </p:txBody>
      </p:sp>
      <p:sp>
        <p:nvSpPr>
          <p:cNvPr id="23" name="TextBox 22">
            <a:extLst>
              <a:ext uri="{FF2B5EF4-FFF2-40B4-BE49-F238E27FC236}">
                <a16:creationId xmlns:a16="http://schemas.microsoft.com/office/drawing/2014/main" id="{5EEC9DF7-8FB9-FFCD-2FC8-34900C422A9A}"/>
              </a:ext>
            </a:extLst>
          </p:cNvPr>
          <p:cNvSpPr txBox="1"/>
          <p:nvPr/>
        </p:nvSpPr>
        <p:spPr>
          <a:xfrm>
            <a:off x="7860528" y="6172519"/>
            <a:ext cx="95814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rgbClr val="FFFFFF"/>
                </a:solidFill>
                <a:latin typeface="Poppins"/>
              </a:rPr>
              <a:t>2022</a:t>
            </a:r>
            <a:endParaRPr lang="en-US" sz="2200">
              <a:ea typeface="Calibri" panose="020F0502020204030204"/>
              <a:cs typeface="Calibri" panose="020F0502020204030204"/>
            </a:endParaRPr>
          </a:p>
        </p:txBody>
      </p:sp>
      <p:sp>
        <p:nvSpPr>
          <p:cNvPr id="24" name="Title 1">
            <a:extLst>
              <a:ext uri="{FF2B5EF4-FFF2-40B4-BE49-F238E27FC236}">
                <a16:creationId xmlns:a16="http://schemas.microsoft.com/office/drawing/2014/main" id="{1A9D09BB-9E0D-C515-F06F-3E4B173CB923}"/>
              </a:ext>
            </a:extLst>
          </p:cNvPr>
          <p:cNvSpPr>
            <a:spLocks noGrp="1"/>
          </p:cNvSpPr>
          <p:nvPr/>
        </p:nvSpPr>
        <p:spPr>
          <a:xfrm>
            <a:off x="645460" y="656364"/>
            <a:ext cx="10847294" cy="6461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r>
              <a:rPr lang="en-US" sz="3200">
                <a:latin typeface="Poppins Medium"/>
                <a:cs typeface="Poppins Medium"/>
              </a:rPr>
              <a:t>Equitable resource use deserves more attention</a:t>
            </a:r>
            <a:endParaRPr lang="en-US" sz="3200"/>
          </a:p>
        </p:txBody>
      </p:sp>
    </p:spTree>
    <p:extLst>
      <p:ext uri="{BB962C8B-B14F-4D97-AF65-F5344CB8AC3E}">
        <p14:creationId xmlns:p14="http://schemas.microsoft.com/office/powerpoint/2010/main" val="338836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8AE8E3-83CD-1DD7-7A52-476C58813C69}"/>
              </a:ext>
            </a:extLst>
          </p:cNvPr>
          <p:cNvPicPr>
            <a:picLocks noChangeAspect="1"/>
          </p:cNvPicPr>
          <p:nvPr/>
        </p:nvPicPr>
        <p:blipFill>
          <a:blip r:embed="rId3"/>
          <a:stretch>
            <a:fillRect/>
          </a:stretch>
        </p:blipFill>
        <p:spPr>
          <a:xfrm>
            <a:off x="0" y="3628"/>
            <a:ext cx="12192000" cy="6850743"/>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fontScale="90000"/>
          </a:bodyPr>
          <a:lstStyle/>
          <a:p>
            <a:r>
              <a:rPr lang="en-US">
                <a:latin typeface="Poppins"/>
                <a:cs typeface="Poppins"/>
              </a:rPr>
              <a:t>Minimize environmental and social harms</a:t>
            </a:r>
            <a:r>
              <a:rPr lang="en-US" b="0">
                <a:latin typeface="Poppins"/>
                <a:cs typeface="Poppins"/>
              </a:rPr>
              <a:t> in resource extraction</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593647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C2961BCA-9287-B768-270A-981A182CD21F}"/>
              </a:ext>
            </a:extLst>
          </p:cNvPr>
          <p:cNvPicPr>
            <a:picLocks noChangeAspect="1"/>
          </p:cNvPicPr>
          <p:nvPr/>
        </p:nvPicPr>
        <p:blipFill rotWithShape="1">
          <a:blip r:embed="rId3"/>
          <a:srcRect l="32307" t="25660" r="33539" b="31671"/>
          <a:stretch/>
        </p:blipFill>
        <p:spPr>
          <a:xfrm>
            <a:off x="6301396" y="1593959"/>
            <a:ext cx="5613221" cy="4585702"/>
          </a:xfrm>
          <a:prstGeom prst="rect">
            <a:avLst/>
          </a:prstGeom>
        </p:spPr>
      </p:pic>
      <p:sp>
        <p:nvSpPr>
          <p:cNvPr id="4" name="Title 3">
            <a:extLst>
              <a:ext uri="{FF2B5EF4-FFF2-40B4-BE49-F238E27FC236}">
                <a16:creationId xmlns:a16="http://schemas.microsoft.com/office/drawing/2014/main" id="{2D6033E2-BFF1-5E18-282D-AD3185967D4D}"/>
              </a:ext>
            </a:extLst>
          </p:cNvPr>
          <p:cNvSpPr>
            <a:spLocks noGrp="1"/>
          </p:cNvSpPr>
          <p:nvPr>
            <p:ph type="title"/>
          </p:nvPr>
        </p:nvSpPr>
        <p:spPr>
          <a:xfrm>
            <a:off x="671290" y="682942"/>
            <a:ext cx="10847294" cy="646174"/>
          </a:xfrm>
        </p:spPr>
        <p:txBody>
          <a:bodyPr>
            <a:noAutofit/>
          </a:bodyPr>
          <a:lstStyle/>
          <a:p>
            <a:r>
              <a:rPr lang="en-US" sz="2900">
                <a:solidFill>
                  <a:schemeClr val="accent6"/>
                </a:solidFill>
                <a:latin typeface="Poppins Medium"/>
                <a:ea typeface="+mn-lt"/>
                <a:cs typeface="+mn-lt"/>
              </a:rPr>
              <a:t>Human activities surpass what ecosystems can provide</a:t>
            </a:r>
            <a:endParaRPr lang="en-US" sz="2900">
              <a:solidFill>
                <a:schemeClr val="accent6"/>
              </a:solidFill>
              <a:latin typeface="Poppins Medium"/>
            </a:endParaRPr>
          </a:p>
        </p:txBody>
      </p:sp>
      <p:sp>
        <p:nvSpPr>
          <p:cNvPr id="5" name="Content Placeholder 4">
            <a:extLst>
              <a:ext uri="{FF2B5EF4-FFF2-40B4-BE49-F238E27FC236}">
                <a16:creationId xmlns:a16="http://schemas.microsoft.com/office/drawing/2014/main" id="{5A0E8BAA-B39B-2FCF-D342-C3920098817B}"/>
              </a:ext>
            </a:extLst>
          </p:cNvPr>
          <p:cNvSpPr>
            <a:spLocks noGrp="1"/>
          </p:cNvSpPr>
          <p:nvPr>
            <p:ph type="body" sz="half" idx="2"/>
          </p:nvPr>
        </p:nvSpPr>
        <p:spPr>
          <a:xfrm>
            <a:off x="671290" y="2158091"/>
            <a:ext cx="5028075" cy="3813436"/>
          </a:xfrm>
        </p:spPr>
        <p:txBody>
          <a:bodyPr vert="horz" lIns="91440" tIns="45720" rIns="91440" bIns="45720" rtlCol="0" anchor="t">
            <a:normAutofit/>
          </a:bodyPr>
          <a:lstStyle/>
          <a:p>
            <a:r>
              <a:rPr lang="en-US" sz="2400">
                <a:latin typeface="Poppins"/>
                <a:ea typeface="+mn-lt"/>
                <a:cs typeface="+mn-lt"/>
              </a:rPr>
              <a:t>Global </a:t>
            </a:r>
            <a:r>
              <a:rPr lang="en-US" sz="2400">
                <a:solidFill>
                  <a:srgbClr val="64C9FF"/>
                </a:solidFill>
                <a:latin typeface="Poppins"/>
                <a:ea typeface="+mn-lt"/>
                <a:cs typeface="+mn-lt"/>
              </a:rPr>
              <a:t>tree cover loss</a:t>
            </a:r>
            <a:r>
              <a:rPr lang="en-US" sz="2400" b="1">
                <a:solidFill>
                  <a:srgbClr val="64C9FF"/>
                </a:solidFill>
                <a:latin typeface="Poppins"/>
                <a:ea typeface="+mn-lt"/>
                <a:cs typeface="+mn-lt"/>
              </a:rPr>
              <a:t> </a:t>
            </a:r>
            <a:r>
              <a:rPr lang="en-US" sz="2400">
                <a:solidFill>
                  <a:schemeClr val="accent6"/>
                </a:solidFill>
                <a:latin typeface="Poppins"/>
                <a:ea typeface="+mn-lt"/>
                <a:cs typeface="+mn-lt"/>
              </a:rPr>
              <a:t>by resource extraction </a:t>
            </a:r>
            <a:br>
              <a:rPr lang="en-US" sz="2400">
                <a:solidFill>
                  <a:schemeClr val="accent6"/>
                </a:solidFill>
                <a:latin typeface="Poppins"/>
                <a:ea typeface="+mn-lt"/>
                <a:cs typeface="+mn-lt"/>
              </a:rPr>
            </a:br>
            <a:r>
              <a:rPr lang="en-US" sz="2400">
                <a:solidFill>
                  <a:srgbClr val="64C9FF"/>
                </a:solidFill>
                <a:latin typeface="Poppins"/>
                <a:ea typeface="+mn-lt"/>
                <a:cs typeface="+mn-lt"/>
              </a:rPr>
              <a:t>continues to increase</a:t>
            </a:r>
            <a:r>
              <a:rPr lang="en-US" sz="2400">
                <a:solidFill>
                  <a:schemeClr val="accent6"/>
                </a:solidFill>
                <a:latin typeface="Poppins"/>
                <a:ea typeface="+mn-lt"/>
                <a:cs typeface="+mn-lt"/>
              </a:rPr>
              <a:t>.</a:t>
            </a:r>
            <a:endParaRPr lang="en-US">
              <a:solidFill>
                <a:schemeClr val="accent6"/>
              </a:solidFill>
            </a:endParaRPr>
          </a:p>
          <a:p>
            <a:r>
              <a:rPr lang="en-US" sz="1200">
                <a:solidFill>
                  <a:schemeClr val="accent6"/>
                </a:solidFill>
                <a:latin typeface="Poppins"/>
                <a:ea typeface="+mn-lt"/>
                <a:cs typeface="+mn-lt"/>
              </a:rPr>
              <a:t> </a:t>
            </a:r>
            <a:endParaRPr lang="en-US" sz="2400">
              <a:solidFill>
                <a:schemeClr val="accent6"/>
              </a:solidFill>
              <a:latin typeface="Poppins"/>
              <a:ea typeface="+mn-lt"/>
              <a:cs typeface="+mn-lt"/>
            </a:endParaRPr>
          </a:p>
          <a:p>
            <a:r>
              <a:rPr lang="en-US" sz="2400">
                <a:latin typeface="Poppins"/>
                <a:ea typeface="+mn-lt"/>
                <a:cs typeface="+mn-lt"/>
              </a:rPr>
              <a:t>Global </a:t>
            </a:r>
            <a:r>
              <a:rPr lang="en-US" sz="2400">
                <a:solidFill>
                  <a:srgbClr val="64C9FF"/>
                </a:solidFill>
                <a:latin typeface="Poppins"/>
                <a:ea typeface="+mn-lt"/>
                <a:cs typeface="+mn-lt"/>
              </a:rPr>
              <a:t>per capita consumption of fish</a:t>
            </a:r>
            <a:r>
              <a:rPr lang="en-US" sz="2400" b="1">
                <a:solidFill>
                  <a:srgbClr val="64C9FF"/>
                </a:solidFill>
                <a:latin typeface="Poppins"/>
                <a:ea typeface="+mn-lt"/>
                <a:cs typeface="+mn-lt"/>
              </a:rPr>
              <a:t> </a:t>
            </a:r>
            <a:r>
              <a:rPr lang="en-US" sz="2400">
                <a:solidFill>
                  <a:srgbClr val="64C9FF"/>
                </a:solidFill>
                <a:latin typeface="Poppins"/>
                <a:ea typeface="+mn-lt"/>
                <a:cs typeface="+mn-lt"/>
              </a:rPr>
              <a:t>has more than doubled since the 1960s</a:t>
            </a:r>
            <a:r>
              <a:rPr lang="en-US" sz="2400">
                <a:latin typeface="Poppins"/>
                <a:ea typeface="+mn-lt"/>
                <a:cs typeface="+mn-lt"/>
              </a:rPr>
              <a:t>, while fishery resources have </a:t>
            </a:r>
            <a:r>
              <a:rPr lang="en-US" sz="2400">
                <a:solidFill>
                  <a:schemeClr val="accent6"/>
                </a:solidFill>
                <a:latin typeface="Poppins"/>
                <a:ea typeface="+mn-lt"/>
                <a:cs typeface="+mn-lt"/>
              </a:rPr>
              <a:t>declined. The share of overfishing reached a record high in 2019.</a:t>
            </a:r>
            <a:endParaRPr lang="en-US">
              <a:solidFill>
                <a:schemeClr val="accent6"/>
              </a:solidFill>
            </a:endParaRPr>
          </a:p>
        </p:txBody>
      </p:sp>
      <p:pic>
        <p:nvPicPr>
          <p:cNvPr id="3" name="Picture 2" descr="A black background with white letters&#10;&#10;Description automatically generated">
            <a:extLst>
              <a:ext uri="{FF2B5EF4-FFF2-40B4-BE49-F238E27FC236}">
                <a16:creationId xmlns:a16="http://schemas.microsoft.com/office/drawing/2014/main" id="{BF41A2C2-E5AD-6FBD-B210-49CCE1082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4D7C0B7-A6C7-1290-7ACE-507C6AD9D779}"/>
              </a:ext>
            </a:extLst>
          </p:cNvPr>
          <p:cNvPicPr>
            <a:picLocks noChangeAspect="1"/>
          </p:cNvPicPr>
          <p:nvPr/>
        </p:nvPicPr>
        <p:blipFill rotWithShape="1">
          <a:blip r:embed="rId5"/>
          <a:srcRect l="25964" t="78502" r="71323" b="19553"/>
          <a:stretch/>
        </p:blipFill>
        <p:spPr>
          <a:xfrm>
            <a:off x="11015217" y="5798919"/>
            <a:ext cx="833133" cy="167923"/>
          </a:xfrm>
          <a:prstGeom prst="rect">
            <a:avLst/>
          </a:prstGeom>
        </p:spPr>
      </p:pic>
      <p:sp>
        <p:nvSpPr>
          <p:cNvPr id="14" name="Rectangle 13">
            <a:extLst>
              <a:ext uri="{FF2B5EF4-FFF2-40B4-BE49-F238E27FC236}">
                <a16:creationId xmlns:a16="http://schemas.microsoft.com/office/drawing/2014/main" id="{54E0B7BD-7AED-C7E6-D31D-27BC4B909680}"/>
              </a:ext>
            </a:extLst>
          </p:cNvPr>
          <p:cNvSpPr/>
          <p:nvPr/>
        </p:nvSpPr>
        <p:spPr>
          <a:xfrm>
            <a:off x="10852989" y="5774305"/>
            <a:ext cx="639765" cy="296735"/>
          </a:xfrm>
          <a:prstGeom prst="rect">
            <a:avLst/>
          </a:prstGeom>
          <a:solidFill>
            <a:srgbClr val="1F3065"/>
          </a:solidFill>
          <a:ln>
            <a:solidFill>
              <a:srgbClr val="1F30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875CDF31-A8F0-CE72-3C76-5F142FBF8415}"/>
              </a:ext>
            </a:extLst>
          </p:cNvPr>
          <p:cNvGrpSpPr/>
          <p:nvPr/>
        </p:nvGrpSpPr>
        <p:grpSpPr>
          <a:xfrm>
            <a:off x="6301396" y="1679395"/>
            <a:ext cx="5743762" cy="4700994"/>
            <a:chOff x="6301396" y="1679395"/>
            <a:chExt cx="5743762" cy="4700994"/>
          </a:xfrm>
        </p:grpSpPr>
        <p:pic>
          <p:nvPicPr>
            <p:cNvPr id="7" name="Picture 6">
              <a:extLst>
                <a:ext uri="{FF2B5EF4-FFF2-40B4-BE49-F238E27FC236}">
                  <a16:creationId xmlns:a16="http://schemas.microsoft.com/office/drawing/2014/main" id="{BA13DC37-1765-1A49-F980-2D6FBC46A216}"/>
                </a:ext>
              </a:extLst>
            </p:cNvPr>
            <p:cNvPicPr>
              <a:picLocks noChangeAspect="1"/>
            </p:cNvPicPr>
            <p:nvPr/>
          </p:nvPicPr>
          <p:blipFill>
            <a:blip r:embed="rId6"/>
            <a:stretch>
              <a:fillRect/>
            </a:stretch>
          </p:blipFill>
          <p:spPr>
            <a:xfrm>
              <a:off x="6301396" y="1679395"/>
              <a:ext cx="2659773" cy="4700994"/>
            </a:xfrm>
            <a:prstGeom prst="rect">
              <a:avLst/>
            </a:prstGeom>
          </p:spPr>
        </p:pic>
        <p:pic>
          <p:nvPicPr>
            <p:cNvPr id="9" name="Picture 8">
              <a:extLst>
                <a:ext uri="{FF2B5EF4-FFF2-40B4-BE49-F238E27FC236}">
                  <a16:creationId xmlns:a16="http://schemas.microsoft.com/office/drawing/2014/main" id="{8EFFF745-B473-EDBF-FBA7-72F81E732555}"/>
                </a:ext>
              </a:extLst>
            </p:cNvPr>
            <p:cNvPicPr>
              <a:picLocks noChangeAspect="1"/>
            </p:cNvPicPr>
            <p:nvPr/>
          </p:nvPicPr>
          <p:blipFill rotWithShape="1">
            <a:blip r:embed="rId7"/>
            <a:srcRect t="931"/>
            <a:stretch/>
          </p:blipFill>
          <p:spPr>
            <a:xfrm>
              <a:off x="8932802" y="1698445"/>
              <a:ext cx="3112356" cy="4681944"/>
            </a:xfrm>
            <a:prstGeom prst="rect">
              <a:avLst/>
            </a:prstGeom>
          </p:spPr>
        </p:pic>
        <p:pic>
          <p:nvPicPr>
            <p:cNvPr id="12" name="Picture 11">
              <a:extLst>
                <a:ext uri="{FF2B5EF4-FFF2-40B4-BE49-F238E27FC236}">
                  <a16:creationId xmlns:a16="http://schemas.microsoft.com/office/drawing/2014/main" id="{159C06F0-0D25-804B-F0E0-64B648CD96C4}"/>
                </a:ext>
              </a:extLst>
            </p:cNvPr>
            <p:cNvPicPr>
              <a:picLocks noChangeAspect="1"/>
            </p:cNvPicPr>
            <p:nvPr/>
          </p:nvPicPr>
          <p:blipFill rotWithShape="1">
            <a:blip r:embed="rId5"/>
            <a:srcRect l="25964" t="78502" r="71323" b="19553"/>
            <a:stretch/>
          </p:blipFill>
          <p:spPr>
            <a:xfrm>
              <a:off x="7958745" y="6051129"/>
              <a:ext cx="741342" cy="149422"/>
            </a:xfrm>
            <a:prstGeom prst="rect">
              <a:avLst/>
            </a:prstGeom>
          </p:spPr>
        </p:pic>
        <p:sp>
          <p:nvSpPr>
            <p:cNvPr id="11" name="TextBox 10">
              <a:extLst>
                <a:ext uri="{FF2B5EF4-FFF2-40B4-BE49-F238E27FC236}">
                  <a16:creationId xmlns:a16="http://schemas.microsoft.com/office/drawing/2014/main" id="{F8A911C1-584D-5B10-4110-EAFD6175DB61}"/>
                </a:ext>
              </a:extLst>
            </p:cNvPr>
            <p:cNvSpPr txBox="1"/>
            <p:nvPr/>
          </p:nvSpPr>
          <p:spPr>
            <a:xfrm>
              <a:off x="10994668" y="5778218"/>
              <a:ext cx="705286" cy="307777"/>
            </a:xfrm>
            <a:prstGeom prst="rect">
              <a:avLst/>
            </a:prstGeom>
            <a:noFill/>
          </p:spPr>
          <p:txBody>
            <a:bodyPr wrap="square" rtlCol="0">
              <a:spAutoFit/>
            </a:bodyPr>
            <a:lstStyle/>
            <a:p>
              <a:r>
                <a:rPr lang="en-US" sz="1400" dirty="0">
                  <a:solidFill>
                    <a:srgbClr val="B5B4D5"/>
                  </a:solidFill>
                  <a:latin typeface="Poppins" panose="00000500000000000000" pitchFamily="2" charset="0"/>
                  <a:cs typeface="Poppins" panose="00000500000000000000" pitchFamily="2" charset="0"/>
                </a:rPr>
                <a:t>2019</a:t>
              </a:r>
            </a:p>
          </p:txBody>
        </p:sp>
      </p:grpSp>
    </p:spTree>
    <p:extLst>
      <p:ext uri="{BB962C8B-B14F-4D97-AF65-F5344CB8AC3E}">
        <p14:creationId xmlns:p14="http://schemas.microsoft.com/office/powerpoint/2010/main" val="4170090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6033E2-BFF1-5E18-282D-AD3185967D4D}"/>
              </a:ext>
            </a:extLst>
          </p:cNvPr>
          <p:cNvSpPr>
            <a:spLocks noGrp="1"/>
          </p:cNvSpPr>
          <p:nvPr>
            <p:ph type="title"/>
          </p:nvPr>
        </p:nvSpPr>
        <p:spPr>
          <a:xfrm>
            <a:off x="592736" y="652894"/>
            <a:ext cx="10847294" cy="646174"/>
          </a:xfrm>
        </p:spPr>
        <p:txBody>
          <a:bodyPr vert="horz" lIns="91440" tIns="45720" rIns="91440" bIns="45720" rtlCol="0" anchor="t">
            <a:noAutofit/>
          </a:bodyPr>
          <a:lstStyle/>
          <a:p>
            <a:r>
              <a:rPr lang="en-US" sz="2900">
                <a:solidFill>
                  <a:schemeClr val="accent6"/>
                </a:solidFill>
                <a:latin typeface="Poppins Medium"/>
                <a:ea typeface="+mn-lt"/>
                <a:cs typeface="Poppins Medium"/>
              </a:rPr>
              <a:t>Resource extraction still causing social issues</a:t>
            </a:r>
            <a:br>
              <a:rPr lang="en-US" sz="2900">
                <a:latin typeface="Poppins Medium"/>
                <a:ea typeface="+mn-lt"/>
                <a:cs typeface="Poppins Medium"/>
              </a:rPr>
            </a:br>
            <a:endParaRPr lang="en-US" sz="2900">
              <a:solidFill>
                <a:schemeClr val="accent6"/>
              </a:solidFill>
              <a:latin typeface="Poppins Medium"/>
              <a:ea typeface="Calibri"/>
              <a:cs typeface="Poppins Medium"/>
            </a:endParaRPr>
          </a:p>
        </p:txBody>
      </p:sp>
      <p:pic>
        <p:nvPicPr>
          <p:cNvPr id="2" name="Picture 1" descr="A screenshot of a computer&#10;&#10;Description automatically generated">
            <a:extLst>
              <a:ext uri="{FF2B5EF4-FFF2-40B4-BE49-F238E27FC236}">
                <a16:creationId xmlns:a16="http://schemas.microsoft.com/office/drawing/2014/main" id="{9FC84BC5-7056-09ED-D653-AC9ACBFDA459}"/>
              </a:ext>
            </a:extLst>
          </p:cNvPr>
          <p:cNvPicPr>
            <a:picLocks noChangeAspect="1"/>
          </p:cNvPicPr>
          <p:nvPr/>
        </p:nvPicPr>
        <p:blipFill>
          <a:blip r:embed="rId3"/>
          <a:stretch>
            <a:fillRect/>
          </a:stretch>
        </p:blipFill>
        <p:spPr>
          <a:xfrm>
            <a:off x="4253780" y="1691921"/>
            <a:ext cx="3695070" cy="3711669"/>
          </a:xfrm>
          <a:prstGeom prst="rect">
            <a:avLst/>
          </a:prstGeom>
        </p:spPr>
      </p:pic>
      <p:pic>
        <p:nvPicPr>
          <p:cNvPr id="3" name="Picture 2" descr="A screenshot of a graph&#10;&#10;Description automatically generated">
            <a:extLst>
              <a:ext uri="{FF2B5EF4-FFF2-40B4-BE49-F238E27FC236}">
                <a16:creationId xmlns:a16="http://schemas.microsoft.com/office/drawing/2014/main" id="{168D9CE7-28D9-20E1-E2F5-020F5CE5077B}"/>
              </a:ext>
            </a:extLst>
          </p:cNvPr>
          <p:cNvPicPr>
            <a:picLocks noChangeAspect="1"/>
          </p:cNvPicPr>
          <p:nvPr/>
        </p:nvPicPr>
        <p:blipFill>
          <a:blip r:embed="rId4"/>
          <a:stretch>
            <a:fillRect/>
          </a:stretch>
        </p:blipFill>
        <p:spPr>
          <a:xfrm>
            <a:off x="302323" y="1730670"/>
            <a:ext cx="3730281" cy="3697290"/>
          </a:xfrm>
          <a:prstGeom prst="rect">
            <a:avLst/>
          </a:prstGeom>
        </p:spPr>
      </p:pic>
      <p:pic>
        <p:nvPicPr>
          <p:cNvPr id="6" name="Picture 5" descr="A screenshot of a graph&#10;&#10;Description automatically generated">
            <a:extLst>
              <a:ext uri="{FF2B5EF4-FFF2-40B4-BE49-F238E27FC236}">
                <a16:creationId xmlns:a16="http://schemas.microsoft.com/office/drawing/2014/main" id="{346E7FAA-FDE4-78E4-3CCE-2FD3D6F0E511}"/>
              </a:ext>
            </a:extLst>
          </p:cNvPr>
          <p:cNvPicPr>
            <a:picLocks noChangeAspect="1"/>
          </p:cNvPicPr>
          <p:nvPr/>
        </p:nvPicPr>
        <p:blipFill>
          <a:blip r:embed="rId5"/>
          <a:stretch>
            <a:fillRect/>
          </a:stretch>
        </p:blipFill>
        <p:spPr>
          <a:xfrm>
            <a:off x="8142126" y="1686074"/>
            <a:ext cx="3976158" cy="3711668"/>
          </a:xfrm>
          <a:prstGeom prst="rect">
            <a:avLst/>
          </a:prstGeom>
        </p:spPr>
      </p:pic>
      <p:sp>
        <p:nvSpPr>
          <p:cNvPr id="11" name="Content Placeholder 4">
            <a:extLst>
              <a:ext uri="{FF2B5EF4-FFF2-40B4-BE49-F238E27FC236}">
                <a16:creationId xmlns:a16="http://schemas.microsoft.com/office/drawing/2014/main" id="{A1D3483B-60A4-E654-2645-6AA2CCE317F1}"/>
              </a:ext>
            </a:extLst>
          </p:cNvPr>
          <p:cNvSpPr txBox="1">
            <a:spLocks/>
          </p:cNvSpPr>
          <p:nvPr/>
        </p:nvSpPr>
        <p:spPr>
          <a:xfrm>
            <a:off x="305637" y="5554069"/>
            <a:ext cx="5686483" cy="137581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200">
                <a:solidFill>
                  <a:srgbClr val="64C9FF"/>
                </a:solidFill>
                <a:latin typeface="Poppins"/>
                <a:ea typeface="+mn-lt"/>
                <a:cs typeface="+mn-lt"/>
              </a:rPr>
              <a:t>Human rights violations </a:t>
            </a:r>
            <a:endParaRPr lang="en-US" sz="2200">
              <a:solidFill>
                <a:srgbClr val="64C9FF"/>
              </a:solidFill>
              <a:ea typeface="+mn-lt"/>
              <a:cs typeface="+mn-lt"/>
            </a:endParaRPr>
          </a:p>
          <a:p>
            <a:pPr>
              <a:lnSpc>
                <a:spcPct val="100000"/>
              </a:lnSpc>
              <a:spcBef>
                <a:spcPts val="0"/>
              </a:spcBef>
            </a:pPr>
            <a:r>
              <a:rPr lang="en-US" sz="2200">
                <a:latin typeface="Poppins"/>
                <a:ea typeface="+mn-lt"/>
                <a:cs typeface="+mn-lt"/>
              </a:rPr>
              <a:t>are unchanged</a:t>
            </a:r>
            <a:endParaRPr lang="en-US" sz="2200">
              <a:cs typeface="Calibri"/>
            </a:endParaRPr>
          </a:p>
        </p:txBody>
      </p:sp>
      <p:sp>
        <p:nvSpPr>
          <p:cNvPr id="12" name="Content Placeholder 4">
            <a:extLst>
              <a:ext uri="{FF2B5EF4-FFF2-40B4-BE49-F238E27FC236}">
                <a16:creationId xmlns:a16="http://schemas.microsoft.com/office/drawing/2014/main" id="{FE081D70-AB8C-474F-1DDA-EF526F0B4563}"/>
              </a:ext>
            </a:extLst>
          </p:cNvPr>
          <p:cNvSpPr txBox="1">
            <a:spLocks/>
          </p:cNvSpPr>
          <p:nvPr/>
        </p:nvSpPr>
        <p:spPr>
          <a:xfrm>
            <a:off x="8140738" y="5617703"/>
            <a:ext cx="3155684" cy="139364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900"/>
              </a:spcBef>
            </a:pPr>
            <a:r>
              <a:rPr lang="en-US" sz="2200">
                <a:solidFill>
                  <a:srgbClr val="64C9FF"/>
                </a:solidFill>
                <a:latin typeface="Poppins"/>
                <a:ea typeface="+mn-lt"/>
                <a:cs typeface="+mn-lt"/>
              </a:rPr>
              <a:t>Fatal worker injuries </a:t>
            </a:r>
            <a:r>
              <a:rPr lang="en-US" sz="2200">
                <a:latin typeface="Poppins"/>
                <a:ea typeface="+mn-lt"/>
                <a:cs typeface="+mn-lt"/>
              </a:rPr>
              <a:t>are declining</a:t>
            </a:r>
            <a:endParaRPr lang="en-US" sz="2200"/>
          </a:p>
        </p:txBody>
      </p:sp>
      <p:sp>
        <p:nvSpPr>
          <p:cNvPr id="13" name="Content Placeholder 4">
            <a:extLst>
              <a:ext uri="{FF2B5EF4-FFF2-40B4-BE49-F238E27FC236}">
                <a16:creationId xmlns:a16="http://schemas.microsoft.com/office/drawing/2014/main" id="{8592113B-9A24-62DA-35F0-8245C57E3FB3}"/>
              </a:ext>
            </a:extLst>
          </p:cNvPr>
          <p:cNvSpPr txBox="1">
            <a:spLocks/>
          </p:cNvSpPr>
          <p:nvPr/>
        </p:nvSpPr>
        <p:spPr>
          <a:xfrm>
            <a:off x="4254064" y="5566568"/>
            <a:ext cx="2435092" cy="96295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rgbClr val="64C9FF"/>
                </a:solidFill>
                <a:latin typeface="Poppins"/>
                <a:ea typeface="+mn-lt"/>
                <a:cs typeface="+mn-lt"/>
              </a:rPr>
              <a:t>Child labor</a:t>
            </a:r>
            <a:r>
              <a:rPr lang="en-US" sz="2200">
                <a:latin typeface="Poppins"/>
                <a:ea typeface="+mn-lt"/>
                <a:cs typeface="+mn-lt"/>
              </a:rPr>
              <a:t> is unchanged</a:t>
            </a:r>
            <a:endParaRPr lang="en-US" sz="2200">
              <a:ea typeface="Calibri"/>
              <a:cs typeface="Calibri"/>
            </a:endParaRPr>
          </a:p>
        </p:txBody>
      </p:sp>
      <p:pic>
        <p:nvPicPr>
          <p:cNvPr id="7" name="Picture 6" descr="A black background with white letters&#10;&#10;Description automatically generated">
            <a:extLst>
              <a:ext uri="{FF2B5EF4-FFF2-40B4-BE49-F238E27FC236}">
                <a16:creationId xmlns:a16="http://schemas.microsoft.com/office/drawing/2014/main" id="{63D6B235-D63C-9134-D99D-A6E7B56AA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466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544105-E4D3-76BC-D5FB-3F5CCF4E28A5}"/>
              </a:ext>
            </a:extLst>
          </p:cNvPr>
          <p:cNvPicPr>
            <a:picLocks noChangeAspect="1"/>
          </p:cNvPicPr>
          <p:nvPr/>
        </p:nvPicPr>
        <p:blipFill>
          <a:blip r:embed="rId3"/>
          <a:stretch>
            <a:fillRect/>
          </a:stretch>
        </p:blipFill>
        <p:spPr>
          <a:xfrm>
            <a:off x="-63610" y="0"/>
            <a:ext cx="12316570" cy="6858001"/>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latin typeface="Poppins"/>
                <a:cs typeface="Poppins"/>
              </a:rPr>
              <a:t>Make production</a:t>
            </a:r>
            <a:r>
              <a:rPr lang="en-US" b="0">
                <a:latin typeface="Poppins"/>
                <a:cs typeface="Poppins"/>
              </a:rPr>
              <a:t> more resource efficient</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184177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9D6061-642A-FE20-0E64-1739AB7550A5}"/>
              </a:ext>
            </a:extLst>
          </p:cNvPr>
          <p:cNvSpPr/>
          <p:nvPr/>
        </p:nvSpPr>
        <p:spPr>
          <a:xfrm>
            <a:off x="-2995" y="-17373"/>
            <a:ext cx="6627962" cy="6915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DE3F855B-F39E-26C4-1F30-54160065103A}"/>
              </a:ext>
            </a:extLst>
          </p:cNvPr>
          <p:cNvSpPr>
            <a:spLocks noGrp="1"/>
          </p:cNvSpPr>
          <p:nvPr>
            <p:ph type="title"/>
          </p:nvPr>
        </p:nvSpPr>
        <p:spPr>
          <a:xfrm>
            <a:off x="659351" y="631646"/>
            <a:ext cx="5217916" cy="1954683"/>
          </a:xfrm>
        </p:spPr>
        <p:txBody>
          <a:bodyPr/>
          <a:lstStyle/>
          <a:p>
            <a:r>
              <a:rPr lang="en-US" sz="3200" b="1" cap="none">
                <a:solidFill>
                  <a:srgbClr val="0E1E50"/>
                </a:solidFill>
                <a:latin typeface="Poppins Medium"/>
              </a:rPr>
              <a:t>Systems Change Lab</a:t>
            </a:r>
            <a:br>
              <a:rPr lang="en-US" sz="3200" b="1" cap="none">
                <a:solidFill>
                  <a:srgbClr val="0E1E50"/>
                </a:solidFill>
                <a:latin typeface="Poppins Medium"/>
              </a:rPr>
            </a:br>
            <a:r>
              <a:rPr lang="en-US" sz="2400" cap="none">
                <a:solidFill>
                  <a:srgbClr val="0E1E50"/>
                </a:solidFill>
                <a:latin typeface="Poppins Medium"/>
              </a:rPr>
              <a:t> </a:t>
            </a:r>
            <a:br>
              <a:rPr lang="en-US" sz="2400" cap="none">
                <a:solidFill>
                  <a:srgbClr val="0E1E50"/>
                </a:solidFill>
                <a:latin typeface="Poppins Medium"/>
              </a:rPr>
            </a:br>
            <a:r>
              <a:rPr lang="en-US" sz="2800" cap="none">
                <a:solidFill>
                  <a:srgbClr val="0E1E50"/>
                </a:solidFill>
                <a:latin typeface="Poppins Medium"/>
              </a:rPr>
              <a:t>It’s time to change the way we think about changing the world.</a:t>
            </a:r>
            <a:endParaRPr lang="en-US" sz="2800">
              <a:solidFill>
                <a:srgbClr val="0E1E50"/>
              </a:solidFill>
              <a:latin typeface="Poppins Medium"/>
            </a:endParaRPr>
          </a:p>
        </p:txBody>
      </p:sp>
      <p:sp>
        <p:nvSpPr>
          <p:cNvPr id="10" name="TextBox 9">
            <a:extLst>
              <a:ext uri="{FF2B5EF4-FFF2-40B4-BE49-F238E27FC236}">
                <a16:creationId xmlns:a16="http://schemas.microsoft.com/office/drawing/2014/main" id="{419F4D4C-E8B2-5E4F-B0C7-1A32BAC8D150}"/>
              </a:ext>
            </a:extLst>
          </p:cNvPr>
          <p:cNvSpPr txBox="1"/>
          <p:nvPr/>
        </p:nvSpPr>
        <p:spPr>
          <a:xfrm>
            <a:off x="662077" y="3109103"/>
            <a:ext cx="5070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0E1E50"/>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a:solidFill>
                <a:srgbClr val="0E1E50"/>
              </a:solidFill>
              <a:latin typeface="Poppins"/>
              <a:cs typeface="Calibri"/>
            </a:endParaRPr>
          </a:p>
          <a:p>
            <a:pPr marL="285750" indent="-285750">
              <a:buFont typeface="Arial"/>
              <a:buChar char="•"/>
            </a:pPr>
            <a:r>
              <a:rPr lang="en-US">
                <a:solidFill>
                  <a:srgbClr val="0E1E50"/>
                </a:solidFill>
                <a:latin typeface="Poppins"/>
                <a:cs typeface="Calibri"/>
              </a:rPr>
              <a:t>The data platform identifies and tracks key shifts in our global systems that, when achieved together, can spur transformational change.</a:t>
            </a:r>
          </a:p>
        </p:txBody>
      </p:sp>
      <p:pic>
        <p:nvPicPr>
          <p:cNvPr id="11" name="Picture 11" descr="A picture containing ice, cloth&#10;&#10;Description automatically generated">
            <a:extLst>
              <a:ext uri="{FF2B5EF4-FFF2-40B4-BE49-F238E27FC236}">
                <a16:creationId xmlns:a16="http://schemas.microsoft.com/office/drawing/2014/main" id="{1D1444C5-B55E-A70E-E060-AF03D2C5276C}"/>
              </a:ext>
            </a:extLst>
          </p:cNvPr>
          <p:cNvPicPr>
            <a:picLocks noChangeAspect="1"/>
          </p:cNvPicPr>
          <p:nvPr/>
        </p:nvPicPr>
        <p:blipFill>
          <a:blip r:embed="rId2"/>
          <a:stretch>
            <a:fillRect/>
          </a:stretch>
        </p:blipFill>
        <p:spPr>
          <a:xfrm>
            <a:off x="6622212" y="-22131"/>
            <a:ext cx="5661803" cy="6902260"/>
          </a:xfrm>
          <a:prstGeom prst="rect">
            <a:avLst/>
          </a:prstGeom>
        </p:spPr>
      </p:pic>
      <p:cxnSp>
        <p:nvCxnSpPr>
          <p:cNvPr id="3" name="Straight Arrow Connector 2">
            <a:extLst>
              <a:ext uri="{FF2B5EF4-FFF2-40B4-BE49-F238E27FC236}">
                <a16:creationId xmlns:a16="http://schemas.microsoft.com/office/drawing/2014/main" id="{2092CEE2-FE6D-CF86-E161-A6275C6226E5}"/>
              </a:ext>
            </a:extLst>
          </p:cNvPr>
          <p:cNvCxnSpPr>
            <a:cxnSpLocks/>
          </p:cNvCxnSpPr>
          <p:nvPr/>
        </p:nvCxnSpPr>
        <p:spPr>
          <a:xfrm>
            <a:off x="746437" y="1161745"/>
            <a:ext cx="4809883" cy="0"/>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879296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804037" y="771437"/>
            <a:ext cx="677149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64C9FF"/>
                </a:solidFill>
                <a:latin typeface="Poppins"/>
                <a:ea typeface="+mn-lt"/>
                <a:cs typeface="+mn-lt"/>
              </a:rPr>
              <a:t>Global material </a:t>
            </a:r>
            <a:r>
              <a:rPr lang="en-US" sz="2400" err="1">
                <a:solidFill>
                  <a:srgbClr val="64C9FF"/>
                </a:solidFill>
                <a:latin typeface="Poppins"/>
                <a:ea typeface="+mn-lt"/>
                <a:cs typeface="+mn-lt"/>
              </a:rPr>
              <a:t>productivityincreased</a:t>
            </a:r>
            <a:r>
              <a:rPr lang="en-US" sz="2400">
                <a:solidFill>
                  <a:srgbClr val="64C9FF"/>
                </a:solidFill>
                <a:latin typeface="Poppins"/>
                <a:ea typeface="+mn-lt"/>
                <a:cs typeface="+mn-lt"/>
              </a:rPr>
              <a:t> by only 6% </a:t>
            </a:r>
            <a:r>
              <a:rPr lang="en-US" sz="2400">
                <a:solidFill>
                  <a:schemeClr val="accent6"/>
                </a:solidFill>
                <a:latin typeface="Poppins"/>
                <a:ea typeface="+mn-lt"/>
                <a:cs typeface="+mn-lt"/>
              </a:rPr>
              <a:t>while the global GDP increased by 79%. </a:t>
            </a:r>
            <a:endParaRPr lang="en-US">
              <a:solidFill>
                <a:schemeClr val="accent6"/>
              </a:solidFill>
            </a:endParaRPr>
          </a:p>
        </p:txBody>
      </p:sp>
      <p:pic>
        <p:nvPicPr>
          <p:cNvPr id="2" name="Picture 1" descr="A screenshot of a graph&#10;&#10;Description automatically generated">
            <a:extLst>
              <a:ext uri="{FF2B5EF4-FFF2-40B4-BE49-F238E27FC236}">
                <a16:creationId xmlns:a16="http://schemas.microsoft.com/office/drawing/2014/main" id="{598B47CF-9377-46B4-0B17-8A213D9E9D8D}"/>
              </a:ext>
            </a:extLst>
          </p:cNvPr>
          <p:cNvPicPr>
            <a:picLocks noChangeAspect="1"/>
          </p:cNvPicPr>
          <p:nvPr/>
        </p:nvPicPr>
        <p:blipFill>
          <a:blip r:embed="rId3"/>
          <a:stretch>
            <a:fillRect/>
          </a:stretch>
        </p:blipFill>
        <p:spPr>
          <a:xfrm>
            <a:off x="1429983" y="2061474"/>
            <a:ext cx="4963382" cy="4420118"/>
          </a:xfrm>
          <a:prstGeom prst="rect">
            <a:avLst/>
          </a:prstGeom>
        </p:spPr>
      </p:pic>
      <p:sp>
        <p:nvSpPr>
          <p:cNvPr id="6" name="Rectangle 5">
            <a:extLst>
              <a:ext uri="{FF2B5EF4-FFF2-40B4-BE49-F238E27FC236}">
                <a16:creationId xmlns:a16="http://schemas.microsoft.com/office/drawing/2014/main" id="{45DD1894-4ACE-4DB7-D9E5-D1FBD2E617D7}"/>
              </a:ext>
            </a:extLst>
          </p:cNvPr>
          <p:cNvSpPr/>
          <p:nvPr/>
        </p:nvSpPr>
        <p:spPr>
          <a:xfrm>
            <a:off x="7412279" y="4881110"/>
            <a:ext cx="991376" cy="366690"/>
          </a:xfrm>
          <a:prstGeom prst="rect">
            <a:avLst/>
          </a:prstGeom>
          <a:solidFill>
            <a:srgbClr val="64C9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ea typeface="Calibri"/>
                <a:cs typeface="Calibri"/>
              </a:rPr>
              <a:t>6%</a:t>
            </a:r>
          </a:p>
        </p:txBody>
      </p:sp>
      <p:sp>
        <p:nvSpPr>
          <p:cNvPr id="8" name="Rectangle 7">
            <a:extLst>
              <a:ext uri="{FF2B5EF4-FFF2-40B4-BE49-F238E27FC236}">
                <a16:creationId xmlns:a16="http://schemas.microsoft.com/office/drawing/2014/main" id="{3B2B4C6B-2F74-1576-0AA7-E06DA2BE8308}"/>
              </a:ext>
            </a:extLst>
          </p:cNvPr>
          <p:cNvSpPr/>
          <p:nvPr/>
        </p:nvSpPr>
        <p:spPr>
          <a:xfrm>
            <a:off x="9444585" y="425345"/>
            <a:ext cx="991376" cy="4819034"/>
          </a:xfrm>
          <a:prstGeom prst="rect">
            <a:avLst/>
          </a:prstGeom>
          <a:solidFill>
            <a:srgbClr val="64C9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ea typeface="Calibri"/>
                <a:cs typeface="Calibri"/>
              </a:rPr>
              <a:t>79%</a:t>
            </a:r>
          </a:p>
        </p:txBody>
      </p:sp>
      <p:sp>
        <p:nvSpPr>
          <p:cNvPr id="12" name="TextBox 11">
            <a:extLst>
              <a:ext uri="{FF2B5EF4-FFF2-40B4-BE49-F238E27FC236}">
                <a16:creationId xmlns:a16="http://schemas.microsoft.com/office/drawing/2014/main" id="{73361730-208D-9654-938C-AE157C8CF342}"/>
              </a:ext>
            </a:extLst>
          </p:cNvPr>
          <p:cNvSpPr txBox="1"/>
          <p:nvPr/>
        </p:nvSpPr>
        <p:spPr>
          <a:xfrm>
            <a:off x="9486561" y="5335914"/>
            <a:ext cx="9105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chemeClr val="bg1"/>
                </a:solidFill>
                <a:latin typeface="Poppins"/>
                <a:ea typeface="Calibri"/>
                <a:cs typeface="Calibri"/>
              </a:rPr>
              <a:t>GDP</a:t>
            </a:r>
            <a:endParaRPr lang="en-US" sz="2400">
              <a:solidFill>
                <a:schemeClr val="bg1"/>
              </a:solidFill>
              <a:latin typeface="Poppins"/>
            </a:endParaRPr>
          </a:p>
        </p:txBody>
      </p:sp>
      <p:sp>
        <p:nvSpPr>
          <p:cNvPr id="17" name="TextBox 16">
            <a:extLst>
              <a:ext uri="{FF2B5EF4-FFF2-40B4-BE49-F238E27FC236}">
                <a16:creationId xmlns:a16="http://schemas.microsoft.com/office/drawing/2014/main" id="{88B02DF1-3B47-6911-9F1F-B8E6B3CAE812}"/>
              </a:ext>
            </a:extLst>
          </p:cNvPr>
          <p:cNvSpPr txBox="1"/>
          <p:nvPr/>
        </p:nvSpPr>
        <p:spPr>
          <a:xfrm>
            <a:off x="7279898" y="5335912"/>
            <a:ext cx="17241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Poppins"/>
                <a:ea typeface="Calibri"/>
                <a:cs typeface="Calibri"/>
              </a:rPr>
              <a:t>Material productivity</a:t>
            </a:r>
          </a:p>
        </p:txBody>
      </p:sp>
      <p:cxnSp>
        <p:nvCxnSpPr>
          <p:cNvPr id="19" name="Straight Arrow Connector 18">
            <a:extLst>
              <a:ext uri="{FF2B5EF4-FFF2-40B4-BE49-F238E27FC236}">
                <a16:creationId xmlns:a16="http://schemas.microsoft.com/office/drawing/2014/main" id="{D7410507-BF42-58EA-9314-223D447487E9}"/>
              </a:ext>
            </a:extLst>
          </p:cNvPr>
          <p:cNvCxnSpPr/>
          <p:nvPr/>
        </p:nvCxnSpPr>
        <p:spPr>
          <a:xfrm flipV="1">
            <a:off x="7145648" y="5249088"/>
            <a:ext cx="3679292" cy="12255"/>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4E28C7F-6F58-B3CE-27C1-E7499FC39C79}"/>
              </a:ext>
            </a:extLst>
          </p:cNvPr>
          <p:cNvSpPr txBox="1"/>
          <p:nvPr/>
        </p:nvSpPr>
        <p:spPr>
          <a:xfrm>
            <a:off x="7736156" y="6074393"/>
            <a:ext cx="30929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Poppins"/>
                <a:ea typeface="Calibri"/>
                <a:cs typeface="Calibri"/>
              </a:rPr>
              <a:t>From 2000 to 2021</a:t>
            </a:r>
          </a:p>
        </p:txBody>
      </p:sp>
    </p:spTree>
    <p:extLst>
      <p:ext uri="{BB962C8B-B14F-4D97-AF65-F5344CB8AC3E}">
        <p14:creationId xmlns:p14="http://schemas.microsoft.com/office/powerpoint/2010/main" val="1897399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766724" y="2559844"/>
            <a:ext cx="4867943"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64C9FF"/>
                </a:solidFill>
                <a:latin typeface="Poppins"/>
                <a:ea typeface="Calibri"/>
                <a:cs typeface="Calibri"/>
              </a:rPr>
              <a:t>Target setting </a:t>
            </a:r>
            <a:r>
              <a:rPr lang="en-US" sz="2400">
                <a:solidFill>
                  <a:schemeClr val="accent6"/>
                </a:solidFill>
                <a:latin typeface="Poppins"/>
                <a:ea typeface="Calibri"/>
                <a:cs typeface="Calibri"/>
              </a:rPr>
              <a:t>by countries and companies is one of many ways to increase material productivity</a:t>
            </a:r>
            <a:endParaRPr lang="en-US"/>
          </a:p>
          <a:p>
            <a:pPr marL="742950" lvl="1" indent="-285750">
              <a:buFont typeface="Courier New" panose="020B0604020202020204" pitchFamily="34" charset="0"/>
              <a:buChar char="o"/>
            </a:pPr>
            <a:endParaRPr lang="en-US" sz="2800">
              <a:solidFill>
                <a:schemeClr val="accent6"/>
              </a:solidFill>
              <a:latin typeface="Poppins"/>
              <a:ea typeface="Calibri"/>
              <a:cs typeface="Calibri"/>
            </a:endParaRPr>
          </a:p>
        </p:txBody>
      </p:sp>
      <p:pic>
        <p:nvPicPr>
          <p:cNvPr id="3" name="Picture 2" descr="A graph on a blue background&#10;&#10;Description automatically generated">
            <a:extLst>
              <a:ext uri="{FF2B5EF4-FFF2-40B4-BE49-F238E27FC236}">
                <a16:creationId xmlns:a16="http://schemas.microsoft.com/office/drawing/2014/main" id="{12B5C05F-7C6E-66F0-9476-193EA23C3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5800" y="885681"/>
            <a:ext cx="5453875" cy="5086637"/>
          </a:xfrm>
          <a:prstGeom prst="rect">
            <a:avLst/>
          </a:prstGeom>
        </p:spPr>
      </p:pic>
    </p:spTree>
    <p:extLst>
      <p:ext uri="{BB962C8B-B14F-4D97-AF65-F5344CB8AC3E}">
        <p14:creationId xmlns:p14="http://schemas.microsoft.com/office/powerpoint/2010/main" val="52014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79545-625B-102D-12C7-0BBB019173D3}"/>
              </a:ext>
            </a:extLst>
          </p:cNvPr>
          <p:cNvPicPr>
            <a:picLocks noChangeAspect="1"/>
          </p:cNvPicPr>
          <p:nvPr/>
        </p:nvPicPr>
        <p:blipFill>
          <a:blip r:embed="rId3"/>
          <a:stretch>
            <a:fillRect/>
          </a:stretch>
        </p:blipFill>
        <p:spPr>
          <a:xfrm>
            <a:off x="-20849" y="-5964"/>
            <a:ext cx="12219319" cy="6879852"/>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fontScale="90000"/>
          </a:bodyPr>
          <a:lstStyle/>
          <a:p>
            <a:r>
              <a:rPr lang="en-US">
                <a:latin typeface="Poppins"/>
                <a:cs typeface="Poppins"/>
              </a:rPr>
              <a:t>Use recycled, reused and renewable</a:t>
            </a:r>
            <a:r>
              <a:rPr lang="en-US" b="0">
                <a:latin typeface="Poppins"/>
                <a:cs typeface="Poppins"/>
              </a:rPr>
              <a:t> materials and components</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9355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n a blue background&#10;&#10;Description automatically generated">
            <a:extLst>
              <a:ext uri="{FF2B5EF4-FFF2-40B4-BE49-F238E27FC236}">
                <a16:creationId xmlns:a16="http://schemas.microsoft.com/office/drawing/2014/main" id="{87AE3062-6832-B46B-16B7-EAE238DF49D6}"/>
              </a:ext>
            </a:extLst>
          </p:cNvPr>
          <p:cNvPicPr>
            <a:picLocks noChangeAspect="1"/>
          </p:cNvPicPr>
          <p:nvPr/>
        </p:nvPicPr>
        <p:blipFill rotWithShape="1">
          <a:blip r:embed="rId3"/>
          <a:srcRect t="12295" r="383" b="-2869"/>
          <a:stretch/>
        </p:blipFill>
        <p:spPr>
          <a:xfrm>
            <a:off x="5871843" y="1711222"/>
            <a:ext cx="5782728" cy="4915916"/>
          </a:xfrm>
          <a:prstGeom prst="rect">
            <a:avLst/>
          </a:prstGeom>
        </p:spPr>
      </p:pic>
      <p:sp>
        <p:nvSpPr>
          <p:cNvPr id="3" name="Title 2">
            <a:extLst>
              <a:ext uri="{FF2B5EF4-FFF2-40B4-BE49-F238E27FC236}">
                <a16:creationId xmlns:a16="http://schemas.microsoft.com/office/drawing/2014/main" id="{F8255453-9C98-B693-AF2A-D0DCED432F46}"/>
              </a:ext>
            </a:extLst>
          </p:cNvPr>
          <p:cNvSpPr>
            <a:spLocks noGrp="1"/>
          </p:cNvSpPr>
          <p:nvPr>
            <p:ph type="title"/>
          </p:nvPr>
        </p:nvSpPr>
        <p:spPr/>
        <p:txBody>
          <a:bodyPr vert="horz" lIns="91440" tIns="45720" rIns="91440" bIns="45720" rtlCol="0" anchor="t">
            <a:noAutofit/>
          </a:bodyPr>
          <a:lstStyle/>
          <a:p>
            <a:r>
              <a:rPr lang="en-US" sz="2900">
                <a:latin typeface="Poppins Medium"/>
                <a:cs typeface="Poppins Medium"/>
              </a:rPr>
              <a:t>The share of recycled materials used must accelerate </a:t>
            </a:r>
            <a:endParaRPr lang="en-US" sz="2900"/>
          </a:p>
        </p:txBody>
      </p:sp>
      <p:sp>
        <p:nvSpPr>
          <p:cNvPr id="9" name="TextBox 8">
            <a:extLst>
              <a:ext uri="{FF2B5EF4-FFF2-40B4-BE49-F238E27FC236}">
                <a16:creationId xmlns:a16="http://schemas.microsoft.com/office/drawing/2014/main" id="{021FB52C-125B-87FB-4F53-121EEA068D32}"/>
              </a:ext>
            </a:extLst>
          </p:cNvPr>
          <p:cNvSpPr txBox="1"/>
          <p:nvPr/>
        </p:nvSpPr>
        <p:spPr>
          <a:xfrm>
            <a:off x="645919" y="1965112"/>
            <a:ext cx="486794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Increasing the share of content that is reused, recycled, and renewable</a:t>
            </a:r>
            <a:r>
              <a:rPr lang="en-US" sz="2400">
                <a:solidFill>
                  <a:schemeClr val="accent6"/>
                </a:solidFill>
                <a:latin typeface="Poppins"/>
                <a:ea typeface="+mn-lt"/>
                <a:cs typeface="+mn-lt"/>
              </a:rPr>
              <a:t> is</a:t>
            </a:r>
            <a:r>
              <a:rPr lang="en-US" sz="2400">
                <a:solidFill>
                  <a:srgbClr val="64C9FF"/>
                </a:solidFill>
                <a:latin typeface="Poppins"/>
                <a:ea typeface="+mn-lt"/>
                <a:cs typeface="+mn-lt"/>
              </a:rPr>
              <a:t> critical in closing material loops</a:t>
            </a:r>
            <a:r>
              <a:rPr lang="en-US" sz="2400">
                <a:solidFill>
                  <a:schemeClr val="bg1"/>
                </a:solidFill>
                <a:latin typeface="Poppins"/>
                <a:ea typeface="+mn-lt"/>
                <a:cs typeface="+mn-lt"/>
              </a:rPr>
              <a:t>.</a:t>
            </a:r>
            <a:endParaRPr lang="en-US">
              <a:solidFill>
                <a:schemeClr val="bg1"/>
              </a:solidFill>
              <a:latin typeface="Poppins"/>
              <a:cs typeface="Poppins"/>
            </a:endParaRPr>
          </a:p>
          <a:p>
            <a:endParaRPr lang="en-US">
              <a:latin typeface="Poppins"/>
              <a:cs typeface="Poppins"/>
            </a:endParaRPr>
          </a:p>
          <a:p>
            <a:endParaRPr lang="en-US">
              <a:latin typeface="Poppins"/>
              <a:cs typeface="Poppins"/>
            </a:endParaRPr>
          </a:p>
          <a:p>
            <a:r>
              <a:rPr lang="en-US" sz="2400">
                <a:solidFill>
                  <a:schemeClr val="accent6"/>
                </a:solidFill>
                <a:latin typeface="Poppins"/>
                <a:ea typeface="+mn-lt"/>
                <a:cs typeface="+mn-lt"/>
              </a:rPr>
              <a:t>In the European Union, the share increased from 11% in 2010 to only 12% in 2021.</a:t>
            </a:r>
            <a:endParaRPr lang="en-US">
              <a:solidFill>
                <a:schemeClr val="accent6"/>
              </a:solidFill>
              <a:latin typeface="Poppins"/>
            </a:endParaRPr>
          </a:p>
          <a:p>
            <a:pPr marL="742950" lvl="1" indent="-285750">
              <a:buFont typeface="Courier New" panose="020B0604020202020204" pitchFamily="34" charset="0"/>
              <a:buChar char="o"/>
            </a:pPr>
            <a:endParaRPr lang="en-US" sz="2800">
              <a:solidFill>
                <a:schemeClr val="accent6"/>
              </a:solidFill>
              <a:latin typeface="Poppins"/>
              <a:ea typeface="Calibri"/>
              <a:cs typeface="Calibri"/>
            </a:endParaRPr>
          </a:p>
        </p:txBody>
      </p:sp>
    </p:spTree>
    <p:extLst>
      <p:ext uri="{BB962C8B-B14F-4D97-AF65-F5344CB8AC3E}">
        <p14:creationId xmlns:p14="http://schemas.microsoft.com/office/powerpoint/2010/main" val="1539133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AF2F8C-8CEC-F5EA-7294-BDC73A8ACF71}"/>
              </a:ext>
            </a:extLst>
          </p:cNvPr>
          <p:cNvSpPr txBox="1"/>
          <p:nvPr/>
        </p:nvSpPr>
        <p:spPr>
          <a:xfrm>
            <a:off x="719458" y="982176"/>
            <a:ext cx="3864367"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64C9FF"/>
                </a:solidFill>
                <a:latin typeface="Poppins"/>
                <a:ea typeface="+mn-lt"/>
                <a:cs typeface="+mn-lt"/>
              </a:rPr>
              <a:t>Metal consumption is outpacing the availability of recycled materials</a:t>
            </a:r>
            <a:r>
              <a:rPr lang="en-US" sz="2400">
                <a:solidFill>
                  <a:schemeClr val="bg1"/>
                </a:solidFill>
                <a:latin typeface="Poppins"/>
                <a:ea typeface="+mn-lt"/>
                <a:cs typeface="+mn-lt"/>
              </a:rPr>
              <a:t>.</a:t>
            </a:r>
            <a:endParaRPr lang="en-US">
              <a:solidFill>
                <a:schemeClr val="bg1"/>
              </a:solidFill>
            </a:endParaRPr>
          </a:p>
          <a:p>
            <a:pPr marL="342900" indent="-342900">
              <a:buFont typeface="Arial" panose="020B0604020202020204" pitchFamily="34" charset="0"/>
              <a:buChar char="•"/>
            </a:pPr>
            <a:endParaRPr lang="en-US" sz="2400" b="1">
              <a:solidFill>
                <a:srgbClr val="64C9FF"/>
              </a:solidFill>
              <a:latin typeface="Poppins"/>
              <a:ea typeface="+mn-lt"/>
              <a:cs typeface="+mn-lt"/>
            </a:endParaRPr>
          </a:p>
          <a:p>
            <a:r>
              <a:rPr lang="en-US" sz="2400">
                <a:solidFill>
                  <a:schemeClr val="accent6"/>
                </a:solidFill>
                <a:latin typeface="Poppins"/>
                <a:ea typeface="+mn-lt"/>
                <a:cs typeface="+mn-lt"/>
              </a:rPr>
              <a:t>While has increased demand for copper, the share of recycled content in copper decreased from 37% in 2007 to 32.5% in 2022 — a trend that needs to reverse.</a:t>
            </a:r>
            <a:endParaRPr lang="en-US">
              <a:solidFill>
                <a:schemeClr val="accent6"/>
              </a:solidFill>
              <a:latin typeface="Calibri"/>
              <a:ea typeface="+mn-lt"/>
              <a:cs typeface="+mn-lt"/>
            </a:endParaRPr>
          </a:p>
        </p:txBody>
      </p:sp>
      <p:pic>
        <p:nvPicPr>
          <p:cNvPr id="4" name="Picture 3" descr="A graph on a blue background&#10;&#10;Description automatically generated">
            <a:extLst>
              <a:ext uri="{FF2B5EF4-FFF2-40B4-BE49-F238E27FC236}">
                <a16:creationId xmlns:a16="http://schemas.microsoft.com/office/drawing/2014/main" id="{3BD27B6F-5934-8076-862B-E19754FAA542}"/>
              </a:ext>
            </a:extLst>
          </p:cNvPr>
          <p:cNvPicPr>
            <a:picLocks noChangeAspect="1"/>
          </p:cNvPicPr>
          <p:nvPr/>
        </p:nvPicPr>
        <p:blipFill>
          <a:blip r:embed="rId3"/>
          <a:stretch>
            <a:fillRect/>
          </a:stretch>
        </p:blipFill>
        <p:spPr>
          <a:xfrm>
            <a:off x="4935230" y="441179"/>
            <a:ext cx="6940653" cy="5975642"/>
          </a:xfrm>
          <a:prstGeom prst="rect">
            <a:avLst/>
          </a:prstGeom>
        </p:spPr>
      </p:pic>
    </p:spTree>
    <p:extLst>
      <p:ext uri="{BB962C8B-B14F-4D97-AF65-F5344CB8AC3E}">
        <p14:creationId xmlns:p14="http://schemas.microsoft.com/office/powerpoint/2010/main" val="2367137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DFD475-7C14-2277-3022-844F42636B73}"/>
              </a:ext>
            </a:extLst>
          </p:cNvPr>
          <p:cNvPicPr>
            <a:picLocks noChangeAspect="1"/>
          </p:cNvPicPr>
          <p:nvPr/>
        </p:nvPicPr>
        <p:blipFill>
          <a:blip r:embed="rId3"/>
          <a:stretch>
            <a:fillRect/>
          </a:stretch>
        </p:blipFill>
        <p:spPr>
          <a:xfrm>
            <a:off x="-1" y="7937"/>
            <a:ext cx="12237971" cy="6867924"/>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latin typeface="Poppins"/>
                <a:cs typeface="Poppins"/>
              </a:rPr>
              <a:t>Use products</a:t>
            </a:r>
            <a:r>
              <a:rPr lang="en-US" b="0">
                <a:latin typeface="Poppins"/>
                <a:cs typeface="Poppins"/>
              </a:rPr>
              <a:t> longer</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0865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06390D-9B9E-FBEB-34C8-7BD69A8283FE}"/>
              </a:ext>
            </a:extLst>
          </p:cNvPr>
          <p:cNvSpPr txBox="1"/>
          <p:nvPr/>
        </p:nvSpPr>
        <p:spPr>
          <a:xfrm>
            <a:off x="719458" y="2431835"/>
            <a:ext cx="442246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64C9FF"/>
                </a:solidFill>
                <a:latin typeface="Poppins"/>
                <a:ea typeface="+mn-lt"/>
                <a:cs typeface="+mn-lt"/>
              </a:rPr>
              <a:t>Products need to last longer and users need to use longer</a:t>
            </a:r>
            <a:r>
              <a:rPr lang="en-US" sz="2400">
                <a:solidFill>
                  <a:schemeClr val="bg1"/>
                </a:solidFill>
                <a:latin typeface="Poppins"/>
                <a:ea typeface="+mn-lt"/>
                <a:cs typeface="+mn-lt"/>
              </a:rPr>
              <a:t>, though global data is limited</a:t>
            </a:r>
          </a:p>
          <a:p>
            <a:endParaRPr lang="en-US" sz="2400">
              <a:solidFill>
                <a:srgbClr val="64C9FF"/>
              </a:solidFill>
              <a:latin typeface="Poppins"/>
              <a:ea typeface="+mn-lt"/>
              <a:cs typeface="+mn-lt"/>
            </a:endParaRPr>
          </a:p>
        </p:txBody>
      </p:sp>
      <p:pic>
        <p:nvPicPr>
          <p:cNvPr id="4" name="Picture 3" descr="A graph of the average product of automobiles&#10;&#10;Description automatically generated">
            <a:extLst>
              <a:ext uri="{FF2B5EF4-FFF2-40B4-BE49-F238E27FC236}">
                <a16:creationId xmlns:a16="http://schemas.microsoft.com/office/drawing/2014/main" id="{B255BEA9-6601-135F-44E4-0A9205A767EB}"/>
              </a:ext>
            </a:extLst>
          </p:cNvPr>
          <p:cNvPicPr>
            <a:picLocks noChangeAspect="1"/>
          </p:cNvPicPr>
          <p:nvPr/>
        </p:nvPicPr>
        <p:blipFill>
          <a:blip r:embed="rId3"/>
          <a:stretch>
            <a:fillRect/>
          </a:stretch>
        </p:blipFill>
        <p:spPr>
          <a:xfrm>
            <a:off x="5868869" y="986046"/>
            <a:ext cx="5901073" cy="5081401"/>
          </a:xfrm>
          <a:prstGeom prst="rect">
            <a:avLst/>
          </a:prstGeom>
        </p:spPr>
      </p:pic>
    </p:spTree>
    <p:extLst>
      <p:ext uri="{BB962C8B-B14F-4D97-AF65-F5344CB8AC3E}">
        <p14:creationId xmlns:p14="http://schemas.microsoft.com/office/powerpoint/2010/main" val="43633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06390D-9B9E-FBEB-34C8-7BD69A8283FE}"/>
              </a:ext>
            </a:extLst>
          </p:cNvPr>
          <p:cNvSpPr txBox="1"/>
          <p:nvPr/>
        </p:nvSpPr>
        <p:spPr>
          <a:xfrm>
            <a:off x="492125" y="2711650"/>
            <a:ext cx="442246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Actual lifetime still </a:t>
            </a:r>
            <a:r>
              <a:rPr lang="en-US" sz="2400">
                <a:solidFill>
                  <a:srgbClr val="64C9FF"/>
                </a:solidFill>
                <a:latin typeface="Poppins"/>
                <a:ea typeface="+mn-lt"/>
                <a:cs typeface="+mn-lt"/>
              </a:rPr>
              <a:t>falls short of consumer expectation</a:t>
            </a:r>
            <a:r>
              <a:rPr lang="en-US" sz="2400">
                <a:solidFill>
                  <a:schemeClr val="bg1"/>
                </a:solidFill>
                <a:latin typeface="Poppins"/>
                <a:ea typeface="+mn-lt"/>
                <a:cs typeface="+mn-lt"/>
              </a:rPr>
              <a:t>.</a:t>
            </a:r>
            <a:endParaRPr lang="en-US" sz="2400">
              <a:solidFill>
                <a:srgbClr val="64C9FF"/>
              </a:solidFill>
              <a:latin typeface="Poppins"/>
              <a:ea typeface="+mn-lt"/>
              <a:cs typeface="+mn-lt"/>
            </a:endParaRPr>
          </a:p>
          <a:p>
            <a:pPr marL="285750" indent="-285750">
              <a:buFont typeface="Arial" panose="020B0604020202020204" pitchFamily="34" charset="0"/>
              <a:buChar char="•"/>
            </a:pPr>
            <a:endParaRPr lang="en-US" sz="2400" b="1">
              <a:solidFill>
                <a:srgbClr val="64C9FF"/>
              </a:solidFill>
              <a:latin typeface="Poppins"/>
              <a:ea typeface="+mn-lt"/>
              <a:cs typeface="+mn-lt"/>
            </a:endParaRPr>
          </a:p>
        </p:txBody>
      </p:sp>
      <p:pic>
        <p:nvPicPr>
          <p:cNvPr id="2" name="Picture 1" descr="A graph of blue rectangular bars&#10;&#10;Description automatically generated">
            <a:extLst>
              <a:ext uri="{FF2B5EF4-FFF2-40B4-BE49-F238E27FC236}">
                <a16:creationId xmlns:a16="http://schemas.microsoft.com/office/drawing/2014/main" id="{68481759-6CB4-423C-12F3-EED11D98A406}"/>
              </a:ext>
            </a:extLst>
          </p:cNvPr>
          <p:cNvPicPr>
            <a:picLocks noChangeAspect="1"/>
          </p:cNvPicPr>
          <p:nvPr/>
        </p:nvPicPr>
        <p:blipFill>
          <a:blip r:embed="rId3"/>
          <a:stretch>
            <a:fillRect/>
          </a:stretch>
        </p:blipFill>
        <p:spPr>
          <a:xfrm>
            <a:off x="4544945" y="1400538"/>
            <a:ext cx="7341835" cy="4303291"/>
          </a:xfrm>
          <a:prstGeom prst="rect">
            <a:avLst/>
          </a:prstGeom>
        </p:spPr>
      </p:pic>
      <p:sp>
        <p:nvSpPr>
          <p:cNvPr id="5" name="TextBox 4">
            <a:extLst>
              <a:ext uri="{FF2B5EF4-FFF2-40B4-BE49-F238E27FC236}">
                <a16:creationId xmlns:a16="http://schemas.microsoft.com/office/drawing/2014/main" id="{E3F5BA4F-CC4C-E565-B614-6049EEEEC86D}"/>
              </a:ext>
            </a:extLst>
          </p:cNvPr>
          <p:cNvSpPr txBox="1"/>
          <p:nvPr/>
        </p:nvSpPr>
        <p:spPr>
          <a:xfrm>
            <a:off x="4940062" y="5900326"/>
            <a:ext cx="65162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latin typeface="Poppins"/>
                <a:cs typeface="Poppins"/>
              </a:rPr>
              <a:t>Source: European Environmental Agency (2020) Europe’s consumption in a circular economy: the benefits of longer-lasting electronics. The graph made by SCL.</a:t>
            </a:r>
          </a:p>
        </p:txBody>
      </p:sp>
      <p:sp>
        <p:nvSpPr>
          <p:cNvPr id="6" name="TextBox 5">
            <a:extLst>
              <a:ext uri="{FF2B5EF4-FFF2-40B4-BE49-F238E27FC236}">
                <a16:creationId xmlns:a16="http://schemas.microsoft.com/office/drawing/2014/main" id="{BC657F5D-A4C2-6D9D-E055-5B5F192B8B01}"/>
              </a:ext>
            </a:extLst>
          </p:cNvPr>
          <p:cNvSpPr txBox="1"/>
          <p:nvPr/>
        </p:nvSpPr>
        <p:spPr>
          <a:xfrm>
            <a:off x="4661518" y="526005"/>
            <a:ext cx="73460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Poppins"/>
                <a:ea typeface="+mn-lt"/>
                <a:cs typeface="+mn-lt"/>
              </a:rPr>
              <a:t>Ratio of actual lifetime to expected lifetime of products (European data)</a:t>
            </a:r>
          </a:p>
        </p:txBody>
      </p:sp>
      <p:sp>
        <p:nvSpPr>
          <p:cNvPr id="4" name="TextBox 3">
            <a:extLst>
              <a:ext uri="{FF2B5EF4-FFF2-40B4-BE49-F238E27FC236}">
                <a16:creationId xmlns:a16="http://schemas.microsoft.com/office/drawing/2014/main" id="{59C8BEA7-04B6-5027-08E6-33CD6AB9437A}"/>
              </a:ext>
            </a:extLst>
          </p:cNvPr>
          <p:cNvSpPr txBox="1"/>
          <p:nvPr/>
        </p:nvSpPr>
        <p:spPr>
          <a:xfrm>
            <a:off x="10158407" y="5338546"/>
            <a:ext cx="1674421" cy="276999"/>
          </a:xfrm>
          <a:prstGeom prst="rect">
            <a:avLst/>
          </a:prstGeom>
          <a:noFill/>
        </p:spPr>
        <p:txBody>
          <a:bodyPr wrap="square" lIns="91440" tIns="45720" rIns="91440" bIns="45720" rtlCol="0" anchor="t">
            <a:spAutoFit/>
          </a:bodyPr>
          <a:lstStyle/>
          <a:p>
            <a:r>
              <a:rPr lang="en-US" sz="1200">
                <a:solidFill>
                  <a:schemeClr val="bg1"/>
                </a:solidFill>
                <a:highlight>
                  <a:srgbClr val="0C1C53"/>
                </a:highlight>
                <a:latin typeface="Poppins"/>
                <a:cs typeface="Poppins"/>
              </a:rPr>
              <a:t>Vacuum Cleaner</a:t>
            </a:r>
          </a:p>
        </p:txBody>
      </p:sp>
      <p:sp>
        <p:nvSpPr>
          <p:cNvPr id="7" name="TextBox 6">
            <a:extLst>
              <a:ext uri="{FF2B5EF4-FFF2-40B4-BE49-F238E27FC236}">
                <a16:creationId xmlns:a16="http://schemas.microsoft.com/office/drawing/2014/main" id="{0D07AE59-37AD-DF55-084E-CDBED95B34EC}"/>
              </a:ext>
            </a:extLst>
          </p:cNvPr>
          <p:cNvSpPr txBox="1"/>
          <p:nvPr/>
        </p:nvSpPr>
        <p:spPr>
          <a:xfrm>
            <a:off x="8490633" y="5338545"/>
            <a:ext cx="1674421" cy="276999"/>
          </a:xfrm>
          <a:prstGeom prst="rect">
            <a:avLst/>
          </a:prstGeom>
          <a:noFill/>
        </p:spPr>
        <p:txBody>
          <a:bodyPr wrap="square" lIns="91440" tIns="45720" rIns="91440" bIns="45720" rtlCol="0" anchor="t">
            <a:spAutoFit/>
          </a:bodyPr>
          <a:lstStyle/>
          <a:p>
            <a:r>
              <a:rPr lang="en-US" sz="1200">
                <a:solidFill>
                  <a:schemeClr val="bg1"/>
                </a:solidFill>
                <a:highlight>
                  <a:srgbClr val="0C1C53"/>
                </a:highlight>
                <a:latin typeface="Poppins"/>
                <a:cs typeface="Poppins"/>
              </a:rPr>
              <a:t>Washing Machine</a:t>
            </a:r>
            <a:endParaRPr lang="en-US"/>
          </a:p>
        </p:txBody>
      </p:sp>
      <p:sp>
        <p:nvSpPr>
          <p:cNvPr id="8" name="TextBox 7">
            <a:extLst>
              <a:ext uri="{FF2B5EF4-FFF2-40B4-BE49-F238E27FC236}">
                <a16:creationId xmlns:a16="http://schemas.microsoft.com/office/drawing/2014/main" id="{264EE76F-0406-91AD-C2CB-3A929DDAE0CD}"/>
              </a:ext>
            </a:extLst>
          </p:cNvPr>
          <p:cNvSpPr txBox="1"/>
          <p:nvPr/>
        </p:nvSpPr>
        <p:spPr>
          <a:xfrm>
            <a:off x="7498596" y="5338547"/>
            <a:ext cx="1674421" cy="276999"/>
          </a:xfrm>
          <a:prstGeom prst="rect">
            <a:avLst/>
          </a:prstGeom>
          <a:noFill/>
        </p:spPr>
        <p:txBody>
          <a:bodyPr wrap="square" lIns="91440" tIns="45720" rIns="91440" bIns="45720" rtlCol="0" anchor="t">
            <a:spAutoFit/>
          </a:bodyPr>
          <a:lstStyle/>
          <a:p>
            <a:r>
              <a:rPr lang="en-US" sz="1200">
                <a:solidFill>
                  <a:schemeClr val="bg1"/>
                </a:solidFill>
                <a:highlight>
                  <a:srgbClr val="0C1C53"/>
                </a:highlight>
                <a:latin typeface="Poppins"/>
                <a:cs typeface="Poppins"/>
              </a:rPr>
              <a:t>TV</a:t>
            </a:r>
            <a:endParaRPr lang="en-US"/>
          </a:p>
        </p:txBody>
      </p:sp>
      <p:sp>
        <p:nvSpPr>
          <p:cNvPr id="9" name="TextBox 8">
            <a:extLst>
              <a:ext uri="{FF2B5EF4-FFF2-40B4-BE49-F238E27FC236}">
                <a16:creationId xmlns:a16="http://schemas.microsoft.com/office/drawing/2014/main" id="{F1735C13-32E8-1DF2-AB7A-B84C6C158E59}"/>
              </a:ext>
            </a:extLst>
          </p:cNvPr>
          <p:cNvSpPr txBox="1"/>
          <p:nvPr/>
        </p:nvSpPr>
        <p:spPr>
          <a:xfrm>
            <a:off x="5485765" y="5338545"/>
            <a:ext cx="1674421" cy="276999"/>
          </a:xfrm>
          <a:prstGeom prst="rect">
            <a:avLst/>
          </a:prstGeom>
          <a:noFill/>
        </p:spPr>
        <p:txBody>
          <a:bodyPr wrap="square" lIns="91440" tIns="45720" rIns="91440" bIns="45720" rtlCol="0" anchor="t">
            <a:spAutoFit/>
          </a:bodyPr>
          <a:lstStyle/>
          <a:p>
            <a:r>
              <a:rPr lang="en-US" sz="1200">
                <a:solidFill>
                  <a:schemeClr val="bg1"/>
                </a:solidFill>
                <a:highlight>
                  <a:srgbClr val="0C1C53"/>
                </a:highlight>
                <a:latin typeface="Poppins"/>
                <a:cs typeface="Poppins"/>
              </a:rPr>
              <a:t>Smartphone</a:t>
            </a:r>
            <a:endParaRPr lang="en-US"/>
          </a:p>
        </p:txBody>
      </p:sp>
    </p:spTree>
    <p:extLst>
      <p:ext uri="{BB962C8B-B14F-4D97-AF65-F5344CB8AC3E}">
        <p14:creationId xmlns:p14="http://schemas.microsoft.com/office/powerpoint/2010/main" val="2460173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B3F45B-D386-8623-0557-81DF3BB523D6}"/>
              </a:ext>
            </a:extLst>
          </p:cNvPr>
          <p:cNvPicPr>
            <a:picLocks noChangeAspect="1"/>
          </p:cNvPicPr>
          <p:nvPr/>
        </p:nvPicPr>
        <p:blipFill>
          <a:blip r:embed="rId3"/>
          <a:stretch>
            <a:fillRect/>
          </a:stretch>
        </p:blipFill>
        <p:spPr>
          <a:xfrm>
            <a:off x="1768" y="0"/>
            <a:ext cx="12188464"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fontScale="90000"/>
          </a:bodyPr>
          <a:lstStyle/>
          <a:p>
            <a:r>
              <a:rPr lang="en-US">
                <a:latin typeface="Poppins"/>
                <a:cs typeface="Poppins"/>
              </a:rPr>
              <a:t>Increase the quantity and value</a:t>
            </a:r>
            <a:r>
              <a:rPr lang="en-US" b="0">
                <a:latin typeface="Poppins"/>
                <a:cs typeface="Poppins"/>
              </a:rPr>
              <a:t> of resources recovered at end of use</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73783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DDB518-3A5F-400A-32D2-75BE083F3FE7}"/>
              </a:ext>
            </a:extLst>
          </p:cNvPr>
          <p:cNvSpPr/>
          <p:nvPr/>
        </p:nvSpPr>
        <p:spPr>
          <a:xfrm>
            <a:off x="9688888" y="6460734"/>
            <a:ext cx="2394857" cy="3788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0E8EFA-2EF5-E2CF-FFB3-E4589E1561D6}"/>
              </a:ext>
            </a:extLst>
          </p:cNvPr>
          <p:cNvSpPr txBox="1"/>
          <p:nvPr/>
        </p:nvSpPr>
        <p:spPr>
          <a:xfrm>
            <a:off x="359335" y="1338994"/>
            <a:ext cx="3792546"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Recovery for reuse, recycling and regeneration is important to </a:t>
            </a:r>
            <a:r>
              <a:rPr lang="en-US" sz="2400">
                <a:solidFill>
                  <a:srgbClr val="64C9FF"/>
                </a:solidFill>
                <a:latin typeface="Poppins"/>
                <a:ea typeface="+mn-lt"/>
                <a:cs typeface="+mn-lt"/>
              </a:rPr>
              <a:t>create materials for closing the loop</a:t>
            </a:r>
            <a:r>
              <a:rPr lang="en-US" sz="2400">
                <a:solidFill>
                  <a:schemeClr val="bg1"/>
                </a:solidFill>
                <a:latin typeface="Poppins"/>
                <a:ea typeface="+mn-lt"/>
                <a:cs typeface="+mn-lt"/>
              </a:rPr>
              <a:t>.</a:t>
            </a:r>
            <a:endParaRPr lang="en-US" sz="2400">
              <a:solidFill>
                <a:srgbClr val="64C9FF"/>
              </a:solidFill>
              <a:ea typeface="Calibri"/>
              <a:cs typeface="Calibri"/>
            </a:endParaRPr>
          </a:p>
          <a:p>
            <a:endParaRPr lang="en-US" sz="2400">
              <a:solidFill>
                <a:srgbClr val="64C9FF"/>
              </a:solidFill>
              <a:latin typeface="Poppins"/>
              <a:ea typeface="+mn-lt"/>
              <a:cs typeface="+mn-lt"/>
            </a:endParaRPr>
          </a:p>
          <a:p>
            <a:pPr>
              <a:buFont typeface="Arial" panose="020B0604020202020204" pitchFamily="34" charset="0"/>
            </a:pPr>
            <a:r>
              <a:rPr lang="en-US" sz="2400">
                <a:solidFill>
                  <a:schemeClr val="bg1"/>
                </a:solidFill>
                <a:latin typeface="Poppins"/>
                <a:ea typeface="+mn-lt"/>
                <a:cs typeface="+mn-lt"/>
              </a:rPr>
              <a:t>Recycling rates are increasing but need to accelerate.</a:t>
            </a:r>
          </a:p>
          <a:p>
            <a:pPr marL="285750" indent="-285750">
              <a:buFont typeface="Arial" panose="020B0604020202020204" pitchFamily="34" charset="0"/>
              <a:buChar char="•"/>
            </a:pPr>
            <a:endParaRPr lang="en-US" sz="2400">
              <a:solidFill>
                <a:schemeClr val="bg1"/>
              </a:solidFill>
              <a:latin typeface="Poppins"/>
              <a:ea typeface="+mn-lt"/>
              <a:cs typeface="+mn-lt"/>
            </a:endParaRPr>
          </a:p>
          <a:p>
            <a:endParaRPr lang="en-US" sz="2400">
              <a:solidFill>
                <a:schemeClr val="bg1"/>
              </a:solidFill>
              <a:latin typeface="Poppins"/>
              <a:ea typeface="+mn-lt"/>
              <a:cs typeface="+mn-lt"/>
            </a:endParaRPr>
          </a:p>
          <a:p>
            <a:pPr marL="285750" indent="-285750">
              <a:buFont typeface="Arial" panose="020B0604020202020204" pitchFamily="34" charset="0"/>
              <a:buChar char="•"/>
            </a:pPr>
            <a:endParaRPr lang="en-US" sz="2400" b="1">
              <a:solidFill>
                <a:srgbClr val="00B0F0"/>
              </a:solidFill>
              <a:latin typeface="Poppins"/>
              <a:ea typeface="+mn-lt"/>
              <a:cs typeface="+mn-lt"/>
            </a:endParaRPr>
          </a:p>
        </p:txBody>
      </p:sp>
      <p:grpSp>
        <p:nvGrpSpPr>
          <p:cNvPr id="19" name="Group 18">
            <a:extLst>
              <a:ext uri="{FF2B5EF4-FFF2-40B4-BE49-F238E27FC236}">
                <a16:creationId xmlns:a16="http://schemas.microsoft.com/office/drawing/2014/main" id="{F708A7E5-DBAE-DD5C-FB7A-52D88619CF51}"/>
              </a:ext>
            </a:extLst>
          </p:cNvPr>
          <p:cNvGrpSpPr/>
          <p:nvPr/>
        </p:nvGrpSpPr>
        <p:grpSpPr>
          <a:xfrm>
            <a:off x="4450387" y="385616"/>
            <a:ext cx="7741613" cy="6249010"/>
            <a:chOff x="4293202" y="309575"/>
            <a:chExt cx="8420987" cy="6249010"/>
          </a:xfrm>
        </p:grpSpPr>
        <p:grpSp>
          <p:nvGrpSpPr>
            <p:cNvPr id="14" name="Group 13">
              <a:extLst>
                <a:ext uri="{FF2B5EF4-FFF2-40B4-BE49-F238E27FC236}">
                  <a16:creationId xmlns:a16="http://schemas.microsoft.com/office/drawing/2014/main" id="{A685D629-569A-77B5-10F7-2C4B7E4F1CC0}"/>
                </a:ext>
              </a:extLst>
            </p:cNvPr>
            <p:cNvGrpSpPr/>
            <p:nvPr/>
          </p:nvGrpSpPr>
          <p:grpSpPr>
            <a:xfrm>
              <a:off x="4293202" y="309575"/>
              <a:ext cx="7028848" cy="6249010"/>
              <a:chOff x="4293202" y="309575"/>
              <a:chExt cx="7028848" cy="6249010"/>
            </a:xfrm>
          </p:grpSpPr>
          <p:pic>
            <p:nvPicPr>
              <p:cNvPr id="3" name="Picture 2" descr="A graph of recycle rate&#10;&#10;Description automatically generated">
                <a:extLst>
                  <a:ext uri="{FF2B5EF4-FFF2-40B4-BE49-F238E27FC236}">
                    <a16:creationId xmlns:a16="http://schemas.microsoft.com/office/drawing/2014/main" id="{58461D78-684A-9014-4FE7-C7C68C7F0310}"/>
                  </a:ext>
                </a:extLst>
              </p:cNvPr>
              <p:cNvPicPr>
                <a:picLocks noChangeAspect="1"/>
              </p:cNvPicPr>
              <p:nvPr/>
            </p:nvPicPr>
            <p:blipFill>
              <a:blip r:embed="rId3"/>
              <a:stretch>
                <a:fillRect/>
              </a:stretch>
            </p:blipFill>
            <p:spPr>
              <a:xfrm>
                <a:off x="4293202" y="309575"/>
                <a:ext cx="6785023" cy="6249010"/>
              </a:xfrm>
              <a:prstGeom prst="rect">
                <a:avLst/>
              </a:prstGeom>
            </p:spPr>
          </p:pic>
          <p:sp>
            <p:nvSpPr>
              <p:cNvPr id="9" name="Rectangle 8">
                <a:extLst>
                  <a:ext uri="{FF2B5EF4-FFF2-40B4-BE49-F238E27FC236}">
                    <a16:creationId xmlns:a16="http://schemas.microsoft.com/office/drawing/2014/main" id="{608195FF-DE38-6458-1838-C86A63C9D65D}"/>
                  </a:ext>
                </a:extLst>
              </p:cNvPr>
              <p:cNvSpPr/>
              <p:nvPr/>
            </p:nvSpPr>
            <p:spPr>
              <a:xfrm>
                <a:off x="10204450" y="1250949"/>
                <a:ext cx="1117600" cy="46609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B9832F-FEEC-F06C-3E67-CE5D12D82367}"/>
                  </a:ext>
                </a:extLst>
              </p:cNvPr>
              <p:cNvSpPr/>
              <p:nvPr/>
            </p:nvSpPr>
            <p:spPr>
              <a:xfrm>
                <a:off x="9086849" y="2927348"/>
                <a:ext cx="1346200" cy="2159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8195FF-DE38-6458-1838-C86A63C9D65D}"/>
                  </a:ext>
                </a:extLst>
              </p:cNvPr>
              <p:cNvSpPr/>
              <p:nvPr/>
            </p:nvSpPr>
            <p:spPr>
              <a:xfrm>
                <a:off x="10204450" y="1250949"/>
                <a:ext cx="1117600" cy="46609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90FA5E1E-A3DB-A350-3110-F7A7BD734AE3}"/>
                  </a:ext>
                </a:extLst>
              </p:cNvPr>
              <p:cNvSpPr/>
              <p:nvPr/>
            </p:nvSpPr>
            <p:spPr>
              <a:xfrm>
                <a:off x="9632948" y="1593847"/>
                <a:ext cx="1308100" cy="20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DDA83F19-0C42-CA65-DA65-42090520DE00}"/>
                </a:ext>
              </a:extLst>
            </p:cNvPr>
            <p:cNvGrpSpPr/>
            <p:nvPr/>
          </p:nvGrpSpPr>
          <p:grpSpPr>
            <a:xfrm>
              <a:off x="10801350" y="1264768"/>
              <a:ext cx="1912839" cy="4649775"/>
              <a:chOff x="10433050" y="1185874"/>
              <a:chExt cx="1912839" cy="4649775"/>
            </a:xfrm>
          </p:grpSpPr>
          <p:pic>
            <p:nvPicPr>
              <p:cNvPr id="5" name="Picture 4" descr="A graph of recycle rate&#10;&#10;Description automatically generated">
                <a:extLst>
                  <a:ext uri="{FF2B5EF4-FFF2-40B4-BE49-F238E27FC236}">
                    <a16:creationId xmlns:a16="http://schemas.microsoft.com/office/drawing/2014/main" id="{B5FE3B02-F305-AC9E-F9DA-DAB85E539C6B}"/>
                  </a:ext>
                </a:extLst>
              </p:cNvPr>
              <p:cNvPicPr>
                <a:picLocks noChangeAspect="1"/>
              </p:cNvPicPr>
              <p:nvPr/>
            </p:nvPicPr>
            <p:blipFill rotWithShape="1">
              <a:blip r:embed="rId3"/>
              <a:srcRect l="72472" t="15244" b="10371"/>
              <a:stretch/>
            </p:blipFill>
            <p:spPr>
              <a:xfrm>
                <a:off x="10478101" y="1185874"/>
                <a:ext cx="1867788" cy="4648327"/>
              </a:xfrm>
              <a:prstGeom prst="rect">
                <a:avLst/>
              </a:prstGeom>
            </p:spPr>
          </p:pic>
          <p:sp>
            <p:nvSpPr>
              <p:cNvPr id="6" name="Rectangle 5">
                <a:extLst>
                  <a:ext uri="{FF2B5EF4-FFF2-40B4-BE49-F238E27FC236}">
                    <a16:creationId xmlns:a16="http://schemas.microsoft.com/office/drawing/2014/main" id="{33B27AD5-EB0F-C78A-943D-1E2F7FD8BCB1}"/>
                  </a:ext>
                </a:extLst>
              </p:cNvPr>
              <p:cNvSpPr/>
              <p:nvPr/>
            </p:nvSpPr>
            <p:spPr>
              <a:xfrm>
                <a:off x="10433050" y="3067049"/>
                <a:ext cx="1155700" cy="2768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9CE723A0-343C-D372-DB7D-3956ED88FA84}"/>
                </a:ext>
              </a:extLst>
            </p:cNvPr>
            <p:cNvCxnSpPr/>
            <p:nvPr/>
          </p:nvCxnSpPr>
          <p:spPr>
            <a:xfrm flipV="1">
              <a:off x="10055931" y="3241438"/>
              <a:ext cx="1933222" cy="25871"/>
            </a:xfrm>
            <a:prstGeom prst="straightConnector1">
              <a:avLst/>
            </a:prstGeom>
            <a:ln w="12700">
              <a:solidFill>
                <a:schemeClr val="bg1"/>
              </a:solidFill>
              <a:headEnd type="none"/>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4EDA26F9-6342-AB9D-3D24-65805DBD2B6A}"/>
                </a:ext>
              </a:extLst>
            </p:cNvPr>
            <p:cNvCxnSpPr>
              <a:cxnSpLocks/>
            </p:cNvCxnSpPr>
            <p:nvPr/>
          </p:nvCxnSpPr>
          <p:spPr>
            <a:xfrm flipV="1">
              <a:off x="10065339" y="1858549"/>
              <a:ext cx="1829739" cy="1418169"/>
            </a:xfrm>
            <a:prstGeom prst="straightConnector1">
              <a:avLst/>
            </a:prstGeom>
            <a:ln w="12700">
              <a:solidFill>
                <a:schemeClr val="bg1"/>
              </a:solidFill>
              <a:headEnd type="non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4F62E12-D3DB-FEFF-E2EC-5DE0E4F4CF94}"/>
                </a:ext>
              </a:extLst>
            </p:cNvPr>
            <p:cNvCxnSpPr/>
            <p:nvPr/>
          </p:nvCxnSpPr>
          <p:spPr>
            <a:xfrm flipV="1">
              <a:off x="10059940" y="5611091"/>
              <a:ext cx="1924241" cy="0"/>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107E17F6-2389-255C-C5D0-9CE2675CD081}"/>
              </a:ext>
            </a:extLst>
          </p:cNvPr>
          <p:cNvSpPr/>
          <p:nvPr/>
        </p:nvSpPr>
        <p:spPr>
          <a:xfrm>
            <a:off x="8788808" y="1501146"/>
            <a:ext cx="1027436" cy="3032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37250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791" y="611926"/>
            <a:ext cx="10847294" cy="646174"/>
          </a:xfrm>
        </p:spPr>
        <p:txBody>
          <a:bodyPr vert="horz" lIns="91440" tIns="45720" rIns="91440" bIns="45720" rtlCol="0" anchor="t">
            <a:noAutofit/>
          </a:bodyPr>
          <a:lstStyle/>
          <a:p>
            <a:r>
              <a:rPr lang="en-US" sz="4000">
                <a:solidFill>
                  <a:schemeClr val="bg1"/>
                </a:solidFill>
                <a:latin typeface="Poppins Medium"/>
                <a:cs typeface="Poppins Medium"/>
              </a:rPr>
              <a:t>Interconnected systems </a:t>
            </a:r>
            <a:br>
              <a:rPr lang="en-US" sz="4000">
                <a:latin typeface="Poppins Medium"/>
                <a:cs typeface="Poppins Medium"/>
              </a:rPr>
            </a:br>
            <a:r>
              <a:rPr lang="en-US" sz="4000">
                <a:solidFill>
                  <a:schemeClr val="bg1"/>
                </a:solidFill>
                <a:latin typeface="Poppins Medium"/>
                <a:cs typeface="Poppins Medium"/>
              </a:rPr>
              <a:t>  </a:t>
            </a:r>
            <a:endParaRPr lang="en-US" sz="4000">
              <a:solidFill>
                <a:schemeClr val="bg1"/>
              </a:solidFill>
            </a:endParaRPr>
          </a:p>
        </p:txBody>
      </p:sp>
      <p:grpSp>
        <p:nvGrpSpPr>
          <p:cNvPr id="19" name="Group 18">
            <a:extLst>
              <a:ext uri="{FF2B5EF4-FFF2-40B4-BE49-F238E27FC236}">
                <a16:creationId xmlns:a16="http://schemas.microsoft.com/office/drawing/2014/main" id="{DFA4D7F5-EA42-E88A-3C2D-128E936AB16E}"/>
              </a:ext>
            </a:extLst>
          </p:cNvPr>
          <p:cNvGrpSpPr/>
          <p:nvPr/>
        </p:nvGrpSpPr>
        <p:grpSpPr>
          <a:xfrm>
            <a:off x="577648" y="1783339"/>
            <a:ext cx="11146604" cy="4109847"/>
            <a:chOff x="577648" y="1783339"/>
            <a:chExt cx="11146604" cy="4109847"/>
          </a:xfrm>
        </p:grpSpPr>
        <p:grpSp>
          <p:nvGrpSpPr>
            <p:cNvPr id="82" name="Group 81">
              <a:extLst>
                <a:ext uri="{FF2B5EF4-FFF2-40B4-BE49-F238E27FC236}">
                  <a16:creationId xmlns:a16="http://schemas.microsoft.com/office/drawing/2014/main" id="{6A8F7F15-56FD-33BF-769E-DBD8F622A0F6}"/>
                </a:ext>
              </a:extLst>
            </p:cNvPr>
            <p:cNvGrpSpPr/>
            <p:nvPr/>
          </p:nvGrpSpPr>
          <p:grpSpPr>
            <a:xfrm>
              <a:off x="1960618" y="2211759"/>
              <a:ext cx="1029193" cy="1374979"/>
              <a:chOff x="1739624" y="2224049"/>
              <a:chExt cx="1029193" cy="1374979"/>
            </a:xfrm>
          </p:grpSpPr>
          <p:sp>
            <p:nvSpPr>
              <p:cNvPr id="4" name="TextBox 1">
                <a:extLst>
                  <a:ext uri="{FF2B5EF4-FFF2-40B4-BE49-F238E27FC236}">
                    <a16:creationId xmlns:a16="http://schemas.microsoft.com/office/drawing/2014/main" id="{3979129E-A7B5-C806-FD5E-FA11ADDD1963}"/>
                  </a:ext>
                </a:extLst>
              </p:cNvPr>
              <p:cNvSpPr txBox="1"/>
              <p:nvPr/>
            </p:nvSpPr>
            <p:spPr>
              <a:xfrm>
                <a:off x="1739624"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pic>
            <p:nvPicPr>
              <p:cNvPr id="27" name="Picture 27" descr="Icon&#10;&#10;Description automatically generated">
                <a:extLst>
                  <a:ext uri="{FF2B5EF4-FFF2-40B4-BE49-F238E27FC236}">
                    <a16:creationId xmlns:a16="http://schemas.microsoft.com/office/drawing/2014/main" id="{7D05C1DB-08CC-6241-FFE4-B5C3361992D3}"/>
                  </a:ext>
                </a:extLst>
              </p:cNvPr>
              <p:cNvPicPr>
                <a:picLocks noChangeAspect="1"/>
              </p:cNvPicPr>
              <p:nvPr/>
            </p:nvPicPr>
            <p:blipFill>
              <a:blip r:embed="rId2"/>
              <a:stretch>
                <a:fillRect/>
              </a:stretch>
            </p:blipFill>
            <p:spPr>
              <a:xfrm>
                <a:off x="1816348" y="2224049"/>
                <a:ext cx="872347" cy="872346"/>
              </a:xfrm>
              <a:prstGeom prst="rect">
                <a:avLst/>
              </a:prstGeom>
            </p:spPr>
          </p:pic>
        </p:grpSp>
        <p:grpSp>
          <p:nvGrpSpPr>
            <p:cNvPr id="33" name="Group 32">
              <a:extLst>
                <a:ext uri="{FF2B5EF4-FFF2-40B4-BE49-F238E27FC236}">
                  <a16:creationId xmlns:a16="http://schemas.microsoft.com/office/drawing/2014/main" id="{90A48B4D-BA72-59C6-301B-16ECF66F0CEC}"/>
                </a:ext>
              </a:extLst>
            </p:cNvPr>
            <p:cNvGrpSpPr/>
            <p:nvPr/>
          </p:nvGrpSpPr>
          <p:grpSpPr>
            <a:xfrm>
              <a:off x="4841578" y="2211759"/>
              <a:ext cx="1029193" cy="1374979"/>
              <a:chOff x="5581403" y="2180506"/>
              <a:chExt cx="1029193" cy="1374979"/>
            </a:xfrm>
          </p:grpSpPr>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pic>
            <p:nvPicPr>
              <p:cNvPr id="32" name="Picture 32" descr="Icon&#10;&#10;Description automatically generated">
                <a:extLst>
                  <a:ext uri="{FF2B5EF4-FFF2-40B4-BE49-F238E27FC236}">
                    <a16:creationId xmlns:a16="http://schemas.microsoft.com/office/drawing/2014/main" id="{08811EEB-5D0B-2787-50BD-D3B60414E35D}"/>
                  </a:ext>
                </a:extLst>
              </p:cNvPr>
              <p:cNvPicPr>
                <a:picLocks noChangeAspect="1"/>
              </p:cNvPicPr>
              <p:nvPr/>
            </p:nvPicPr>
            <p:blipFill>
              <a:blip r:embed="rId3"/>
              <a:stretch>
                <a:fillRect/>
              </a:stretch>
            </p:blipFill>
            <p:spPr>
              <a:xfrm>
                <a:off x="5652638" y="2180506"/>
                <a:ext cx="886723" cy="872346"/>
              </a:xfrm>
              <a:prstGeom prst="rect">
                <a:avLst/>
              </a:prstGeom>
            </p:spPr>
          </p:pic>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Forests</a:t>
                </a:r>
                <a:r>
                  <a:rPr lang="en-US" sz="1000" b="1">
                    <a:solidFill>
                      <a:schemeClr val="bg1"/>
                    </a:solidFill>
                    <a:latin typeface="Poppins"/>
                    <a:cs typeface="Poppins"/>
                  </a:rPr>
                  <a:t> &amp; Land</a:t>
                </a:r>
                <a:endParaRPr lang="en-US">
                  <a:solidFill>
                    <a:schemeClr val="bg1"/>
                  </a:solidFill>
                </a:endParaRP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4"/>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384593"/>
              <a:chOff x="10463561" y="2170892"/>
              <a:chExt cx="1164559" cy="1384593"/>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Oceans</a:t>
                </a:r>
                <a:endParaRPr lang="en-US">
                  <a:solidFill>
                    <a:schemeClr val="bg1"/>
                  </a:solidFill>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5"/>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6"/>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542831"/>
              <a:chOff x="2326631" y="4346725"/>
              <a:chExt cx="1029193" cy="1542831"/>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Food</a:t>
                </a:r>
                <a:r>
                  <a:rPr lang="en-US" sz="1000" b="1">
                    <a:solidFill>
                      <a:schemeClr val="bg1"/>
                    </a:solidFill>
                    <a:latin typeface="Poppins"/>
                    <a:cs typeface="Poppins"/>
                  </a:rPr>
                  <a:t> &amp; Agriculture</a:t>
                </a:r>
                <a:endParaRPr lang="en-US"/>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7"/>
              <a:stretch>
                <a:fillRect/>
              </a:stretch>
            </p:blipFill>
            <p:spPr>
              <a:xfrm>
                <a:off x="2398593" y="4346725"/>
                <a:ext cx="881871" cy="881871"/>
              </a:xfrm>
              <a:prstGeom prst="rect">
                <a:avLst/>
              </a:prstGeom>
            </p:spPr>
          </p:pic>
        </p:grpSp>
        <p:grpSp>
          <p:nvGrpSpPr>
            <p:cNvPr id="69" name="Group 68">
              <a:extLst>
                <a:ext uri="{FF2B5EF4-FFF2-40B4-BE49-F238E27FC236}">
                  <a16:creationId xmlns:a16="http://schemas.microsoft.com/office/drawing/2014/main" id="{3ADBBB1A-8971-65CD-FBF2-BDB7CD7DA3F6}"/>
                </a:ext>
              </a:extLst>
            </p:cNvPr>
            <p:cNvGrpSpPr/>
            <p:nvPr/>
          </p:nvGrpSpPr>
          <p:grpSpPr>
            <a:xfrm>
              <a:off x="4101501" y="4346725"/>
              <a:ext cx="1029193" cy="1388231"/>
              <a:chOff x="3954017" y="4346725"/>
              <a:chExt cx="1029193" cy="1388231"/>
            </a:xfrm>
          </p:grpSpPr>
          <p:sp>
            <p:nvSpPr>
              <p:cNvPr id="41" name="TextBox 9">
                <a:extLst>
                  <a:ext uri="{FF2B5EF4-FFF2-40B4-BE49-F238E27FC236}">
                    <a16:creationId xmlns:a16="http://schemas.microsoft.com/office/drawing/2014/main" id="{60A4DDB2-973C-D977-2E28-E51728BE2529}"/>
                  </a:ext>
                </a:extLst>
              </p:cNvPr>
              <p:cNvSpPr txBox="1"/>
              <p:nvPr/>
            </p:nvSpPr>
            <p:spPr>
              <a:xfrm>
                <a:off x="3954017"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68" name="Picture 68" descr="Icon&#10;&#10;Description automatically generated">
                <a:extLst>
                  <a:ext uri="{FF2B5EF4-FFF2-40B4-BE49-F238E27FC236}">
                    <a16:creationId xmlns:a16="http://schemas.microsoft.com/office/drawing/2014/main" id="{86435F48-E0F5-D6E5-A656-812382694761}"/>
                  </a:ext>
                </a:extLst>
              </p:cNvPr>
              <p:cNvPicPr>
                <a:picLocks noChangeAspect="1"/>
              </p:cNvPicPr>
              <p:nvPr/>
            </p:nvPicPr>
            <p:blipFill>
              <a:blip r:embed="rId8"/>
              <a:stretch>
                <a:fillRect/>
              </a:stretch>
            </p:blipFill>
            <p:spPr>
              <a:xfrm>
                <a:off x="4027997" y="4346725"/>
                <a:ext cx="886723" cy="896248"/>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9"/>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0"/>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396789"/>
              <a:chOff x="10463561" y="4353256"/>
              <a:chExt cx="1029193" cy="1396789"/>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Poppins" pitchFamily="2" charset="77"/>
                    <a:cs typeface="Poppins" pitchFamily="2" charset="77"/>
                  </a:rPr>
                  <a:t>Economics</a:t>
                </a:r>
                <a:endParaRPr lang="en-US" sz="1000" b="1" i="0" dirty="0">
                  <a:solidFill>
                    <a:schemeClr val="bg1"/>
                  </a:solidFill>
                  <a:latin typeface="Poppins" pitchFamily="2" charset="77"/>
                  <a:cs typeface="Poppins" pitchFamily="2" charset="77"/>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1"/>
              <a:stretch>
                <a:fillRect/>
              </a:stretch>
            </p:blipFill>
            <p:spPr>
              <a:xfrm>
                <a:off x="10537600" y="4353256"/>
                <a:ext cx="890434" cy="878144"/>
              </a:xfrm>
              <a:prstGeom prst="rect">
                <a:avLst/>
              </a:prstGeom>
            </p:spPr>
          </p:pic>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2"/>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nvGrpSpPr>
            <p:cNvPr id="15" name="Group 14">
              <a:extLst>
                <a:ext uri="{FF2B5EF4-FFF2-40B4-BE49-F238E27FC236}">
                  <a16:creationId xmlns:a16="http://schemas.microsoft.com/office/drawing/2014/main" id="{C6A4DDF5-228B-0872-8A9B-FDB826502AF1}"/>
                </a:ext>
              </a:extLst>
            </p:cNvPr>
            <p:cNvGrpSpPr/>
            <p:nvPr/>
          </p:nvGrpSpPr>
          <p:grpSpPr>
            <a:xfrm>
              <a:off x="577648" y="2215970"/>
              <a:ext cx="1029193" cy="1370768"/>
              <a:chOff x="577648" y="2215970"/>
              <a:chExt cx="1029193" cy="1370768"/>
            </a:xfrm>
          </p:grpSpPr>
          <p:pic>
            <p:nvPicPr>
              <p:cNvPr id="14" name="Picture 13" descr="A blue lightning bolt in a circle&#10;&#10;Description automatically generated">
                <a:extLst>
                  <a:ext uri="{FF2B5EF4-FFF2-40B4-BE49-F238E27FC236}">
                    <a16:creationId xmlns:a16="http://schemas.microsoft.com/office/drawing/2014/main" id="{7F3EE49C-D1FC-4677-07FD-8D316E71B4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7979" y="2215970"/>
                <a:ext cx="867103" cy="855842"/>
              </a:xfrm>
              <a:prstGeom prst="rect">
                <a:avLst/>
              </a:prstGeom>
            </p:spPr>
          </p:pic>
          <p:sp>
            <p:nvSpPr>
              <p:cNvPr id="59" name="TextBox 1">
                <a:extLst>
                  <a:ext uri="{FF2B5EF4-FFF2-40B4-BE49-F238E27FC236}">
                    <a16:creationId xmlns:a16="http://schemas.microsoft.com/office/drawing/2014/main" id="{59954ECB-84B8-88E2-F36E-2686A27FA30E}"/>
                  </a:ext>
                </a:extLst>
              </p:cNvPr>
              <p:cNvSpPr txBox="1"/>
              <p:nvPr/>
            </p:nvSpPr>
            <p:spPr>
              <a:xfrm>
                <a:off x="57764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grpSp>
        <p:grpSp>
          <p:nvGrpSpPr>
            <p:cNvPr id="9" name="Group 8">
              <a:extLst>
                <a:ext uri="{FF2B5EF4-FFF2-40B4-BE49-F238E27FC236}">
                  <a16:creationId xmlns:a16="http://schemas.microsoft.com/office/drawing/2014/main" id="{C6535F9B-EDFC-95F6-6FC9-4ECACAC466B4}"/>
                </a:ext>
              </a:extLst>
            </p:cNvPr>
            <p:cNvGrpSpPr/>
            <p:nvPr/>
          </p:nvGrpSpPr>
          <p:grpSpPr>
            <a:xfrm>
              <a:off x="7731912" y="2211935"/>
              <a:ext cx="1029193" cy="1528692"/>
              <a:chOff x="7731912" y="2211935"/>
              <a:chExt cx="1029193" cy="1528692"/>
            </a:xfrm>
          </p:grpSpPr>
          <p:sp>
            <p:nvSpPr>
              <p:cNvPr id="7" name="TextBox 4">
                <a:extLst>
                  <a:ext uri="{FF2B5EF4-FFF2-40B4-BE49-F238E27FC236}">
                    <a16:creationId xmlns:a16="http://schemas.microsoft.com/office/drawing/2014/main" id="{CBBC0157-533A-14CD-C97E-E8FEF3826F92}"/>
                  </a:ext>
                </a:extLst>
              </p:cNvPr>
              <p:cNvSpPr txBox="1"/>
              <p:nvPr/>
            </p:nvSpPr>
            <p:spPr>
              <a:xfrm>
                <a:off x="7731912" y="3340517"/>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8" name="Picture 8" descr="Icon&#10;&#10;Description automatically generated">
                <a:extLst>
                  <a:ext uri="{FF2B5EF4-FFF2-40B4-BE49-F238E27FC236}">
                    <a16:creationId xmlns:a16="http://schemas.microsoft.com/office/drawing/2014/main" id="{C4CBA946-8C5B-9633-C653-0DD8B78BE264}"/>
                  </a:ext>
                </a:extLst>
              </p:cNvPr>
              <p:cNvPicPr>
                <a:picLocks noChangeAspect="1"/>
              </p:cNvPicPr>
              <p:nvPr/>
            </p:nvPicPr>
            <p:blipFill>
              <a:blip r:embed="rId14"/>
              <a:stretch>
                <a:fillRect/>
              </a:stretch>
            </p:blipFill>
            <p:spPr>
              <a:xfrm>
                <a:off x="7791943" y="2211935"/>
                <a:ext cx="891080" cy="910130"/>
              </a:xfrm>
              <a:prstGeom prst="rect">
                <a:avLst/>
              </a:prstGeom>
            </p:spPr>
          </p:pic>
        </p:grpSp>
        <p:grpSp>
          <p:nvGrpSpPr>
            <p:cNvPr id="18" name="Group 17">
              <a:extLst>
                <a:ext uri="{FF2B5EF4-FFF2-40B4-BE49-F238E27FC236}">
                  <a16:creationId xmlns:a16="http://schemas.microsoft.com/office/drawing/2014/main" id="{C7AF0672-3FC2-810E-A687-39940738BF9E}"/>
                </a:ext>
              </a:extLst>
            </p:cNvPr>
            <p:cNvGrpSpPr/>
            <p:nvPr/>
          </p:nvGrpSpPr>
          <p:grpSpPr>
            <a:xfrm>
              <a:off x="3055142" y="1783339"/>
              <a:ext cx="1721104" cy="1803399"/>
              <a:chOff x="3055142" y="1783339"/>
              <a:chExt cx="1721104" cy="1803399"/>
            </a:xfrm>
          </p:grpSpPr>
          <p:sp>
            <p:nvSpPr>
              <p:cNvPr id="5" name="TextBox 2">
                <a:extLst>
                  <a:ext uri="{FF2B5EF4-FFF2-40B4-BE49-F238E27FC236}">
                    <a16:creationId xmlns:a16="http://schemas.microsoft.com/office/drawing/2014/main" id="{1EB8CCA0-623B-278A-8E0B-A34B28D64AEB}"/>
                  </a:ext>
                </a:extLst>
              </p:cNvPr>
              <p:cNvSpPr txBox="1"/>
              <p:nvPr/>
            </p:nvSpPr>
            <p:spPr>
              <a:xfrm>
                <a:off x="340109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Transport</a:t>
                </a:r>
              </a:p>
            </p:txBody>
          </p:sp>
          <p:pic>
            <p:nvPicPr>
              <p:cNvPr id="3" name="Graphic 1">
                <a:extLst>
                  <a:ext uri="{FF2B5EF4-FFF2-40B4-BE49-F238E27FC236}">
                    <a16:creationId xmlns:a16="http://schemas.microsoft.com/office/drawing/2014/main" id="{984F2467-DC42-F93C-9C65-957753FF093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3055142" y="1783339"/>
                <a:ext cx="1721104" cy="1721104"/>
              </a:xfrm>
              <a:prstGeom prst="rect">
                <a:avLst/>
              </a:prstGeom>
            </p:spPr>
          </p:pic>
        </p:grpSp>
        <p:grpSp>
          <p:nvGrpSpPr>
            <p:cNvPr id="13" name="Group 12">
              <a:extLst>
                <a:ext uri="{FF2B5EF4-FFF2-40B4-BE49-F238E27FC236}">
                  <a16:creationId xmlns:a16="http://schemas.microsoft.com/office/drawing/2014/main" id="{C8DE7274-50E8-912B-4CAB-48D61406BD8A}"/>
                </a:ext>
              </a:extLst>
            </p:cNvPr>
            <p:cNvGrpSpPr/>
            <p:nvPr/>
          </p:nvGrpSpPr>
          <p:grpSpPr>
            <a:xfrm>
              <a:off x="5462004" y="4348010"/>
              <a:ext cx="1160773" cy="1545176"/>
              <a:chOff x="5462004" y="4348010"/>
              <a:chExt cx="1160773" cy="1545176"/>
            </a:xfrm>
          </p:grpSpPr>
          <p:sp>
            <p:nvSpPr>
              <p:cNvPr id="42" name="TextBox 10">
                <a:extLst>
                  <a:ext uri="{FF2B5EF4-FFF2-40B4-BE49-F238E27FC236}">
                    <a16:creationId xmlns:a16="http://schemas.microsoft.com/office/drawing/2014/main" id="{167538EB-D890-4330-91D3-E09E269B92AA}"/>
                  </a:ext>
                </a:extLst>
              </p:cNvPr>
              <p:cNvSpPr txBox="1"/>
              <p:nvPr/>
            </p:nvSpPr>
            <p:spPr>
              <a:xfrm>
                <a:off x="5462004"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11" name="Graphic 10">
                <a:extLst>
                  <a:ext uri="{FF2B5EF4-FFF2-40B4-BE49-F238E27FC236}">
                    <a16:creationId xmlns:a16="http://schemas.microsoft.com/office/drawing/2014/main" id="{189F9F8E-978D-21FE-3102-C57457181A3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588511" y="4348010"/>
                <a:ext cx="902305" cy="890433"/>
              </a:xfrm>
              <a:prstGeom prst="rect">
                <a:avLst/>
              </a:prstGeom>
            </p:spPr>
          </p:pic>
        </p:grpSp>
      </p:grpSp>
    </p:spTree>
    <p:extLst>
      <p:ext uri="{BB962C8B-B14F-4D97-AF65-F5344CB8AC3E}">
        <p14:creationId xmlns:p14="http://schemas.microsoft.com/office/powerpoint/2010/main" val="133767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n a blue background&#10;&#10;Description automatically generated">
            <a:extLst>
              <a:ext uri="{FF2B5EF4-FFF2-40B4-BE49-F238E27FC236}">
                <a16:creationId xmlns:a16="http://schemas.microsoft.com/office/drawing/2014/main" id="{C2664F85-F304-850F-2E72-10FC992F772A}"/>
              </a:ext>
            </a:extLst>
          </p:cNvPr>
          <p:cNvPicPr>
            <a:picLocks noChangeAspect="1"/>
          </p:cNvPicPr>
          <p:nvPr/>
        </p:nvPicPr>
        <p:blipFill>
          <a:blip r:embed="rId3"/>
          <a:stretch>
            <a:fillRect/>
          </a:stretch>
        </p:blipFill>
        <p:spPr>
          <a:xfrm>
            <a:off x="5741514" y="832944"/>
            <a:ext cx="5736418" cy="5358524"/>
          </a:xfrm>
          <a:prstGeom prst="rect">
            <a:avLst/>
          </a:prstGeom>
        </p:spPr>
      </p:pic>
      <p:sp>
        <p:nvSpPr>
          <p:cNvPr id="4" name="TextBox 3">
            <a:extLst>
              <a:ext uri="{FF2B5EF4-FFF2-40B4-BE49-F238E27FC236}">
                <a16:creationId xmlns:a16="http://schemas.microsoft.com/office/drawing/2014/main" id="{DD2B4495-8FB0-BABF-2F98-167D397C42AD}"/>
              </a:ext>
            </a:extLst>
          </p:cNvPr>
          <p:cNvSpPr txBox="1"/>
          <p:nvPr/>
        </p:nvSpPr>
        <p:spPr>
          <a:xfrm>
            <a:off x="658148" y="1243374"/>
            <a:ext cx="441836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Different methods like </a:t>
            </a:r>
            <a:r>
              <a:rPr lang="en-US" sz="2400">
                <a:solidFill>
                  <a:srgbClr val="64C9FF"/>
                </a:solidFill>
                <a:latin typeface="Poppins"/>
                <a:ea typeface="+mn-lt"/>
                <a:cs typeface="+mn-lt"/>
              </a:rPr>
              <a:t>extended producer responsibility, deposit-refund and pay-as-you-throw schemes </a:t>
            </a:r>
            <a:r>
              <a:rPr lang="en-US" sz="2400">
                <a:solidFill>
                  <a:schemeClr val="bg1"/>
                </a:solidFill>
                <a:latin typeface="Poppins"/>
                <a:ea typeface="+mn-lt"/>
                <a:cs typeface="+mn-lt"/>
              </a:rPr>
              <a:t>are being used to encourage recovery for reuse and recycling.</a:t>
            </a:r>
            <a:endParaRPr lang="en-US" sz="2000">
              <a:solidFill>
                <a:schemeClr val="bg1"/>
              </a:solidFill>
              <a:ea typeface="Calibri" panose="020F0502020204030204"/>
              <a:cs typeface="Calibri" panose="020F0502020204030204"/>
            </a:endParaRPr>
          </a:p>
          <a:p>
            <a:pPr marL="285750" indent="-285750">
              <a:buFont typeface="Arial" panose="020B0604020202020204" pitchFamily="34" charset="0"/>
              <a:buChar char="•"/>
            </a:pPr>
            <a:endParaRPr lang="en-US" sz="2400" b="1">
              <a:solidFill>
                <a:srgbClr val="00B0F0"/>
              </a:solidFill>
              <a:latin typeface="Poppins"/>
              <a:ea typeface="+mn-lt"/>
              <a:cs typeface="+mn-lt"/>
            </a:endParaRPr>
          </a:p>
          <a:p>
            <a:r>
              <a:rPr lang="en-US" sz="2400">
                <a:solidFill>
                  <a:schemeClr val="bg1"/>
                </a:solidFill>
                <a:latin typeface="Poppins"/>
                <a:ea typeface="+mn-lt"/>
                <a:cs typeface="+mn-lt"/>
              </a:rPr>
              <a:t>Design for recycling needed to improve recycling potential.</a:t>
            </a:r>
            <a:endParaRPr lang="en-US" sz="2000">
              <a:solidFill>
                <a:schemeClr val="bg1"/>
              </a:solidFill>
              <a:ea typeface="Calibri" panose="020F0502020204030204"/>
              <a:cs typeface="Calibri"/>
            </a:endParaRPr>
          </a:p>
        </p:txBody>
      </p:sp>
    </p:spTree>
    <p:extLst>
      <p:ext uri="{BB962C8B-B14F-4D97-AF65-F5344CB8AC3E}">
        <p14:creationId xmlns:p14="http://schemas.microsoft.com/office/powerpoint/2010/main" val="1315772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847" y="751963"/>
            <a:ext cx="10847294" cy="646174"/>
          </a:xfrm>
        </p:spPr>
        <p:txBody>
          <a:bodyPr>
            <a:normAutofit/>
          </a:bodyPr>
          <a:lstStyle/>
          <a:p>
            <a:r>
              <a:rPr lang="en-US" sz="280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011192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77077" y="2348440"/>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81309" y="2803375"/>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4607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3506" y="757237"/>
            <a:ext cx="11259670" cy="646174"/>
          </a:xfrm>
        </p:spPr>
        <p:txBody>
          <a:bodyPr>
            <a:noAutofit/>
          </a:bodyPr>
          <a:lstStyle/>
          <a:p>
            <a:r>
              <a:rPr lang="en-US" sz="2800">
                <a:solidFill>
                  <a:schemeClr val="bg1"/>
                </a:solidFill>
                <a:latin typeface="Poppins Medium"/>
                <a:cs typeface="Poppins Medium"/>
              </a:rPr>
              <a:t>Pick a chart view and click the download button</a:t>
            </a:r>
            <a:endParaRPr lang="en-US" sz="2800">
              <a:solidFill>
                <a:schemeClr val="bg1"/>
              </a:solidFill>
            </a:endParaRPr>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94189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2217" y="752824"/>
            <a:ext cx="10844034" cy="646174"/>
          </a:xfrm>
        </p:spPr>
        <p:txBody>
          <a:bodyPr>
            <a:noAutofit/>
          </a:bodyPr>
          <a:lstStyle/>
          <a:p>
            <a:r>
              <a:rPr lang="en-US" sz="2800">
                <a:solidFill>
                  <a:schemeClr val="bg1"/>
                </a:solidFill>
                <a:latin typeface="Poppins Medium"/>
                <a:cs typeface="Poppins Medium"/>
              </a:rPr>
              <a:t>Next, add the chart to your slide deck</a:t>
            </a:r>
          </a:p>
          <a:p>
            <a:endParaRPr lang="en-US" sz="320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4681" y="2244536"/>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385361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3103" y="743400"/>
            <a:ext cx="10847294" cy="646174"/>
          </a:xfrm>
        </p:spPr>
        <p:txBody>
          <a:bodyPr>
            <a:noAutofit/>
          </a:bodyPr>
          <a:lstStyle/>
          <a:p>
            <a:r>
              <a:rPr lang="en-US" sz="2800">
                <a:solidFill>
                  <a:schemeClr val="bg1"/>
                </a:solidFill>
                <a:latin typeface="Poppins Medium"/>
                <a:cs typeface="Poppins Medium"/>
              </a:rPr>
              <a:t>Add context from the indicator write-up as desired</a:t>
            </a:r>
          </a:p>
          <a:p>
            <a:endParaRPr lang="en-US" sz="320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797527" y="1651062"/>
            <a:ext cx="6462080" cy="4778935"/>
          </a:xfrm>
          <a:prstGeom prst="rect">
            <a:avLst/>
          </a:prstGeom>
        </p:spPr>
      </p:pic>
    </p:spTree>
    <p:extLst>
      <p:ext uri="{BB962C8B-B14F-4D97-AF65-F5344CB8AC3E}">
        <p14:creationId xmlns:p14="http://schemas.microsoft.com/office/powerpoint/2010/main" val="1147455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2"/>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a:latin typeface="Poppins"/>
                <a:cs typeface="Poppins"/>
              </a:rPr>
              <a:t>VISIT: SYSTEMSCHANGELAB.ORG/CIRCULAR-ECONOMY</a:t>
            </a:r>
            <a:endParaRPr lang="en-US"/>
          </a:p>
          <a:p>
            <a:pPr>
              <a:lnSpc>
                <a:spcPct val="120000"/>
              </a:lnSpc>
            </a:pPr>
            <a:r>
              <a:rPr lang="en-US">
                <a:latin typeface="Poppins"/>
                <a:cs typeface="Poppins"/>
              </a:rPr>
              <a:t>EMAIL: CONTACT@SYSTEMSCHANGELAB.ORG</a:t>
            </a:r>
            <a:endParaRPr lang="en-US"/>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253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9FBD50FE-FD81-4EE8-3CC5-8ECAD639E192}"/>
              </a:ext>
            </a:extLst>
          </p:cNvPr>
          <p:cNvSpPr>
            <a:spLocks noGrp="1"/>
          </p:cNvSpPr>
          <p:nvPr>
            <p:ph type="title"/>
          </p:nvPr>
        </p:nvSpPr>
        <p:spPr>
          <a:xfrm>
            <a:off x="672353" y="29778"/>
            <a:ext cx="10847294" cy="1206594"/>
          </a:xfrm>
        </p:spPr>
        <p:txBody>
          <a:bodyPr>
            <a:normAutofit/>
          </a:bodyPr>
          <a:lstStyle/>
          <a:p>
            <a:r>
              <a:rPr kumimoji="1" lang="en-US" altLang="ja-JP" sz="4000">
                <a:latin typeface="Poppins Medium"/>
                <a:ea typeface="游ゴシック Light"/>
                <a:cs typeface="Poppins Medium"/>
              </a:rPr>
              <a:t>What is a circular economy?</a:t>
            </a:r>
            <a:endParaRPr lang="ja-JP" altLang="en-US" sz="4000">
              <a:latin typeface="Poppins Medium"/>
              <a:ea typeface="游ゴシック Light"/>
              <a:cs typeface="Poppins Medium"/>
            </a:endParaRPr>
          </a:p>
        </p:txBody>
      </p:sp>
      <p:sp>
        <p:nvSpPr>
          <p:cNvPr id="10" name="コンテンツ プレースホルダー 9">
            <a:extLst>
              <a:ext uri="{FF2B5EF4-FFF2-40B4-BE49-F238E27FC236}">
                <a16:creationId xmlns:a16="http://schemas.microsoft.com/office/drawing/2014/main" id="{CD7EB903-E4B5-C5B6-380A-A491A3F430D3}"/>
              </a:ext>
            </a:extLst>
          </p:cNvPr>
          <p:cNvSpPr>
            <a:spLocks noGrp="1"/>
          </p:cNvSpPr>
          <p:nvPr>
            <p:ph idx="1"/>
          </p:nvPr>
        </p:nvSpPr>
        <p:spPr/>
        <p:txBody>
          <a:bodyPr vert="horz" lIns="91440" tIns="45720" rIns="91440" bIns="45720" rtlCol="0" anchor="t">
            <a:normAutofit/>
          </a:bodyPr>
          <a:lstStyle/>
          <a:p>
            <a:r>
              <a:rPr kumimoji="1" lang="en-US" altLang="ja-JP" sz="2400">
                <a:latin typeface="Poppins"/>
                <a:ea typeface="游ゴシック"/>
                <a:cs typeface="Poppins"/>
              </a:rPr>
              <a:t>"</a:t>
            </a:r>
            <a:r>
              <a:rPr kumimoji="1" lang="en-US" altLang="ja-JP" sz="2400">
                <a:solidFill>
                  <a:srgbClr val="64C9FF"/>
                </a:solidFill>
                <a:latin typeface="Poppins"/>
                <a:ea typeface="游ゴシック"/>
                <a:cs typeface="Poppins"/>
              </a:rPr>
              <a:t>An economic system </a:t>
            </a:r>
            <a:r>
              <a:rPr kumimoji="1" lang="en-US" altLang="ja-JP" sz="2400">
                <a:latin typeface="Poppins"/>
                <a:ea typeface="游ゴシック"/>
                <a:cs typeface="Poppins"/>
              </a:rPr>
              <a:t>whereby </a:t>
            </a:r>
            <a:r>
              <a:rPr kumimoji="1" lang="en-US" altLang="ja-JP" sz="2400">
                <a:solidFill>
                  <a:srgbClr val="64C9FF"/>
                </a:solidFill>
                <a:latin typeface="Poppins"/>
                <a:ea typeface="游ゴシック"/>
                <a:cs typeface="Poppins"/>
              </a:rPr>
              <a:t>the value </a:t>
            </a:r>
            <a:r>
              <a:rPr kumimoji="1" lang="en-US" altLang="ja-JP" sz="2400">
                <a:latin typeface="Poppins"/>
                <a:ea typeface="游ゴシック"/>
                <a:cs typeface="Poppins"/>
              </a:rPr>
              <a:t>of products, materials and other resources in the economy </a:t>
            </a:r>
            <a:r>
              <a:rPr kumimoji="1" lang="en-US" altLang="ja-JP" sz="2400">
                <a:solidFill>
                  <a:srgbClr val="64C9FF"/>
                </a:solidFill>
                <a:latin typeface="Poppins"/>
                <a:ea typeface="游ゴシック"/>
                <a:cs typeface="Poppins"/>
              </a:rPr>
              <a:t>is maintained </a:t>
            </a:r>
            <a:r>
              <a:rPr kumimoji="1" lang="en-US" altLang="ja-JP" sz="2400">
                <a:latin typeface="Poppins"/>
                <a:ea typeface="游ゴシック"/>
                <a:cs typeface="Poppins"/>
              </a:rPr>
              <a:t>for as long as possible, enhancing their </a:t>
            </a:r>
            <a:r>
              <a:rPr kumimoji="1" lang="en-US" altLang="ja-JP" sz="2400">
                <a:solidFill>
                  <a:srgbClr val="64C9FF"/>
                </a:solidFill>
                <a:latin typeface="Poppins"/>
                <a:ea typeface="游ゴシック"/>
                <a:cs typeface="Poppins"/>
              </a:rPr>
              <a:t>efficient use </a:t>
            </a:r>
            <a:r>
              <a:rPr kumimoji="1" lang="en-US" altLang="ja-JP" sz="2400">
                <a:latin typeface="Poppins"/>
                <a:ea typeface="游ゴシック"/>
                <a:cs typeface="Poppins"/>
              </a:rPr>
              <a:t>in production and consumption, thereby </a:t>
            </a:r>
            <a:r>
              <a:rPr kumimoji="1" lang="en-US" altLang="ja-JP" sz="2400">
                <a:solidFill>
                  <a:srgbClr val="64C9FF"/>
                </a:solidFill>
                <a:latin typeface="Poppins"/>
                <a:ea typeface="游ゴシック"/>
                <a:cs typeface="Poppins"/>
              </a:rPr>
              <a:t>reducing the environmental impact </a:t>
            </a:r>
            <a:r>
              <a:rPr kumimoji="1" lang="en-US" altLang="ja-JP" sz="2400">
                <a:latin typeface="Poppins"/>
                <a:ea typeface="游ゴシック"/>
                <a:cs typeface="Poppins"/>
              </a:rPr>
              <a:t>of their use, </a:t>
            </a:r>
            <a:r>
              <a:rPr kumimoji="1" lang="en-US" altLang="ja-JP" sz="2400">
                <a:solidFill>
                  <a:srgbClr val="64C9FF"/>
                </a:solidFill>
                <a:latin typeface="Poppins"/>
                <a:ea typeface="游ゴシック"/>
                <a:cs typeface="Poppins"/>
              </a:rPr>
              <a:t>minimizing waste </a:t>
            </a:r>
            <a:r>
              <a:rPr kumimoji="1" lang="en-US" altLang="ja-JP" sz="2400">
                <a:latin typeface="Poppins"/>
                <a:ea typeface="游ゴシック"/>
                <a:cs typeface="Poppins"/>
              </a:rPr>
              <a:t>and the release of </a:t>
            </a:r>
            <a:r>
              <a:rPr kumimoji="1" lang="en-US" altLang="ja-JP" sz="2400">
                <a:solidFill>
                  <a:srgbClr val="64C9FF"/>
                </a:solidFill>
                <a:latin typeface="Poppins"/>
                <a:ea typeface="游ゴシック"/>
                <a:cs typeface="Poppins"/>
              </a:rPr>
              <a:t>hazardous substances </a:t>
            </a:r>
            <a:r>
              <a:rPr kumimoji="1" lang="en-US" altLang="ja-JP" sz="2400">
                <a:latin typeface="Poppins"/>
                <a:ea typeface="游ゴシック"/>
                <a:cs typeface="Poppins"/>
              </a:rPr>
              <a:t>at all stages of their life cycle, including through the application of the waste hierarchy."</a:t>
            </a:r>
            <a:br>
              <a:rPr lang="en-US" altLang="ja-JP" sz="2400">
                <a:latin typeface="Poppins" panose="00000500000000000000" pitchFamily="2" charset="0"/>
                <a:cs typeface="Poppins" panose="00000500000000000000" pitchFamily="2" charset="0"/>
              </a:rPr>
            </a:br>
            <a:endParaRPr kumimoji="1" lang="en-US" altLang="ja-JP" sz="2400">
              <a:latin typeface="Poppins" panose="00000500000000000000" pitchFamily="2" charset="0"/>
              <a:cs typeface="Poppins" panose="00000500000000000000" pitchFamily="2" charset="0"/>
            </a:endParaRPr>
          </a:p>
          <a:p>
            <a:r>
              <a:rPr kumimoji="1" lang="en-US" sz="2400">
                <a:latin typeface="Poppins"/>
                <a:ea typeface="游ゴシック"/>
                <a:cs typeface="Poppins"/>
              </a:rPr>
              <a:t>— </a:t>
            </a:r>
            <a:r>
              <a:rPr kumimoji="1" lang="en-US" altLang="ja-JP" sz="2400" i="1">
                <a:latin typeface="Poppins"/>
                <a:ea typeface="游ゴシック"/>
                <a:cs typeface="Poppins"/>
              </a:rPr>
              <a:t>EU Regulation 2020/852 on the establishment of a framework to facilitate sustainable investment</a:t>
            </a:r>
            <a:endParaRPr lang="en-US" altLang="ja-JP" sz="2400" i="1">
              <a:latin typeface="Poppins"/>
              <a:ea typeface="游ゴシック"/>
              <a:cs typeface="Poppins"/>
            </a:endParaRPr>
          </a:p>
        </p:txBody>
      </p:sp>
      <p:cxnSp>
        <p:nvCxnSpPr>
          <p:cNvPr id="2" name="Straight Connector 1">
            <a:extLst>
              <a:ext uri="{FF2B5EF4-FFF2-40B4-BE49-F238E27FC236}">
                <a16:creationId xmlns:a16="http://schemas.microsoft.com/office/drawing/2014/main" id="{517DB11E-0FFB-AD72-6720-CDC76E09505B}"/>
              </a:ext>
            </a:extLst>
          </p:cNvPr>
          <p:cNvCxnSpPr>
            <a:cxnSpLocks/>
          </p:cNvCxnSpPr>
          <p:nvPr/>
        </p:nvCxnSpPr>
        <p:spPr>
          <a:xfrm>
            <a:off x="749463" y="1366725"/>
            <a:ext cx="10793508" cy="0"/>
          </a:xfrm>
          <a:prstGeom prst="line">
            <a:avLst/>
          </a:prstGeom>
          <a:ln w="50800">
            <a:solidFill>
              <a:srgbClr val="64C9FF"/>
            </a:solidFill>
          </a:ln>
        </p:spPr>
        <p:style>
          <a:lnRef idx="2">
            <a:schemeClr val="accent2"/>
          </a:lnRef>
          <a:fillRef idx="0">
            <a:schemeClr val="accent2"/>
          </a:fillRef>
          <a:effectRef idx="1">
            <a:schemeClr val="accent2"/>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1174A4F-7422-9F03-34BF-F34D70E1E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C50DAC54-6B53-FBE2-05A2-8F7258DE3F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3461" y="506714"/>
            <a:ext cx="734991" cy="725320"/>
          </a:xfrm>
          <a:prstGeom prst="rect">
            <a:avLst/>
          </a:prstGeom>
        </p:spPr>
      </p:pic>
    </p:spTree>
    <p:extLst>
      <p:ext uri="{BB962C8B-B14F-4D97-AF65-F5344CB8AC3E}">
        <p14:creationId xmlns:p14="http://schemas.microsoft.com/office/powerpoint/2010/main" val="2899931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5D8B60-DACF-BEA1-142F-9BD9242825F2}"/>
              </a:ext>
            </a:extLst>
          </p:cNvPr>
          <p:cNvPicPr>
            <a:picLocks noChangeAspect="1"/>
          </p:cNvPicPr>
          <p:nvPr/>
        </p:nvPicPr>
        <p:blipFill>
          <a:blip r:embed="rId3"/>
          <a:stretch>
            <a:fillRect/>
          </a:stretch>
        </p:blipFill>
        <p:spPr>
          <a:xfrm>
            <a:off x="0" y="-1"/>
            <a:ext cx="12199904" cy="7075325"/>
          </a:xfrm>
          <a:prstGeom prst="rect">
            <a:avLst/>
          </a:prstGeom>
        </p:spPr>
      </p:pic>
      <p:sp>
        <p:nvSpPr>
          <p:cNvPr id="2" name="Title 1">
            <a:extLst>
              <a:ext uri="{FF2B5EF4-FFF2-40B4-BE49-F238E27FC236}">
                <a16:creationId xmlns:a16="http://schemas.microsoft.com/office/drawing/2014/main" id="{F3F9FD21-1F48-43EF-873E-98DA636603F7}"/>
              </a:ext>
            </a:extLst>
          </p:cNvPr>
          <p:cNvSpPr>
            <a:spLocks noGrp="1"/>
          </p:cNvSpPr>
          <p:nvPr>
            <p:ph type="title"/>
          </p:nvPr>
        </p:nvSpPr>
        <p:spPr/>
        <p:txBody>
          <a:bodyPr>
            <a:normAutofit fontScale="90000"/>
          </a:bodyPr>
          <a:lstStyle/>
          <a:p>
            <a:r>
              <a:rPr lang="en-US">
                <a:latin typeface="Poppins Medium"/>
                <a:cs typeface="Poppins Medium"/>
              </a:rPr>
              <a:t>The six shifts needed to </a:t>
            </a:r>
            <a:br>
              <a:rPr lang="en-US">
                <a:latin typeface="Poppins Medium"/>
                <a:cs typeface="Poppins Medium"/>
              </a:rPr>
            </a:br>
            <a:r>
              <a:rPr lang="en-US">
                <a:solidFill>
                  <a:srgbClr val="64C9FF"/>
                </a:solidFill>
                <a:latin typeface="Poppins Medium"/>
                <a:cs typeface="Poppins Medium"/>
              </a:rPr>
              <a:t>transition to a circular economy</a:t>
            </a:r>
            <a:endParaRPr lang="en-US">
              <a:solidFill>
                <a:srgbClr val="64C9FF"/>
              </a:solidFill>
            </a:endParaRPr>
          </a:p>
        </p:txBody>
      </p:sp>
      <p:sp>
        <p:nvSpPr>
          <p:cNvPr id="5" name="Text Placeholder 4">
            <a:extLst>
              <a:ext uri="{FF2B5EF4-FFF2-40B4-BE49-F238E27FC236}">
                <a16:creationId xmlns:a16="http://schemas.microsoft.com/office/drawing/2014/main" id="{6F218069-F7DB-5444-AF47-53F4A57A6B19}"/>
              </a:ext>
            </a:extLst>
          </p:cNvPr>
          <p:cNvSpPr>
            <a:spLocks noGrp="1"/>
          </p:cNvSpPr>
          <p:nvPr>
            <p:ph type="body" sz="half" idx="2"/>
          </p:nvPr>
        </p:nvSpPr>
        <p:spPr>
          <a:xfrm>
            <a:off x="1387548" y="2277105"/>
            <a:ext cx="3888532" cy="997615"/>
          </a:xfrm>
        </p:spPr>
        <p:txBody>
          <a:bodyPr/>
          <a:lstStyle/>
          <a:p>
            <a:r>
              <a:rPr lang="en-US" b="1">
                <a:latin typeface="Poppins"/>
                <a:cs typeface="Poppins"/>
              </a:rPr>
              <a:t>Decrease </a:t>
            </a:r>
            <a:r>
              <a:rPr lang="en-US">
                <a:latin typeface="Poppins"/>
                <a:cs typeface="Poppins"/>
              </a:rPr>
              <a:t>overconsumption</a:t>
            </a:r>
            <a:r>
              <a:rPr lang="en-US" b="1">
                <a:latin typeface="Poppins"/>
                <a:cs typeface="Poppins"/>
              </a:rPr>
              <a:t> </a:t>
            </a:r>
            <a:endParaRPr lang="en-US">
              <a:latin typeface="Poppins"/>
              <a:cs typeface="Poppins"/>
            </a:endParaRPr>
          </a:p>
        </p:txBody>
      </p:sp>
      <p:sp>
        <p:nvSpPr>
          <p:cNvPr id="6" name="Text Placeholder 5">
            <a:extLst>
              <a:ext uri="{FF2B5EF4-FFF2-40B4-BE49-F238E27FC236}">
                <a16:creationId xmlns:a16="http://schemas.microsoft.com/office/drawing/2014/main" id="{F9098D91-7D0B-E02C-8D3E-26F8221CEEA6}"/>
              </a:ext>
            </a:extLst>
          </p:cNvPr>
          <p:cNvSpPr>
            <a:spLocks noGrp="1"/>
          </p:cNvSpPr>
          <p:nvPr>
            <p:ph type="body" sz="half" idx="13"/>
          </p:nvPr>
        </p:nvSpPr>
        <p:spPr>
          <a:xfrm>
            <a:off x="7116067" y="3612578"/>
            <a:ext cx="4258645" cy="1019386"/>
          </a:xfrm>
        </p:spPr>
        <p:txBody>
          <a:bodyPr/>
          <a:lstStyle/>
          <a:p>
            <a:r>
              <a:rPr lang="en-US" b="1">
                <a:latin typeface="Poppins"/>
                <a:cs typeface="Poppins"/>
              </a:rPr>
              <a:t>Use </a:t>
            </a:r>
            <a:r>
              <a:rPr lang="en-US">
                <a:latin typeface="Poppins"/>
                <a:cs typeface="Poppins"/>
              </a:rPr>
              <a:t>products longer</a:t>
            </a:r>
          </a:p>
        </p:txBody>
      </p:sp>
      <p:sp>
        <p:nvSpPr>
          <p:cNvPr id="9" name="Text Placeholder 8">
            <a:extLst>
              <a:ext uri="{FF2B5EF4-FFF2-40B4-BE49-F238E27FC236}">
                <a16:creationId xmlns:a16="http://schemas.microsoft.com/office/drawing/2014/main" id="{3C77EB24-E147-9D04-41A2-C12B68A71DDF}"/>
              </a:ext>
            </a:extLst>
          </p:cNvPr>
          <p:cNvSpPr>
            <a:spLocks noGrp="1"/>
          </p:cNvSpPr>
          <p:nvPr>
            <p:ph type="body" sz="half" idx="16"/>
          </p:nvPr>
        </p:nvSpPr>
        <p:spPr>
          <a:xfrm>
            <a:off x="1404456" y="3670979"/>
            <a:ext cx="4686930" cy="967927"/>
          </a:xfrm>
        </p:spPr>
        <p:txBody>
          <a:bodyPr/>
          <a:lstStyle/>
          <a:p>
            <a:r>
              <a:rPr lang="en-US" b="1">
                <a:latin typeface="Poppins"/>
                <a:cs typeface="Poppins"/>
              </a:rPr>
              <a:t>Use</a:t>
            </a:r>
            <a:r>
              <a:rPr lang="en-US">
                <a:latin typeface="Poppins"/>
                <a:cs typeface="Poppins"/>
              </a:rPr>
              <a:t> </a:t>
            </a:r>
            <a:r>
              <a:rPr lang="en-US" b="1">
                <a:latin typeface="Poppins"/>
                <a:cs typeface="Poppins"/>
              </a:rPr>
              <a:t>recycled, reused and renewable </a:t>
            </a:r>
            <a:r>
              <a:rPr lang="en-US">
                <a:latin typeface="Poppins"/>
                <a:cs typeface="Poppins"/>
              </a:rPr>
              <a:t>materials and components</a:t>
            </a:r>
          </a:p>
        </p:txBody>
      </p:sp>
      <p:sp>
        <p:nvSpPr>
          <p:cNvPr id="13" name="Text Placeholder 12">
            <a:extLst>
              <a:ext uri="{FF2B5EF4-FFF2-40B4-BE49-F238E27FC236}">
                <a16:creationId xmlns:a16="http://schemas.microsoft.com/office/drawing/2014/main" id="{E4B09CEE-FC84-1AA8-D92E-04B4ABEA92BD}"/>
              </a:ext>
            </a:extLst>
          </p:cNvPr>
          <p:cNvSpPr>
            <a:spLocks noGrp="1"/>
          </p:cNvSpPr>
          <p:nvPr>
            <p:ph type="body" sz="half" idx="20"/>
          </p:nvPr>
        </p:nvSpPr>
        <p:spPr>
          <a:xfrm>
            <a:off x="7116067" y="2294191"/>
            <a:ext cx="3888532" cy="997615"/>
          </a:xfrm>
        </p:spPr>
        <p:txBody>
          <a:bodyPr/>
          <a:lstStyle/>
          <a:p>
            <a:r>
              <a:rPr lang="en-US" b="1">
                <a:latin typeface="Poppins"/>
                <a:cs typeface="Poppins"/>
              </a:rPr>
              <a:t>Make production </a:t>
            </a:r>
            <a:r>
              <a:rPr lang="en-US">
                <a:latin typeface="Poppins"/>
                <a:cs typeface="Poppins"/>
              </a:rPr>
              <a:t>more resource efficient</a:t>
            </a:r>
          </a:p>
        </p:txBody>
      </p:sp>
      <p:sp>
        <p:nvSpPr>
          <p:cNvPr id="3" name="Oval 2">
            <a:extLst>
              <a:ext uri="{FF2B5EF4-FFF2-40B4-BE49-F238E27FC236}">
                <a16:creationId xmlns:a16="http://schemas.microsoft.com/office/drawing/2014/main" id="{E8E8BB03-7A8E-E100-9BF5-6A863BA87E26}"/>
              </a:ext>
            </a:extLst>
          </p:cNvPr>
          <p:cNvSpPr/>
          <p:nvPr/>
        </p:nvSpPr>
        <p:spPr>
          <a:xfrm>
            <a:off x="1083219" y="249674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3098D07-6B09-F950-F63A-75E74D5E92D5}"/>
              </a:ext>
            </a:extLst>
          </p:cNvPr>
          <p:cNvSpPr/>
          <p:nvPr/>
        </p:nvSpPr>
        <p:spPr>
          <a:xfrm>
            <a:off x="6805408" y="402866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7223EA-7BC3-EF26-AD2B-83EA9685094A}"/>
              </a:ext>
            </a:extLst>
          </p:cNvPr>
          <p:cNvSpPr/>
          <p:nvPr/>
        </p:nvSpPr>
        <p:spPr>
          <a:xfrm>
            <a:off x="1090586" y="3575491"/>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2006BC0-6E62-5BCE-E5C7-2BDC4565A8BC}"/>
              </a:ext>
            </a:extLst>
          </p:cNvPr>
          <p:cNvSpPr/>
          <p:nvPr/>
        </p:nvSpPr>
        <p:spPr>
          <a:xfrm>
            <a:off x="6805408" y="249674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8">
            <a:extLst>
              <a:ext uri="{FF2B5EF4-FFF2-40B4-BE49-F238E27FC236}">
                <a16:creationId xmlns:a16="http://schemas.microsoft.com/office/drawing/2014/main" id="{82324646-2A85-A635-F99F-542EED7199C9}"/>
              </a:ext>
            </a:extLst>
          </p:cNvPr>
          <p:cNvSpPr txBox="1">
            <a:spLocks/>
          </p:cNvSpPr>
          <p:nvPr/>
        </p:nvSpPr>
        <p:spPr>
          <a:xfrm>
            <a:off x="1407899" y="5375538"/>
            <a:ext cx="4689557" cy="100751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lumMod val="65000"/>
                    <a:lumOff val="35000"/>
                  </a:schemeClr>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lumMod val="65000"/>
                    <a:lumOff val="35000"/>
                  </a:schemeClr>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lumMod val="65000"/>
                    <a:lumOff val="35000"/>
                  </a:schemeClr>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lumMod val="65000"/>
                    <a:lumOff val="35000"/>
                  </a:schemeClr>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a:latin typeface="Poppins"/>
                <a:cs typeface="Poppins"/>
              </a:rPr>
              <a:t>Minimize </a:t>
            </a:r>
            <a:r>
              <a:rPr lang="en-US">
                <a:latin typeface="Poppins"/>
                <a:cs typeface="Poppins"/>
              </a:rPr>
              <a:t>environmental and social harms in resource extraction</a:t>
            </a:r>
          </a:p>
        </p:txBody>
      </p:sp>
      <p:sp>
        <p:nvSpPr>
          <p:cNvPr id="17" name="Oval 16">
            <a:extLst>
              <a:ext uri="{FF2B5EF4-FFF2-40B4-BE49-F238E27FC236}">
                <a16:creationId xmlns:a16="http://schemas.microsoft.com/office/drawing/2014/main" id="{156A8630-65E3-5078-5D99-32ECE860E5A2}"/>
              </a:ext>
            </a:extLst>
          </p:cNvPr>
          <p:cNvSpPr/>
          <p:nvPr/>
        </p:nvSpPr>
        <p:spPr>
          <a:xfrm>
            <a:off x="1090586" y="5248558"/>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5">
            <a:extLst>
              <a:ext uri="{FF2B5EF4-FFF2-40B4-BE49-F238E27FC236}">
                <a16:creationId xmlns:a16="http://schemas.microsoft.com/office/drawing/2014/main" id="{6E51175C-E387-C849-8D7A-B9384D63548A}"/>
              </a:ext>
            </a:extLst>
          </p:cNvPr>
          <p:cNvSpPr txBox="1">
            <a:spLocks/>
          </p:cNvSpPr>
          <p:nvPr/>
        </p:nvSpPr>
        <p:spPr>
          <a:xfrm>
            <a:off x="7116067" y="5192435"/>
            <a:ext cx="4258645" cy="101938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lumMod val="65000"/>
                    <a:lumOff val="35000"/>
                  </a:schemeClr>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lumMod val="65000"/>
                    <a:lumOff val="35000"/>
                  </a:schemeClr>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lumMod val="65000"/>
                    <a:lumOff val="35000"/>
                  </a:schemeClr>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lumMod val="65000"/>
                    <a:lumOff val="35000"/>
                  </a:schemeClr>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a:latin typeface="Poppins"/>
                <a:cs typeface="Poppins"/>
              </a:rPr>
              <a:t>Increase the quantity and value </a:t>
            </a:r>
            <a:r>
              <a:rPr lang="en-US">
                <a:latin typeface="Poppins"/>
                <a:cs typeface="Poppins"/>
              </a:rPr>
              <a:t>of resources at end of use</a:t>
            </a:r>
          </a:p>
        </p:txBody>
      </p:sp>
      <p:sp>
        <p:nvSpPr>
          <p:cNvPr id="23" name="Oval 22">
            <a:extLst>
              <a:ext uri="{FF2B5EF4-FFF2-40B4-BE49-F238E27FC236}">
                <a16:creationId xmlns:a16="http://schemas.microsoft.com/office/drawing/2014/main" id="{6F76A4D7-35EC-2C59-8E32-4448A0F16DB8}"/>
              </a:ext>
            </a:extLst>
          </p:cNvPr>
          <p:cNvSpPr/>
          <p:nvPr/>
        </p:nvSpPr>
        <p:spPr>
          <a:xfrm>
            <a:off x="6805408" y="5291823"/>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353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129281F-A7E1-C41E-73C0-09DC644BEA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53461" y="506714"/>
            <a:ext cx="734991" cy="725320"/>
          </a:xfrm>
          <a:prstGeom prst="rect">
            <a:avLst/>
          </a:prstGeom>
        </p:spPr>
      </p:pic>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1000"/>
              </a:spcAft>
            </a:pPr>
            <a:r>
              <a:rPr lang="en-US" sz="1800">
                <a:solidFill>
                  <a:srgbClr val="64C9FF"/>
                </a:solidFill>
                <a:latin typeface="Poppins"/>
                <a:cs typeface="Poppins"/>
              </a:rPr>
              <a:t>Increasing resource use </a:t>
            </a:r>
            <a:r>
              <a:rPr lang="en-US" sz="1800">
                <a:solidFill>
                  <a:schemeClr val="bg1"/>
                </a:solidFill>
                <a:latin typeface="Poppins"/>
                <a:cs typeface="Poppins"/>
              </a:rPr>
              <a:t>is the main driver of the triple planetary crisis: climate change, biodiversity loss and pollution.</a:t>
            </a:r>
          </a:p>
          <a:p>
            <a:pPr>
              <a:lnSpc>
                <a:spcPct val="140000"/>
              </a:lnSpc>
              <a:spcAft>
                <a:spcPts val="1000"/>
              </a:spcAft>
            </a:pPr>
            <a:r>
              <a:rPr lang="en-US" sz="1800">
                <a:solidFill>
                  <a:schemeClr val="bg1"/>
                </a:solidFill>
                <a:latin typeface="Poppins"/>
                <a:cs typeface="Poppins"/>
              </a:rPr>
              <a:t>In </a:t>
            </a:r>
            <a:r>
              <a:rPr lang="en-US" sz="1800">
                <a:solidFill>
                  <a:srgbClr val="64C9FF"/>
                </a:solidFill>
                <a:latin typeface="Poppins"/>
                <a:cs typeface="Poppins"/>
              </a:rPr>
              <a:t>9 of the 15 countries with the largest material footprints</a:t>
            </a:r>
            <a:r>
              <a:rPr lang="en-US" sz="1800">
                <a:solidFill>
                  <a:schemeClr val="accent3"/>
                </a:solidFill>
                <a:latin typeface="Poppins"/>
                <a:cs typeface="Poppins"/>
              </a:rPr>
              <a:t>, </a:t>
            </a:r>
            <a:r>
              <a:rPr lang="en-US" sz="1800">
                <a:solidFill>
                  <a:schemeClr val="bg1"/>
                </a:solidFill>
                <a:latin typeface="Poppins"/>
                <a:cs typeface="Poppins"/>
              </a:rPr>
              <a:t>material resource consumption per capita is increasing. Global material resource consumption should decline by </a:t>
            </a:r>
            <a:r>
              <a:rPr lang="en-US" sz="1800">
                <a:solidFill>
                  <a:srgbClr val="64C9FF"/>
                </a:solidFill>
                <a:latin typeface="Poppins"/>
                <a:cs typeface="Poppins"/>
              </a:rPr>
              <a:t>more than half by 2050</a:t>
            </a:r>
            <a:r>
              <a:rPr lang="en-US" sz="1800">
                <a:solidFill>
                  <a:schemeClr val="bg1"/>
                </a:solidFill>
                <a:latin typeface="Poppins"/>
                <a:cs typeface="Poppins"/>
              </a:rPr>
              <a:t>. </a:t>
            </a:r>
          </a:p>
          <a:p>
            <a:pPr>
              <a:lnSpc>
                <a:spcPct val="140000"/>
              </a:lnSpc>
              <a:spcAft>
                <a:spcPts val="1000"/>
              </a:spcAft>
            </a:pPr>
            <a:r>
              <a:rPr lang="en-US" sz="1800">
                <a:solidFill>
                  <a:schemeClr val="bg1"/>
                </a:solidFill>
                <a:latin typeface="Poppins"/>
                <a:cs typeface="Poppins"/>
              </a:rPr>
              <a:t>Recycling rates and use of recycled materials are both </a:t>
            </a:r>
            <a:r>
              <a:rPr lang="en-US" sz="1800">
                <a:solidFill>
                  <a:srgbClr val="64C9FF"/>
                </a:solidFill>
                <a:latin typeface="Poppins"/>
                <a:cs typeface="Poppins"/>
              </a:rPr>
              <a:t>increasing, but slowly</a:t>
            </a:r>
            <a:r>
              <a:rPr lang="en-US" sz="1800">
                <a:solidFill>
                  <a:schemeClr val="bg1"/>
                </a:solidFill>
                <a:latin typeface="Poppins"/>
                <a:cs typeface="Poppins"/>
              </a:rPr>
              <a:t>. Closing the loop of global material use needs to be </a:t>
            </a:r>
            <a:r>
              <a:rPr lang="en-US" sz="1800">
                <a:solidFill>
                  <a:srgbClr val="64C9FF"/>
                </a:solidFill>
                <a:latin typeface="Poppins"/>
                <a:cs typeface="Poppins"/>
              </a:rPr>
              <a:t>significantly accelerated</a:t>
            </a:r>
            <a:r>
              <a:rPr lang="en-US" sz="1800">
                <a:solidFill>
                  <a:schemeClr val="bg1"/>
                </a:solidFill>
                <a:latin typeface="Poppins"/>
                <a:cs typeface="Poppins"/>
              </a:rPr>
              <a:t>.</a:t>
            </a:r>
          </a:p>
          <a:p>
            <a:pPr>
              <a:lnSpc>
                <a:spcPct val="140000"/>
              </a:lnSpc>
              <a:spcAft>
                <a:spcPts val="1000"/>
              </a:spcAft>
            </a:pPr>
            <a:r>
              <a:rPr lang="en-US" sz="1800">
                <a:solidFill>
                  <a:schemeClr val="bg1"/>
                </a:solidFill>
                <a:latin typeface="Poppins"/>
                <a:cs typeface="Poppins"/>
              </a:rPr>
              <a:t>There is data to indicate that </a:t>
            </a:r>
            <a:r>
              <a:rPr lang="en-US" sz="1800">
                <a:solidFill>
                  <a:srgbClr val="64C9FF"/>
                </a:solidFill>
                <a:latin typeface="Poppins"/>
                <a:cs typeface="Poppins"/>
              </a:rPr>
              <a:t>some product lifetimes are increasing slowly</a:t>
            </a:r>
            <a:r>
              <a:rPr lang="en-US" sz="1800">
                <a:solidFill>
                  <a:schemeClr val="bg1"/>
                </a:solidFill>
                <a:latin typeface="Poppins"/>
                <a:cs typeface="Poppins"/>
              </a:rPr>
              <a:t>, but the status for most products is unknown.</a:t>
            </a:r>
          </a:p>
        </p:txBody>
      </p:sp>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solidFill>
                  <a:schemeClr val="bg1"/>
                </a:solidFill>
                <a:latin typeface="Poppins Medium"/>
                <a:cs typeface="Poppins Medium"/>
              </a:rPr>
              <a:t>Highlights</a:t>
            </a:r>
            <a:endParaRPr lang="en-US">
              <a:solidFill>
                <a:schemeClr val="bg1"/>
              </a:solidFill>
            </a:endParaRPr>
          </a:p>
        </p:txBody>
      </p:sp>
    </p:spTree>
    <p:extLst>
      <p:ext uri="{BB962C8B-B14F-4D97-AF65-F5344CB8AC3E}">
        <p14:creationId xmlns:p14="http://schemas.microsoft.com/office/powerpoint/2010/main" val="2905322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875969"/>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34 outcome indicators. Out of the 34 targets we've evaluated, 5 are moving in the right direction and 0 are on track.</a:t>
            </a:r>
            <a:endParaRPr lang="en-US" sz="1600">
              <a:latin typeface="Poppins"/>
            </a:endParaRPr>
          </a:p>
        </p:txBody>
      </p:sp>
      <p:grpSp>
        <p:nvGrpSpPr>
          <p:cNvPr id="4" name="Group 3">
            <a:extLst>
              <a:ext uri="{FF2B5EF4-FFF2-40B4-BE49-F238E27FC236}">
                <a16:creationId xmlns:a16="http://schemas.microsoft.com/office/drawing/2014/main" id="{D0EE94CE-16BE-9E01-6408-76503B97D4CF}"/>
              </a:ext>
            </a:extLst>
          </p:cNvPr>
          <p:cNvGrpSpPr>
            <a:grpSpLocks noGrp="1" noUngrp="1" noRot="1" noMove="1" noResize="1"/>
          </p:cNvGrpSpPr>
          <p:nvPr/>
        </p:nvGrpSpPr>
        <p:grpSpPr>
          <a:xfrm>
            <a:off x="4451681" y="182337"/>
            <a:ext cx="7243014" cy="6428893"/>
            <a:chOff x="4451681" y="182337"/>
            <a:chExt cx="7243014" cy="6428893"/>
          </a:xfrm>
        </p:grpSpPr>
        <p:pic>
          <p:nvPicPr>
            <p:cNvPr id="6" name="Picture 5">
              <a:extLst>
                <a:ext uri="{FF2B5EF4-FFF2-40B4-BE49-F238E27FC236}">
                  <a16:creationId xmlns:a16="http://schemas.microsoft.com/office/drawing/2014/main" id="{671B63FC-ACEC-FA63-8A83-D4576131138A}"/>
                </a:ext>
              </a:extLst>
            </p:cNvPr>
            <p:cNvPicPr>
              <a:picLocks noGrp="1" noRot="1" noChangeAspect="1" noMove="1" noResize="1" noEditPoints="1" noAdjustHandles="1" noChangeArrowheads="1" noChangeShapeType="1" noCrop="1"/>
            </p:cNvPicPr>
            <p:nvPr/>
          </p:nvPicPr>
          <p:blipFill rotWithShape="1">
            <a:blip r:embed="rId3"/>
            <a:srcRect r="13765"/>
            <a:stretch/>
          </p:blipFill>
          <p:spPr>
            <a:xfrm>
              <a:off x="4451681" y="182337"/>
              <a:ext cx="7243014" cy="2104551"/>
            </a:xfrm>
            <a:prstGeom prst="rect">
              <a:avLst/>
            </a:prstGeom>
          </p:spPr>
        </p:pic>
        <p:pic>
          <p:nvPicPr>
            <p:cNvPr id="9" name="Picture 8">
              <a:extLst>
                <a:ext uri="{FF2B5EF4-FFF2-40B4-BE49-F238E27FC236}">
                  <a16:creationId xmlns:a16="http://schemas.microsoft.com/office/drawing/2014/main" id="{6F3BC296-A472-F557-A181-68758A44363E}"/>
                </a:ext>
              </a:extLst>
            </p:cNvPr>
            <p:cNvPicPr>
              <a:picLocks noGrp="1" noRot="1" noChangeAspect="1" noMove="1" noResize="1" noEditPoints="1" noAdjustHandles="1" noChangeArrowheads="1" noChangeShapeType="1" noCrop="1"/>
            </p:cNvPicPr>
            <p:nvPr/>
          </p:nvPicPr>
          <p:blipFill>
            <a:blip r:embed="rId4"/>
            <a:stretch>
              <a:fillRect/>
            </a:stretch>
          </p:blipFill>
          <p:spPr>
            <a:xfrm>
              <a:off x="4451681" y="2349522"/>
              <a:ext cx="2358193" cy="2099367"/>
            </a:xfrm>
            <a:prstGeom prst="rect">
              <a:avLst/>
            </a:prstGeom>
          </p:spPr>
        </p:pic>
        <p:pic>
          <p:nvPicPr>
            <p:cNvPr id="11" name="Picture 10">
              <a:extLst>
                <a:ext uri="{FF2B5EF4-FFF2-40B4-BE49-F238E27FC236}">
                  <a16:creationId xmlns:a16="http://schemas.microsoft.com/office/drawing/2014/main" id="{A6593E74-906C-939F-9DCD-51CBC2A15465}"/>
                </a:ext>
              </a:extLst>
            </p:cNvPr>
            <p:cNvPicPr>
              <a:picLocks noGrp="1" noRot="1" noChangeAspect="1" noMove="1" noResize="1" noEditPoints="1" noAdjustHandles="1" noChangeArrowheads="1" noChangeShapeType="1" noCrop="1"/>
            </p:cNvPicPr>
            <p:nvPr/>
          </p:nvPicPr>
          <p:blipFill>
            <a:blip r:embed="rId5"/>
            <a:stretch>
              <a:fillRect/>
            </a:stretch>
          </p:blipFill>
          <p:spPr>
            <a:xfrm>
              <a:off x="6882061" y="2346863"/>
              <a:ext cx="4754449" cy="2099367"/>
            </a:xfrm>
            <a:prstGeom prst="rect">
              <a:avLst/>
            </a:prstGeom>
          </p:spPr>
        </p:pic>
        <p:pic>
          <p:nvPicPr>
            <p:cNvPr id="13" name="Picture 12">
              <a:extLst>
                <a:ext uri="{FF2B5EF4-FFF2-40B4-BE49-F238E27FC236}">
                  <a16:creationId xmlns:a16="http://schemas.microsoft.com/office/drawing/2014/main" id="{0CEF0E09-C833-8FDF-4095-623C4EE06C42}"/>
                </a:ext>
              </a:extLst>
            </p:cNvPr>
            <p:cNvPicPr>
              <a:picLocks noGrp="1" noRot="1" noChangeAspect="1" noMove="1" noResize="1" noEditPoints="1" noAdjustHandles="1" noChangeArrowheads="1" noChangeShapeType="1" noCrop="1"/>
            </p:cNvPicPr>
            <p:nvPr/>
          </p:nvPicPr>
          <p:blipFill rotWithShape="1">
            <a:blip r:embed="rId6"/>
            <a:srcRect b="9395"/>
            <a:stretch/>
          </p:blipFill>
          <p:spPr>
            <a:xfrm>
              <a:off x="6882061" y="4544305"/>
              <a:ext cx="4754449" cy="1875545"/>
            </a:xfrm>
            <a:prstGeom prst="rect">
              <a:avLst/>
            </a:prstGeom>
          </p:spPr>
        </p:pic>
        <p:pic>
          <p:nvPicPr>
            <p:cNvPr id="18" name="Picture 17">
              <a:extLst>
                <a:ext uri="{FF2B5EF4-FFF2-40B4-BE49-F238E27FC236}">
                  <a16:creationId xmlns:a16="http://schemas.microsoft.com/office/drawing/2014/main" id="{5A85906D-4B73-E6CA-57FD-3330C0BAFE41}"/>
                </a:ext>
              </a:extLst>
            </p:cNvPr>
            <p:cNvPicPr>
              <a:picLocks noGrp="1" noRot="1" noChangeAspect="1" noMove="1" noResize="1" noEditPoints="1" noAdjustHandles="1" noChangeArrowheads="1" noChangeShapeType="1" noCrop="1"/>
            </p:cNvPicPr>
            <p:nvPr/>
          </p:nvPicPr>
          <p:blipFill>
            <a:blip r:embed="rId7"/>
            <a:stretch>
              <a:fillRect/>
            </a:stretch>
          </p:blipFill>
          <p:spPr>
            <a:xfrm>
              <a:off x="4451681" y="4544305"/>
              <a:ext cx="2366962" cy="2066925"/>
            </a:xfrm>
            <a:prstGeom prst="rect">
              <a:avLst/>
            </a:prstGeom>
          </p:spPr>
        </p:pic>
      </p:grpSp>
    </p:spTree>
    <p:extLst>
      <p:ext uri="{BB962C8B-B14F-4D97-AF65-F5344CB8AC3E}">
        <p14:creationId xmlns:p14="http://schemas.microsoft.com/office/powerpoint/2010/main" val="3206985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875969"/>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34 outcome indicators. Out of the 34 targets we've evaluated, 5 are moving in the right direction and 0 are on track.</a:t>
            </a:r>
            <a:endParaRPr lang="en-US" sz="1600">
              <a:latin typeface="Poppins"/>
            </a:endParaRPr>
          </a:p>
        </p:txBody>
      </p:sp>
      <p:grpSp>
        <p:nvGrpSpPr>
          <p:cNvPr id="4" name="Group 3">
            <a:extLst>
              <a:ext uri="{FF2B5EF4-FFF2-40B4-BE49-F238E27FC236}">
                <a16:creationId xmlns:a16="http://schemas.microsoft.com/office/drawing/2014/main" id="{07675CA4-C35E-8ACA-1D22-25FD1D017BF0}"/>
              </a:ext>
            </a:extLst>
          </p:cNvPr>
          <p:cNvGrpSpPr>
            <a:grpSpLocks noGrp="1" noUngrp="1" noRot="1" noMove="1" noResize="1"/>
          </p:cNvGrpSpPr>
          <p:nvPr/>
        </p:nvGrpSpPr>
        <p:grpSpPr>
          <a:xfrm>
            <a:off x="4618470" y="218411"/>
            <a:ext cx="7344929" cy="5855628"/>
            <a:chOff x="4618470" y="218411"/>
            <a:chExt cx="7344929" cy="5855628"/>
          </a:xfrm>
        </p:grpSpPr>
        <p:pic>
          <p:nvPicPr>
            <p:cNvPr id="5" name="Picture 4">
              <a:extLst>
                <a:ext uri="{FF2B5EF4-FFF2-40B4-BE49-F238E27FC236}">
                  <a16:creationId xmlns:a16="http://schemas.microsoft.com/office/drawing/2014/main" id="{1448C68C-D166-CB2D-CDFC-16CFEB2515F5}"/>
                </a:ext>
              </a:extLst>
            </p:cNvPr>
            <p:cNvPicPr>
              <a:picLocks noGrp="1" noRot="1" noChangeAspect="1" noMove="1" noResize="1" noEditPoints="1" noAdjustHandles="1" noChangeArrowheads="1" noChangeShapeType="1" noCrop="1"/>
            </p:cNvPicPr>
            <p:nvPr/>
          </p:nvPicPr>
          <p:blipFill rotWithShape="1">
            <a:blip r:embed="rId3"/>
            <a:srcRect l="14258"/>
            <a:stretch/>
          </p:blipFill>
          <p:spPr>
            <a:xfrm>
              <a:off x="4618470" y="218411"/>
              <a:ext cx="7344929" cy="1826957"/>
            </a:xfrm>
            <a:prstGeom prst="rect">
              <a:avLst/>
            </a:prstGeom>
          </p:spPr>
        </p:pic>
        <p:pic>
          <p:nvPicPr>
            <p:cNvPr id="10" name="Picture 9">
              <a:extLst>
                <a:ext uri="{FF2B5EF4-FFF2-40B4-BE49-F238E27FC236}">
                  <a16:creationId xmlns:a16="http://schemas.microsoft.com/office/drawing/2014/main" id="{5DF17801-21B5-1AD9-C882-7975FF9CB53E}"/>
                </a:ext>
              </a:extLst>
            </p:cNvPr>
            <p:cNvPicPr>
              <a:picLocks noGrp="1" noRot="1" noChangeAspect="1" noMove="1" noResize="1" noEditPoints="1" noAdjustHandles="1" noChangeArrowheads="1" noChangeShapeType="1" noCrop="1"/>
            </p:cNvPicPr>
            <p:nvPr/>
          </p:nvPicPr>
          <p:blipFill>
            <a:blip r:embed="rId4"/>
            <a:stretch>
              <a:fillRect/>
            </a:stretch>
          </p:blipFill>
          <p:spPr>
            <a:xfrm>
              <a:off x="4618470" y="2195691"/>
              <a:ext cx="7344929" cy="1865379"/>
            </a:xfrm>
            <a:prstGeom prst="rect">
              <a:avLst/>
            </a:prstGeom>
          </p:spPr>
        </p:pic>
        <p:pic>
          <p:nvPicPr>
            <p:cNvPr id="14" name="Picture 13">
              <a:extLst>
                <a:ext uri="{FF2B5EF4-FFF2-40B4-BE49-F238E27FC236}">
                  <a16:creationId xmlns:a16="http://schemas.microsoft.com/office/drawing/2014/main" id="{46D87B82-5259-89EB-1887-72666B4261FF}"/>
                </a:ext>
              </a:extLst>
            </p:cNvPr>
            <p:cNvPicPr>
              <a:picLocks noGrp="1" noRot="1" noChangeAspect="1" noMove="1" noResize="1" noEditPoints="1" noAdjustHandles="1" noChangeArrowheads="1" noChangeShapeType="1" noCrop="1"/>
            </p:cNvPicPr>
            <p:nvPr/>
          </p:nvPicPr>
          <p:blipFill>
            <a:blip r:embed="rId5"/>
            <a:stretch>
              <a:fillRect/>
            </a:stretch>
          </p:blipFill>
          <p:spPr>
            <a:xfrm>
              <a:off x="4641330" y="4187207"/>
              <a:ext cx="2407171" cy="1886832"/>
            </a:xfrm>
            <a:prstGeom prst="rect">
              <a:avLst/>
            </a:prstGeom>
          </p:spPr>
        </p:pic>
        <p:pic>
          <p:nvPicPr>
            <p:cNvPr id="16" name="Picture 15">
              <a:extLst>
                <a:ext uri="{FF2B5EF4-FFF2-40B4-BE49-F238E27FC236}">
                  <a16:creationId xmlns:a16="http://schemas.microsoft.com/office/drawing/2014/main" id="{C970CA9C-2AAB-0C74-FCB4-42CFD968A8CE}"/>
                </a:ext>
              </a:extLst>
            </p:cNvPr>
            <p:cNvPicPr>
              <a:picLocks noGrp="1" noRot="1" noChangeAspect="1" noMove="1" noResize="1" noEditPoints="1" noAdjustHandles="1" noChangeArrowheads="1" noChangeShapeType="1" noCrop="1"/>
            </p:cNvPicPr>
            <p:nvPr/>
          </p:nvPicPr>
          <p:blipFill rotWithShape="1">
            <a:blip r:embed="rId6"/>
            <a:srcRect b="2883"/>
            <a:stretch/>
          </p:blipFill>
          <p:spPr>
            <a:xfrm>
              <a:off x="7078979" y="4187207"/>
              <a:ext cx="2444375" cy="1886832"/>
            </a:xfrm>
            <a:prstGeom prst="rect">
              <a:avLst/>
            </a:prstGeom>
          </p:spPr>
        </p:pic>
      </p:grpSp>
    </p:spTree>
    <p:extLst>
      <p:ext uri="{BB962C8B-B14F-4D97-AF65-F5344CB8AC3E}">
        <p14:creationId xmlns:p14="http://schemas.microsoft.com/office/powerpoint/2010/main" val="2223732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559196" y="948103"/>
            <a:ext cx="3486087" cy="2769134"/>
          </a:xfrm>
        </p:spPr>
        <p:txBody>
          <a:bodyPr>
            <a:normAutofit/>
          </a:bodyPr>
          <a:lstStyle/>
          <a:p>
            <a:r>
              <a:rPr lang="en-US" sz="4800">
                <a:latin typeface="Poppins Medium"/>
                <a:cs typeface="Poppins Medium"/>
              </a:rPr>
              <a:t>Enablers and Barriers</a:t>
            </a:r>
            <a:endParaRPr lang="en-US" sz="4800"/>
          </a:p>
        </p:txBody>
      </p:sp>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02F157F9-422F-0C80-5581-B51AF6327719}"/>
              </a:ext>
            </a:extLst>
          </p:cNvPr>
          <p:cNvSpPr txBox="1">
            <a:spLocks/>
          </p:cNvSpPr>
          <p:nvPr/>
        </p:nvSpPr>
        <p:spPr>
          <a:xfrm>
            <a:off x="668960" y="3826748"/>
            <a:ext cx="2721113" cy="231054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0"/>
              </a:spcBef>
            </a:pPr>
            <a:r>
              <a:rPr lang="en-US" sz="1600">
                <a:solidFill>
                  <a:schemeClr val="accent6"/>
                </a:solidFill>
                <a:latin typeface="Poppins"/>
                <a:cs typeface="Poppins Medium"/>
              </a:rPr>
              <a:t>In this system, we have identified 33 enablers and barriers to change.</a:t>
            </a:r>
            <a:endParaRPr lang="en-US" sz="1600">
              <a:solidFill>
                <a:schemeClr val="accent6"/>
              </a:solidFill>
              <a:latin typeface="Poppins"/>
              <a:cs typeface="Poppins"/>
            </a:endParaRPr>
          </a:p>
        </p:txBody>
      </p:sp>
      <p:grpSp>
        <p:nvGrpSpPr>
          <p:cNvPr id="2" name="Group 1">
            <a:extLst>
              <a:ext uri="{FF2B5EF4-FFF2-40B4-BE49-F238E27FC236}">
                <a16:creationId xmlns:a16="http://schemas.microsoft.com/office/drawing/2014/main" id="{69DA3E16-60F8-7F2C-0356-65A05D04C2EA}"/>
              </a:ext>
            </a:extLst>
          </p:cNvPr>
          <p:cNvGrpSpPr>
            <a:grpSpLocks noGrp="1" noUngrp="1" noRot="1" noMove="1" noResize="1"/>
          </p:cNvGrpSpPr>
          <p:nvPr/>
        </p:nvGrpSpPr>
        <p:grpSpPr>
          <a:xfrm>
            <a:off x="5038725" y="185463"/>
            <a:ext cx="7048168" cy="6451401"/>
            <a:chOff x="5038725" y="185463"/>
            <a:chExt cx="7048168" cy="6451401"/>
          </a:xfrm>
        </p:grpSpPr>
        <p:pic>
          <p:nvPicPr>
            <p:cNvPr id="4" name="Picture 3">
              <a:extLst>
                <a:ext uri="{FF2B5EF4-FFF2-40B4-BE49-F238E27FC236}">
                  <a16:creationId xmlns:a16="http://schemas.microsoft.com/office/drawing/2014/main" id="{BA89F6EA-9113-85A1-8914-8BAC18583469}"/>
                </a:ext>
              </a:extLst>
            </p:cNvPr>
            <p:cNvPicPr>
              <a:picLocks noGrp="1" noRot="1" noChangeAspect="1" noMove="1" noResize="1" noEditPoints="1" noAdjustHandles="1" noChangeArrowheads="1" noChangeShapeType="1" noCrop="1"/>
            </p:cNvPicPr>
            <p:nvPr/>
          </p:nvPicPr>
          <p:blipFill>
            <a:blip r:embed="rId3"/>
            <a:stretch>
              <a:fillRect/>
            </a:stretch>
          </p:blipFill>
          <p:spPr>
            <a:xfrm>
              <a:off x="5038725" y="185463"/>
              <a:ext cx="7022768" cy="2128675"/>
            </a:xfrm>
            <a:prstGeom prst="rect">
              <a:avLst/>
            </a:prstGeom>
          </p:spPr>
        </p:pic>
        <p:pic>
          <p:nvPicPr>
            <p:cNvPr id="7" name="Picture 6">
              <a:extLst>
                <a:ext uri="{FF2B5EF4-FFF2-40B4-BE49-F238E27FC236}">
                  <a16:creationId xmlns:a16="http://schemas.microsoft.com/office/drawing/2014/main" id="{DBC34155-65A5-75E6-876D-744162E1EEA8}"/>
                </a:ext>
              </a:extLst>
            </p:cNvPr>
            <p:cNvPicPr>
              <a:picLocks noGrp="1" noRot="1" noChangeAspect="1" noMove="1" noResize="1" noEditPoints="1" noAdjustHandles="1" noChangeArrowheads="1" noChangeShapeType="1" noCrop="1"/>
            </p:cNvPicPr>
            <p:nvPr/>
          </p:nvPicPr>
          <p:blipFill rotWithShape="1">
            <a:blip r:embed="rId4"/>
            <a:srcRect t="-1" b="1547"/>
            <a:stretch/>
          </p:blipFill>
          <p:spPr>
            <a:xfrm>
              <a:off x="5038725" y="2379756"/>
              <a:ext cx="2331847" cy="2095745"/>
            </a:xfrm>
            <a:prstGeom prst="rect">
              <a:avLst/>
            </a:prstGeom>
          </p:spPr>
        </p:pic>
        <p:pic>
          <p:nvPicPr>
            <p:cNvPr id="11" name="Picture 10">
              <a:extLst>
                <a:ext uri="{FF2B5EF4-FFF2-40B4-BE49-F238E27FC236}">
                  <a16:creationId xmlns:a16="http://schemas.microsoft.com/office/drawing/2014/main" id="{2D05AE85-B54E-B864-9565-7ABB0527AA6E}"/>
                </a:ext>
              </a:extLst>
            </p:cNvPr>
            <p:cNvPicPr>
              <a:picLocks noGrp="1" noRot="1" noChangeAspect="1" noMove="1" noResize="1" noEditPoints="1" noAdjustHandles="1" noChangeArrowheads="1" noChangeShapeType="1" noCrop="1"/>
            </p:cNvPicPr>
            <p:nvPr/>
          </p:nvPicPr>
          <p:blipFill>
            <a:blip r:embed="rId5"/>
            <a:stretch>
              <a:fillRect/>
            </a:stretch>
          </p:blipFill>
          <p:spPr>
            <a:xfrm>
              <a:off x="7395972" y="2379756"/>
              <a:ext cx="4690921" cy="2095745"/>
            </a:xfrm>
            <a:prstGeom prst="rect">
              <a:avLst/>
            </a:prstGeom>
          </p:spPr>
        </p:pic>
        <p:pic>
          <p:nvPicPr>
            <p:cNvPr id="14" name="Picture 13">
              <a:extLst>
                <a:ext uri="{FF2B5EF4-FFF2-40B4-BE49-F238E27FC236}">
                  <a16:creationId xmlns:a16="http://schemas.microsoft.com/office/drawing/2014/main" id="{0B43E4A4-280A-4450-0FAF-8AF9BC74E049}"/>
                </a:ext>
              </a:extLst>
            </p:cNvPr>
            <p:cNvPicPr>
              <a:picLocks noGrp="1" noRot="1" noChangeAspect="1" noMove="1" noResize="1" noEditPoints="1" noAdjustHandles="1" noChangeArrowheads="1" noChangeShapeType="1" noCrop="1"/>
            </p:cNvPicPr>
            <p:nvPr/>
          </p:nvPicPr>
          <p:blipFill>
            <a:blip r:embed="rId6"/>
            <a:stretch>
              <a:fillRect/>
            </a:stretch>
          </p:blipFill>
          <p:spPr>
            <a:xfrm>
              <a:off x="5041195" y="4541119"/>
              <a:ext cx="4658754" cy="2095745"/>
            </a:xfrm>
            <a:prstGeom prst="rect">
              <a:avLst/>
            </a:prstGeom>
          </p:spPr>
        </p:pic>
      </p:grpSp>
    </p:spTree>
    <p:extLst>
      <p:ext uri="{BB962C8B-B14F-4D97-AF65-F5344CB8AC3E}">
        <p14:creationId xmlns:p14="http://schemas.microsoft.com/office/powerpoint/2010/main" val="4208963100"/>
      </p:ext>
    </p:extLst>
  </p:cSld>
  <p:clrMapOvr>
    <a:masterClrMapping/>
  </p:clrMapOvr>
</p:sld>
</file>

<file path=ppt/theme/theme1.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935D35D850CF479556EB5FBA778891" ma:contentTypeVersion="18" ma:contentTypeDescription="Create a new document." ma:contentTypeScope="" ma:versionID="d3a3cd6f73c70f39eae699cdcb8ed5b5">
  <xsd:schema xmlns:xsd="http://www.w3.org/2001/XMLSchema" xmlns:xs="http://www.w3.org/2001/XMLSchema" xmlns:p="http://schemas.microsoft.com/office/2006/metadata/properties" xmlns:ns1="http://schemas.microsoft.com/sharepoint/v3" xmlns:ns2="2ba3b4cf-1946-4ae6-bfb6-77d990214beb" xmlns:ns3="60961fab-d629-44e6-b6be-fdf2fc7f6b8e" targetNamespace="http://schemas.microsoft.com/office/2006/metadata/properties" ma:root="true" ma:fieldsID="c89ff5feb4f15873fe9b15ac00bbd9b2" ns1:_="" ns2:_="" ns3:_="">
    <xsd:import namespace="http://schemas.microsoft.com/sharepoint/v3"/>
    <xsd:import namespace="2ba3b4cf-1946-4ae6-bfb6-77d990214beb"/>
    <xsd:import namespace="60961fab-d629-44e6-b6be-fdf2fc7f6b8e"/>
    <xsd:element name="properties">
      <xsd:complexType>
        <xsd:sequence>
          <xsd:element name="documentManagement">
            <xsd:complexType>
              <xsd:all>
                <xsd:element ref="ns2:lcf76f155ced4ddcb4097134ff3c332f" minOccurs="0"/>
                <xsd:element ref="ns3:TaxCatchAll" minOccurs="0"/>
                <xsd:element ref="ns2:AddedtoSpreadsheet" minOccurs="0"/>
                <xsd:element ref="ns2:TrackedChanges"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a3b4cf-1946-4ae6-bfb6-77d990214b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AddedtoSpreadsheet" ma:index="11" nillable="true" ma:displayName="Added to Spreadsheet" ma:default="0" ma:format="Dropdown" ma:internalName="AddedtoSpreadsheet">
      <xsd:simpleType>
        <xsd:restriction base="dms:Boolean"/>
      </xsd:simpleType>
    </xsd:element>
    <xsd:element name="TrackedChanges" ma:index="12" nillable="true" ma:displayName="Tracked Changes" ma:default="0" ma:format="Dropdown" ma:internalName="TrackedChanges">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0961fab-d629-44e6-b6be-fdf2fc7f6b8e" xsi:nil="true"/>
    <lcf76f155ced4ddcb4097134ff3c332f xmlns="2ba3b4cf-1946-4ae6-bfb6-77d990214beb">
      <Terms xmlns="http://schemas.microsoft.com/office/infopath/2007/PartnerControls"/>
    </lcf76f155ced4ddcb4097134ff3c332f>
    <TrackedChanges xmlns="2ba3b4cf-1946-4ae6-bfb6-77d990214beb">false</TrackedChanges>
    <AddedtoSpreadsheet xmlns="2ba3b4cf-1946-4ae6-bfb6-77d990214beb">false</AddedtoSpreadsheet>
    <_ip_UnifiedCompliancePolicyUIAction xmlns="http://schemas.microsoft.com/sharepoint/v3" xsi:nil="true"/>
    <_ip_UnifiedCompliancePolicyProperties xmlns="http://schemas.microsoft.com/sharepoint/v3" xsi:nil="true"/>
    <SharedWithUsers xmlns="60961fab-d629-44e6-b6be-fdf2fc7f6b8e">
      <UserInfo>
        <DisplayName/>
        <AccountId xsi:nil="true"/>
        <AccountType/>
      </UserInfo>
    </SharedWithUsers>
  </documentManagement>
</p:properties>
</file>

<file path=customXml/itemProps1.xml><?xml version="1.0" encoding="utf-8"?>
<ds:datastoreItem xmlns:ds="http://schemas.openxmlformats.org/officeDocument/2006/customXml" ds:itemID="{ACECB28C-4EE5-427E-8C00-494051F86FB4}">
  <ds:schemaRefs>
    <ds:schemaRef ds:uri="2ba3b4cf-1946-4ae6-bfb6-77d990214beb"/>
    <ds:schemaRef ds:uri="60961fab-d629-44e6-b6be-fdf2fc7f6b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EAB1D5-C604-44F4-A569-87EF5FAE8A9C}">
  <ds:schemaRefs>
    <ds:schemaRef ds:uri="http://schemas.microsoft.com/sharepoint/v3/contenttype/forms"/>
  </ds:schemaRefs>
</ds:datastoreItem>
</file>

<file path=customXml/itemProps3.xml><?xml version="1.0" encoding="utf-8"?>
<ds:datastoreItem xmlns:ds="http://schemas.openxmlformats.org/officeDocument/2006/customXml" ds:itemID="{E6A3B94E-E012-4D41-BB8C-617CE8D8B0B3}">
  <ds:schemaRefs>
    <ds:schemaRef ds:uri="2ba3b4cf-1946-4ae6-bfb6-77d990214beb"/>
    <ds:schemaRef ds:uri="60961fab-d629-44e6-b6be-fdf2fc7f6b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2340</Words>
  <Application>Microsoft Office PowerPoint</Application>
  <PresentationFormat>Widescreen</PresentationFormat>
  <Paragraphs>232</Paragraphs>
  <Slides>36</Slides>
  <Notes>27</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5_Office Theme</vt:lpstr>
      <vt:lpstr> Circular Economy</vt:lpstr>
      <vt:lpstr>Systems Change Lab   It’s time to change the way we think about changing the world.</vt:lpstr>
      <vt:lpstr>Interconnected systems    </vt:lpstr>
      <vt:lpstr>What is a circular economy?</vt:lpstr>
      <vt:lpstr>The six shifts needed to  transition to a circular economy</vt:lpstr>
      <vt:lpstr>Highlights</vt:lpstr>
      <vt:lpstr>Progress Toward Targets</vt:lpstr>
      <vt:lpstr>Progress Toward Targets</vt:lpstr>
      <vt:lpstr>Enablers and Barriers</vt:lpstr>
      <vt:lpstr>Enablers and Barriers</vt:lpstr>
      <vt:lpstr>Global resource consumption should be cut by more than half by 2030, but is instead projected to increase</vt:lpstr>
      <vt:lpstr>The six shifts needed to  transform the circular economy system</vt:lpstr>
      <vt:lpstr>Decrease overconsumption</vt:lpstr>
      <vt:lpstr>PowerPoint Presentation</vt:lpstr>
      <vt:lpstr>PowerPoint Presentation</vt:lpstr>
      <vt:lpstr>Minimize environmental and social harms in resource extraction</vt:lpstr>
      <vt:lpstr>Human activities surpass what ecosystems can provide</vt:lpstr>
      <vt:lpstr>Resource extraction still causing social issues </vt:lpstr>
      <vt:lpstr>Make production more resource efficient</vt:lpstr>
      <vt:lpstr>PowerPoint Presentation</vt:lpstr>
      <vt:lpstr>PowerPoint Presentation</vt:lpstr>
      <vt:lpstr>Use recycled, reused and renewable materials and components</vt:lpstr>
      <vt:lpstr>The share of recycled materials used must accelerate </vt:lpstr>
      <vt:lpstr>PowerPoint Presentation</vt:lpstr>
      <vt:lpstr>Use products longer</vt:lpstr>
      <vt:lpstr>PowerPoint Presentation</vt:lpstr>
      <vt:lpstr>PowerPoint Presentation</vt:lpstr>
      <vt:lpstr>Increase the quantity and value of resources recovered at end of use</vt:lpstr>
      <vt:lpstr>PowerPoint Presentation</vt:lpstr>
      <vt:lpstr>PowerPoint Presentation</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Brynne Wilcox</dc:creator>
  <cp:lastModifiedBy>Brynne Wilcox</cp:lastModifiedBy>
  <cp:revision>20</cp:revision>
  <dcterms:created xsi:type="dcterms:W3CDTF">2023-01-12T20:12:29Z</dcterms:created>
  <dcterms:modified xsi:type="dcterms:W3CDTF">2025-01-03T16:00:22Z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0x0101001D935D35D850CF479556EB5FBA778891</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{"FileActivityType":"6","FileActivityTimeStamp":"2023-01-17T17:32:58.190Z","FileActivityUsersOnPage":[{"DisplayName":"Brynne Wilcox","Id":"brynne.wilcox@wri.org"}],"FileActivityNavigationId":null}</vt:lpwstr>
  </property>
  <property fmtid="{D5CDD505-2E9C-101B-9397-08002B2CF9AE}" pid="7" name="TriggerFlowInfo">
    <vt:lpwstr/>
  </property>
  <property fmtid="{D5CDD505-2E9C-101B-9397-08002B2CF9AE}" pid="8" name="SharedWithUsers">
    <vt:lpwstr/>
  </property>
</Properties>
</file>