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7" r:id="rId5"/>
    <p:sldId id="258" r:id="rId6"/>
    <p:sldId id="260" r:id="rId7"/>
    <p:sldId id="259" r:id="rId8"/>
    <p:sldId id="261" r:id="rId9"/>
    <p:sldId id="262" r:id="rId10"/>
    <p:sldId id="263" r:id="rId11"/>
    <p:sldId id="264" r:id="rId12"/>
    <p:sldId id="265" r:id="rId13"/>
    <p:sldId id="266" r:id="rId14"/>
    <p:sldId id="274" r:id="rId15"/>
    <p:sldId id="271" r:id="rId16"/>
    <p:sldId id="275" r:id="rId17"/>
    <p:sldId id="277" r:id="rId18"/>
    <p:sldId id="276"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 id="{93B826FF-28FB-E983-EAE8-9E8B97F7AD61}" name="Katie Lebling" initials="KL" userId="S::katie.lebling@wri.org::e98fbecc-a065-45a9-9283-50f2ef6e9b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9FF"/>
    <a:srgbClr val="0C1C5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8CDC8-9EFB-F565-09F2-61D78D011FB7}" v="3" dt="2025-01-16T22:05:35.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030" autoAdjust="0"/>
  </p:normalViewPr>
  <p:slideViewPr>
    <p:cSldViewPr snapToGrid="0">
      <p:cViewPr varScale="1">
        <p:scale>
          <a:sx n="112" d="100"/>
          <a:sy n="112" d="100"/>
        </p:scale>
        <p:origin x="5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nne Wilcox" userId="S::brynne.wilcox@wri.org::9ea332a5-72b0-4aba-9eed-02b5d0137144" providerId="AD" clId="Web-{29CBECBA-A755-61E5-193C-CB2A41B5D57D}"/>
    <pc:docChg chg="modSld">
      <pc:chgData name="Brynne Wilcox" userId="S::brynne.wilcox@wri.org::9ea332a5-72b0-4aba-9eed-02b5d0137144" providerId="AD" clId="Web-{29CBECBA-A755-61E5-193C-CB2A41B5D57D}" dt="2025-01-03T16:00:34.920" v="3" actId="20577"/>
      <pc:docMkLst>
        <pc:docMk/>
      </pc:docMkLst>
      <pc:sldChg chg="modSp">
        <pc:chgData name="Brynne Wilcox" userId="S::brynne.wilcox@wri.org::9ea332a5-72b0-4aba-9eed-02b5d0137144" providerId="AD" clId="Web-{29CBECBA-A755-61E5-193C-CB2A41B5D57D}" dt="2025-01-03T16:00:34.920" v="3" actId="20577"/>
        <pc:sldMkLst>
          <pc:docMk/>
          <pc:sldMk cId="4183653480" sldId="257"/>
        </pc:sldMkLst>
        <pc:spChg chg="mod">
          <ac:chgData name="Brynne Wilcox" userId="S::brynne.wilcox@wri.org::9ea332a5-72b0-4aba-9eed-02b5d0137144" providerId="AD" clId="Web-{29CBECBA-A755-61E5-193C-CB2A41B5D57D}" dt="2025-01-03T16:00:34.920" v="3" actId="20577"/>
          <ac:spMkLst>
            <pc:docMk/>
            <pc:sldMk cId="4183653480" sldId="257"/>
            <ac:spMk id="12" creationId="{EFD6DA0E-695C-C621-9CE3-A8F72089B22E}"/>
          </ac:spMkLst>
        </pc:spChg>
      </pc:sldChg>
    </pc:docChg>
  </pc:docChgLst>
  <pc:docChgLst>
    <pc:chgData name="Brynne Wilcox" userId="S::brynne.wilcox@wri.org::9ea332a5-72b0-4aba-9eed-02b5d0137144" providerId="AD" clId="Web-{09E8CDC8-9EFB-F565-09F2-61D78D011FB7}"/>
    <pc:docChg chg="modSld">
      <pc:chgData name="Brynne Wilcox" userId="S::brynne.wilcox@wri.org::9ea332a5-72b0-4aba-9eed-02b5d0137144" providerId="AD" clId="Web-{09E8CDC8-9EFB-F565-09F2-61D78D011FB7}" dt="2025-01-16T22:05:35.505" v="1" actId="20577"/>
      <pc:docMkLst>
        <pc:docMk/>
      </pc:docMkLst>
      <pc:sldChg chg="modSp">
        <pc:chgData name="Brynne Wilcox" userId="S::brynne.wilcox@wri.org::9ea332a5-72b0-4aba-9eed-02b5d0137144" providerId="AD" clId="Web-{09E8CDC8-9EFB-F565-09F2-61D78D011FB7}" dt="2025-01-16T22:05:35.505" v="1" actId="20577"/>
        <pc:sldMkLst>
          <pc:docMk/>
          <pc:sldMk cId="4183653480" sldId="257"/>
        </pc:sldMkLst>
        <pc:spChg chg="mod">
          <ac:chgData name="Brynne Wilcox" userId="S::brynne.wilcox@wri.org::9ea332a5-72b0-4aba-9eed-02b5d0137144" providerId="AD" clId="Web-{09E8CDC8-9EFB-F565-09F2-61D78D011FB7}" dt="2025-01-16T22:05:35.505" v="1" actId="20577"/>
          <ac:spMkLst>
            <pc:docMk/>
            <pc:sldMk cId="4183653480" sldId="257"/>
            <ac:spMk id="12" creationId="{EFD6DA0E-695C-C621-9CE3-A8F72089B2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58DBE-E55B-475E-8DB8-64D6D845B4C8}" type="datetimeFigureOut">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01E96-CFC3-4C58-B4BB-AEDF542D1516}" type="slidenum">
              <a:t>‹#›</a:t>
            </a:fld>
            <a:endParaRPr lang="en-US"/>
          </a:p>
        </p:txBody>
      </p:sp>
    </p:spTree>
    <p:extLst>
      <p:ext uri="{BB962C8B-B14F-4D97-AF65-F5344CB8AC3E}">
        <p14:creationId xmlns:p14="http://schemas.microsoft.com/office/powerpoint/2010/main" val="4082774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t>Climeworks</a:t>
            </a:r>
            <a:r>
              <a:rPr lang="en-US" dirty="0"/>
              <a:t>: https://www.dropbox.com/sh/gugqeqb3csawqdy/AADzUYTDVEbxXrA4ynjhSWHaa/Images/Climeworks%20direct%20air%20capture%20plant%20in%20Hinwil%2C%20Copyright%20Climeworks.jpg?dl=0</a:t>
            </a:r>
          </a:p>
        </p:txBody>
      </p:sp>
      <p:sp>
        <p:nvSpPr>
          <p:cNvPr id="4" name="Slide Number Placeholder 3"/>
          <p:cNvSpPr>
            <a:spLocks noGrp="1"/>
          </p:cNvSpPr>
          <p:nvPr>
            <p:ph type="sldNum" sz="quarter" idx="5"/>
          </p:nvPr>
        </p:nvSpPr>
        <p:spPr/>
        <p:txBody>
          <a:bodyPr/>
          <a:lstStyle/>
          <a:p>
            <a:fld id="{61801E96-CFC3-4C58-B4BB-AEDF542D1516}" type="slidenum">
              <a:t>1</a:t>
            </a:fld>
            <a:endParaRPr lang="en-US"/>
          </a:p>
        </p:txBody>
      </p:sp>
    </p:spTree>
    <p:extLst>
      <p:ext uri="{BB962C8B-B14F-4D97-AF65-F5344CB8AC3E}">
        <p14:creationId xmlns:p14="http://schemas.microsoft.com/office/powerpoint/2010/main" val="186089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t>
            </a:r>
            <a:r>
              <a:rPr lang="en-US" err="1"/>
              <a:t>Climeworks</a:t>
            </a:r>
            <a:r>
              <a:rPr lang="en-US"/>
              <a:t>: https://www.dropbox.com/sh/gugqeqb3csawqdy/AADzUYTDVEbxXrA4ynjhSWHaa/Images/Climeworks%20direct%20air%20capture%20plant%20in%20Hinwil%2C%20Copyright%20Climeworks.jpg?dl=0 </a:t>
            </a:r>
          </a:p>
        </p:txBody>
      </p:sp>
      <p:sp>
        <p:nvSpPr>
          <p:cNvPr id="4" name="Slide Number Placeholder 3"/>
          <p:cNvSpPr>
            <a:spLocks noGrp="1"/>
          </p:cNvSpPr>
          <p:nvPr>
            <p:ph type="sldNum" sz="quarter" idx="5"/>
          </p:nvPr>
        </p:nvSpPr>
        <p:spPr/>
        <p:txBody>
          <a:bodyPr/>
          <a:lstStyle/>
          <a:p>
            <a:fld id="{61801E96-CFC3-4C58-B4BB-AEDF542D1516}" type="slidenum">
              <a:t>4</a:t>
            </a:fld>
            <a:endParaRPr lang="en-US"/>
          </a:p>
        </p:txBody>
      </p:sp>
    </p:spTree>
    <p:extLst>
      <p:ext uri="{BB962C8B-B14F-4D97-AF65-F5344CB8AC3E}">
        <p14:creationId xmlns:p14="http://schemas.microsoft.com/office/powerpoint/2010/main" val="382479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defined as carbon removal, carbon dioxide (CO2) must be captured from the atmosphere, not at a point source like a cement plant. (The latter would count as emissions reduction rather than carbon removal, since it prevents emissions from entering the atmosphere.) Carbon dioxide removed from the atmosphere must then be permanently sequestered, including through injection into deep underground geological formations, creation of stable carbonate minerals or use in durable products (e.g., concrete). </a:t>
            </a:r>
            <a:endParaRPr lang="en-US" dirty="0">
              <a:ea typeface="Calibri"/>
              <a:cs typeface="Calibri"/>
            </a:endParaRPr>
          </a:p>
          <a:p>
            <a:r>
              <a:rPr lang="en-US" dirty="0"/>
              <a:t> </a:t>
            </a:r>
            <a:endParaRPr lang="en-US" dirty="0">
              <a:cs typeface="Calibri"/>
            </a:endParaRPr>
          </a:p>
          <a:p>
            <a:r>
              <a:rPr lang="en-US" dirty="0"/>
              <a:t>A key indicator for tracking progress on carbon removal is identifying how many metric tons (</a:t>
            </a:r>
            <a:r>
              <a:rPr lang="en-US" dirty="0" err="1"/>
              <a:t>tonnes</a:t>
            </a:r>
            <a:r>
              <a:rPr lang="en-US" dirty="0"/>
              <a:t>, t) of CO2 have been captured from the air through technological carbon removal approaches and stored permanently. </a:t>
            </a:r>
            <a:endParaRPr lang="en-US" dirty="0">
              <a:cs typeface="Calibri"/>
            </a:endParaRPr>
          </a:p>
          <a:p>
            <a:r>
              <a:rPr lang="en-US" dirty="0"/>
              <a:t> </a:t>
            </a:r>
            <a:endParaRPr lang="en-US" dirty="0">
              <a:cs typeface="Calibri"/>
            </a:endParaRPr>
          </a:p>
          <a:p>
            <a:r>
              <a:rPr lang="en-US" dirty="0"/>
              <a:t>Today, that number stands at less than 1 million </a:t>
            </a:r>
            <a:r>
              <a:rPr lang="en-US" dirty="0" err="1"/>
              <a:t>tonnes</a:t>
            </a:r>
            <a:r>
              <a:rPr lang="en-US" dirty="0"/>
              <a:t> of CO2 per year (MtCO2/</a:t>
            </a:r>
            <a:r>
              <a:rPr lang="en-US" dirty="0" err="1"/>
              <a:t>yr</a:t>
            </a:r>
            <a:r>
              <a:rPr lang="en-US" dirty="0"/>
              <a:t>). DAC capacity is about 8,000 tCO2/</a:t>
            </a:r>
            <a:r>
              <a:rPr lang="en-US" dirty="0" err="1"/>
              <a:t>yr</a:t>
            </a:r>
            <a:r>
              <a:rPr lang="en-US" dirty="0"/>
              <a:t> (0.008 MtCO2/</a:t>
            </a:r>
            <a:r>
              <a:rPr lang="en-US" dirty="0" err="1"/>
              <a:t>yr</a:t>
            </a:r>
            <a:r>
              <a:rPr lang="en-US" dirty="0"/>
              <a:t>), but only half of that captured CO2 is stored permanently, largely through the 4,000 tCO2/</a:t>
            </a:r>
            <a:r>
              <a:rPr lang="en-US" dirty="0" err="1"/>
              <a:t>yr</a:t>
            </a:r>
            <a:r>
              <a:rPr lang="en-US" dirty="0"/>
              <a:t> (0.004 MtCO2/</a:t>
            </a:r>
            <a:r>
              <a:rPr lang="en-US" dirty="0" err="1"/>
              <a:t>yr</a:t>
            </a:r>
            <a:r>
              <a:rPr lang="en-US" dirty="0"/>
              <a:t>) Orca DAC plant in Iceland operated by </a:t>
            </a:r>
            <a:r>
              <a:rPr lang="en-US" dirty="0" err="1"/>
              <a:t>Climeworks</a:t>
            </a:r>
            <a:r>
              <a:rPr lang="en-US" dirty="0"/>
              <a:t>. This is similar in volume to the annual emissions from 870 cars. For bioenergy with carbon capture and storage (BECCS), one ethanol facility with carbon capture and storage (CCS), located in Illinois, stored 0.52 MtCO2/</a:t>
            </a:r>
            <a:r>
              <a:rPr lang="en-US" dirty="0" err="1"/>
              <a:t>yr</a:t>
            </a:r>
            <a:r>
              <a:rPr lang="en-US" dirty="0"/>
              <a:t> in 2020, the latest year of data available. </a:t>
            </a:r>
            <a:endParaRPr lang="en-US" dirty="0">
              <a:cs typeface="Calibri"/>
            </a:endParaRPr>
          </a:p>
          <a:p>
            <a:r>
              <a:rPr lang="en-US" dirty="0"/>
              <a:t> </a:t>
            </a:r>
            <a:endParaRPr lang="en-US" dirty="0">
              <a:cs typeface="Calibri"/>
            </a:endParaRPr>
          </a:p>
          <a:p>
            <a:r>
              <a:rPr lang="en-US" dirty="0"/>
              <a:t>Estimates indicate that approximately 19,000 additional </a:t>
            </a:r>
            <a:r>
              <a:rPr lang="en-US" dirty="0" err="1"/>
              <a:t>tonnes</a:t>
            </a:r>
            <a:r>
              <a:rPr lang="en-US" dirty="0"/>
              <a:t> of CO2 removal (0.019 MtCO2) were delivered in 2020 through voluntary carbon removal purchases. However, data is incomplete and includes only what is reported publicly. This brings total carbon removal to an estimated 0.541 MtCO2 in 2020 — less than 1% of the amount of carbon removal expected to be needed by 2030.</a:t>
            </a:r>
            <a:endParaRPr lang="en-US" dirty="0">
              <a:cs typeface="Calibri"/>
            </a:endParaRPr>
          </a:p>
          <a:p>
            <a:r>
              <a:rPr lang="en-US" dirty="0"/>
              <a:t> </a:t>
            </a:r>
            <a:endParaRPr lang="en-US" dirty="0">
              <a:cs typeface="Calibri"/>
            </a:endParaRPr>
          </a:p>
          <a:p>
            <a:r>
              <a:rPr lang="en-US" dirty="0"/>
              <a:t>Scaling up technological carbon removal at a rate that puts us on track for multi-</a:t>
            </a:r>
            <a:r>
              <a:rPr lang="en-US" dirty="0" err="1"/>
              <a:t>gigatonne</a:t>
            </a:r>
            <a:r>
              <a:rPr lang="en-US" dirty="0"/>
              <a:t> scale removal by 2050 and aligns with climate goals means we will likely need 75 MtCO2/year of carbon removal by 2030 and 4,500 MtCO2/year by 2050. </a:t>
            </a:r>
            <a:endParaRPr lang="en-US" dirty="0">
              <a:cs typeface="Calibri"/>
            </a:endParaRPr>
          </a:p>
          <a:p>
            <a:r>
              <a:rPr lang="en-US" dirty="0"/>
              <a:t> </a:t>
            </a:r>
            <a:endParaRPr lang="en-US" dirty="0">
              <a:cs typeface="Calibri"/>
            </a:endParaRPr>
          </a:p>
          <a:p>
            <a:r>
              <a:rPr lang="en-US" dirty="0"/>
              <a:t>The recent rate of progress in scaling up technological carbon removal needs to accelerate significantly to reach 75 MtCO2/year by 2030. However, interest and investment in carbon removal is accelerating rapidly, so the rate of change will likely go faster in the future compared to what is happening today.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6AEC5C9-C7AC-4F82-8888-E6B58C8F00D8}" type="slidenum">
              <a:rPr lang="en-US"/>
              <a:t>5</a:t>
            </a:fld>
            <a:endParaRPr lang="en-US"/>
          </a:p>
        </p:txBody>
      </p:sp>
    </p:spTree>
    <p:extLst>
      <p:ext uri="{BB962C8B-B14F-4D97-AF65-F5344CB8AC3E}">
        <p14:creationId xmlns:p14="http://schemas.microsoft.com/office/powerpoint/2010/main" val="3445009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system, we have identified 8 enablers and barriers to change. Some enabling conditions for this system include approaches such as  increasing funding for research, development and deployment of carbon removal technologies, expanding complementary infrastructure, and developing robust governance structures that include prioritization of equity and sustainability.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637740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largest direct air capture plant in operation today removes 4,000 metric tons of carbon dioxide per year (tCO2/</a:t>
            </a:r>
            <a:r>
              <a:rPr lang="en-US" dirty="0" err="1"/>
              <a:t>yr</a:t>
            </a:r>
            <a:r>
              <a:rPr lang="en-US" dirty="0"/>
              <a:t>). Nine months after the plant began operations, </a:t>
            </a:r>
            <a:r>
              <a:rPr lang="en-US" dirty="0" err="1"/>
              <a:t>Climeworks</a:t>
            </a:r>
            <a:r>
              <a:rPr lang="en-US" dirty="0"/>
              <a:t> announced a nearly 10x scale up that broke ground in mid-2022. A handful of other million-ton scale plants are in the development pipeline, in addition to the 4 million ton DAC hubs in the U.S. Along with federal funding, private investment will need to assume a major role in the scale-up of carbon removal technologies. As more corporations put forward net-zero pledges, many will turn to these technologies to meet their targets. </a:t>
            </a:r>
            <a:endParaRPr lang="en-US" dirty="0">
              <a:ea typeface="Calibri"/>
              <a:cs typeface="Calibri"/>
            </a:endParaRPr>
          </a:p>
          <a:p>
            <a:r>
              <a:rPr lang="en-US" dirty="0"/>
              <a:t> </a:t>
            </a:r>
            <a:endParaRPr lang="en-US" dirty="0">
              <a:cs typeface="Calibri"/>
            </a:endParaRPr>
          </a:p>
          <a:p>
            <a:r>
              <a:rPr lang="en-US" dirty="0"/>
              <a:t>Some companies and organizations are already purchasing </a:t>
            </a:r>
            <a:r>
              <a:rPr lang="en-US" dirty="0" err="1"/>
              <a:t>tonnes</a:t>
            </a:r>
            <a:r>
              <a:rPr lang="en-US" dirty="0"/>
              <a:t> of carbon dioxide removal or making commitments to do so later. Although data is incomplete, public records indicate that about $55 million in carbon removal </a:t>
            </a:r>
            <a:r>
              <a:rPr lang="en-US" dirty="0" err="1"/>
              <a:t>tonnes</a:t>
            </a:r>
            <a:r>
              <a:rPr lang="en-US" dirty="0"/>
              <a:t> have been purchased since 2020. Private capital through investment funds is beginning to flow: </a:t>
            </a:r>
            <a:r>
              <a:rPr lang="en-US" dirty="0" err="1"/>
              <a:t>Lowercarbon</a:t>
            </a:r>
            <a:r>
              <a:rPr lang="en-US" dirty="0"/>
              <a:t> Capital raised $350 million to invest in carbon removal start-ups, and Bill Gates’ Catalyst fund aims to leverage $15 billion to advance four technologies, including DAC. Frontier, run by a coalition of technology companies, is an advance market commitment to purchase $925 million in permanent carbon removal by 2030. </a:t>
            </a:r>
            <a:endParaRPr lang="en-US">
              <a:ea typeface="Calibri" panose="020F0502020204030204"/>
              <a:cs typeface="Calibri"/>
            </a:endParaRPr>
          </a:p>
          <a:p>
            <a:r>
              <a:rPr lang="en-US" dirty="0"/>
              <a:t> </a:t>
            </a:r>
            <a:endParaRPr lang="en-US" dirty="0">
              <a:cs typeface="Calibri"/>
            </a:endParaRPr>
          </a:p>
          <a:p>
            <a:r>
              <a:rPr lang="en-US" dirty="0"/>
              <a:t>However, it’s crucial to make sure that corporate commitments don’t result in an overreliance on carbon removal and that companies reduce emissions as much as possible and don’t use carbon removal as a replacement for emissions reduction. The level of emissions reduction versus carbon removal will vary by company — a company producing cement will likely have a harder time reducing emissions than a company with emissions predominantly from electricity. </a:t>
            </a:r>
            <a:endParaRPr lang="en-US" dirty="0">
              <a:cs typeface="Calibri"/>
            </a:endParaRPr>
          </a:p>
          <a:p>
            <a:r>
              <a:rPr lang="en-US" dirty="0"/>
              <a:t> </a:t>
            </a:r>
            <a:endParaRPr lang="en-US" dirty="0">
              <a:cs typeface="Calibri"/>
            </a:endParaRPr>
          </a:p>
          <a:p>
            <a:r>
              <a:rPr lang="en-US" dirty="0"/>
              <a:t>Along these lines, the Science Based Targets initiative released corporate net-zero guidance in late 2021 that companies on the path to net-zero must reduce at least 90% of their emissions and use carbon removal only for the remaining 5–10%. Additionally, it’s important for carbon removed to be sequestered over very long durations. Based on available data, 72 companies have purchased </a:t>
            </a:r>
            <a:r>
              <a:rPr lang="en-US" dirty="0" err="1"/>
              <a:t>tonnes</a:t>
            </a:r>
            <a:r>
              <a:rPr lang="en-US" dirty="0"/>
              <a:t> of carbon removal as of mid-2022. We have not yet assessed the permanence and quality of these </a:t>
            </a:r>
            <a:r>
              <a:rPr lang="en-US" dirty="0" err="1"/>
              <a:t>tonnes</a:t>
            </a:r>
            <a:r>
              <a:rPr lang="en-US" dirty="0"/>
              <a:t>. </a:t>
            </a:r>
            <a:endParaRPr lang="en-US">
              <a:ea typeface="Calibri" panose="020F0502020204030204"/>
              <a:cs typeface="Calibri"/>
            </a:endParaRPr>
          </a:p>
          <a:p>
            <a:endParaRPr lang="en-US" dirty="0">
              <a:cs typeface="Calibri"/>
            </a:endParaRPr>
          </a:p>
          <a:p>
            <a:r>
              <a:rPr lang="en-US" dirty="0">
                <a:cs typeface="Calibri"/>
              </a:rPr>
              <a:t>Photo via </a:t>
            </a:r>
            <a:r>
              <a:rPr lang="en-US" dirty="0" err="1">
                <a:cs typeface="Calibri"/>
              </a:rPr>
              <a:t>ClimeWorks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6AEC5C9-C7AC-4F82-8888-E6B58C8F00D8}" type="slidenum">
              <a:rPr lang="en-US"/>
              <a:t>7</a:t>
            </a:fld>
            <a:endParaRPr lang="en-US"/>
          </a:p>
        </p:txBody>
      </p:sp>
    </p:spTree>
    <p:extLst>
      <p:ext uri="{BB962C8B-B14F-4D97-AF65-F5344CB8AC3E}">
        <p14:creationId xmlns:p14="http://schemas.microsoft.com/office/powerpoint/2010/main" val="397351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Government investment in research, development and demonstration (RD&amp;D) is necessary to develop a wide range of carbon removal technologies and optimize the ones we have today. With a diverse portfolio of carbon removal technologies, we can minimize risks associated with any one approach and reduce overall costs. </a:t>
            </a:r>
            <a:endParaRPr lang="en-US" u="sng">
              <a:cs typeface="Calibri" panose="020F0502020204030204"/>
            </a:endParaRPr>
          </a:p>
          <a:p>
            <a:r>
              <a:rPr lang="en-US"/>
              <a:t> </a:t>
            </a:r>
            <a:endParaRPr lang="en-US">
              <a:cs typeface="Calibri"/>
            </a:endParaRPr>
          </a:p>
          <a:p>
            <a:r>
              <a:rPr lang="en-US"/>
              <a:t>A handful of countries have already increased federal funding for development of carbon removal technologies, including Australia, Canada, Japan, the United Kingdom and the United States, but much more will be needed. Based on available data, seven countries are providing government RD&amp;D for carbon removal in 2022, up from one in 2019.</a:t>
            </a:r>
            <a:endParaRPr lang="en-US">
              <a:cs typeface="Calibri"/>
            </a:endParaRPr>
          </a:p>
        </p:txBody>
      </p:sp>
      <p:sp>
        <p:nvSpPr>
          <p:cNvPr id="4" name="Slide Number Placeholder 3"/>
          <p:cNvSpPr>
            <a:spLocks noGrp="1"/>
          </p:cNvSpPr>
          <p:nvPr>
            <p:ph type="sldNum" sz="quarter" idx="5"/>
          </p:nvPr>
        </p:nvSpPr>
        <p:spPr/>
        <p:txBody>
          <a:bodyPr/>
          <a:lstStyle/>
          <a:p>
            <a:fld id="{86AEC5C9-C7AC-4F82-8888-E6B58C8F00D8}" type="slidenum">
              <a:rPr lang="en-US"/>
              <a:t>8</a:t>
            </a:fld>
            <a:endParaRPr lang="en-US"/>
          </a:p>
        </p:txBody>
      </p:sp>
    </p:spTree>
    <p:extLst>
      <p:ext uri="{BB962C8B-B14F-4D97-AF65-F5344CB8AC3E}">
        <p14:creationId xmlns:p14="http://schemas.microsoft.com/office/powerpoint/2010/main" val="370925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support for deployment of carbon removal technologies is important because carbon removal technologies are costly, and opportunities for direct revenue are limited since carbon removal is ultimately a public good. </a:t>
            </a:r>
          </a:p>
          <a:p>
            <a:endParaRPr lang="en-US" dirty="0">
              <a:ea typeface="Calibri"/>
              <a:cs typeface="Calibri"/>
            </a:endParaRPr>
          </a:p>
          <a:p>
            <a:r>
              <a:rPr lang="en-US" dirty="0"/>
              <a:t>Deployment support can come through a variety of channels, such as investment or production tax credits, loans, grants, tax-advantaged financing structures, government procurement of products made with captured CO2, or direct government procurement of carbon removal, among others.</a:t>
            </a:r>
            <a:endParaRPr lang="en-US" dirty="0">
              <a:cs typeface="Calibri"/>
            </a:endParaRPr>
          </a:p>
          <a:p>
            <a:endParaRPr lang="en-US" dirty="0"/>
          </a:p>
          <a:p>
            <a:r>
              <a:rPr lang="en-US" dirty="0"/>
              <a:t>Governments in developed economies have a particular responsibility to scale up carbon removal capacity given their higher levels of total historical emissions. </a:t>
            </a:r>
            <a:endParaRPr lang="en-US" dirty="0">
              <a:cs typeface="Calibri" panose="020F0502020204030204"/>
            </a:endParaRPr>
          </a:p>
          <a:p>
            <a:endParaRPr lang="en-US" dirty="0"/>
          </a:p>
          <a:p>
            <a:r>
              <a:rPr lang="en-US" dirty="0"/>
              <a:t>For example, the United States’ 45Q tax credit, created in 2008, provides support for carbon that is sequestered geologically or used in products. The credit value for DAC increased in 2022 from $35–50/tCO2 to $130–180/tCO2. The U.S. Federal Carbon Removal Leadership Act would also require increasing levels of government procurement of </a:t>
            </a:r>
            <a:r>
              <a:rPr lang="en-US" err="1"/>
              <a:t>tonnes</a:t>
            </a:r>
            <a:r>
              <a:rPr lang="en-US" dirty="0"/>
              <a:t> of removed carbon. In 2022, Canada created an investment tax credit that covers 60% of investments for carbon removal infrastructure. </a:t>
            </a:r>
            <a:endParaRPr lang="en-US" dirty="0">
              <a:cs typeface="Calibri"/>
            </a:endParaRPr>
          </a:p>
          <a:p>
            <a:endParaRPr lang="en-US" dirty="0"/>
          </a:p>
          <a:p>
            <a:r>
              <a:rPr lang="en-US" dirty="0"/>
              <a:t>Based on public documentation and announcements, at least six countries — Australia, Canada, Germany, Iceland, Switzerland and the United States — are providing carbon removal deployment support in 2022.</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6AEC5C9-C7AC-4F82-8888-E6B58C8F00D8}" type="slidenum">
              <a:rPr lang="en-US"/>
              <a:t>9</a:t>
            </a:fld>
            <a:endParaRPr lang="en-US"/>
          </a:p>
        </p:txBody>
      </p:sp>
    </p:spTree>
    <p:extLst>
      <p:ext uri="{BB962C8B-B14F-4D97-AF65-F5344CB8AC3E}">
        <p14:creationId xmlns:p14="http://schemas.microsoft.com/office/powerpoint/2010/main" val="241724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support for deployment of carbon removal technologies is important because carbon removal technologies are costly, and opportunities for direct revenue are limited since carbon removal is ultimately a public good. </a:t>
            </a:r>
          </a:p>
          <a:p>
            <a:endParaRPr lang="en-US" dirty="0">
              <a:ea typeface="Calibri"/>
              <a:cs typeface="Calibri"/>
            </a:endParaRPr>
          </a:p>
          <a:p>
            <a:r>
              <a:rPr lang="en-US" dirty="0"/>
              <a:t>Deployment support can come through a variety of channels, such as investment or production tax credits, loans, grants, tax-advantaged financing structures, government procurement of products made with captured CO2, or direct government procurement of carbon removal, among others.</a:t>
            </a:r>
            <a:endParaRPr lang="en-US" dirty="0">
              <a:ea typeface="Calibri"/>
              <a:cs typeface="Calibri"/>
            </a:endParaRPr>
          </a:p>
          <a:p>
            <a:endParaRPr lang="en-US" dirty="0"/>
          </a:p>
          <a:p>
            <a:r>
              <a:rPr lang="en-US" dirty="0"/>
              <a:t>Governments in developed economies have a particular responsibility to scale up carbon removal capacity given their higher levels of total historical emissions. </a:t>
            </a:r>
            <a:endParaRPr lang="en-US" dirty="0">
              <a:ea typeface="Calibri"/>
              <a:cs typeface="Calibri"/>
            </a:endParaRPr>
          </a:p>
          <a:p>
            <a:endParaRPr lang="en-US" dirty="0"/>
          </a:p>
          <a:p>
            <a:r>
              <a:rPr lang="en-US" dirty="0"/>
              <a:t>For example, the United States’ 45Q tax credit, created in 2008, provides support for carbon that is sequestered geologically or used in products. The credit value for DAC increased in 2022 from $35–50/tCO2 to $130–180/tCO2. The U.S. Federal Carbon Removal Leadership Act would also require increasing levels of government procurement of </a:t>
            </a:r>
            <a:r>
              <a:rPr lang="en-US" err="1"/>
              <a:t>tonnes</a:t>
            </a:r>
            <a:r>
              <a:rPr lang="en-US" dirty="0"/>
              <a:t> of removed carbon. In 2022, Canada created an investment tax credit that covers 60% of investments for carbon removal infrastructure. </a:t>
            </a:r>
            <a:endParaRPr lang="en-US" dirty="0">
              <a:ea typeface="Calibri"/>
              <a:cs typeface="Calibri"/>
            </a:endParaRPr>
          </a:p>
          <a:p>
            <a:endParaRPr lang="en-US" dirty="0"/>
          </a:p>
          <a:p>
            <a:r>
              <a:rPr lang="en-US" dirty="0"/>
              <a:t>Based on public documentation and announcements, at least six countries — Australia, Canada, Germany, Iceland, Switzerland and the United States — are providing carbon removal deployment support in 2022.</a:t>
            </a:r>
            <a:endParaRPr lang="en-US" dirty="0">
              <a:ea typeface="Calibri"/>
              <a:cs typeface="Calibri"/>
            </a:endParaRPr>
          </a:p>
          <a:p>
            <a:endParaRPr lang="en-US" b="1" dirty="0">
              <a:ea typeface="Calibri"/>
              <a:cs typeface="Calibri"/>
            </a:endParaRPr>
          </a:p>
          <a:p>
            <a:r>
              <a:rPr lang="en-US" dirty="0">
                <a:cs typeface="Calibri"/>
              </a:rPr>
              <a:t>Photo via </a:t>
            </a:r>
            <a:r>
              <a:rPr lang="en-US" dirty="0" err="1">
                <a:cs typeface="Calibri"/>
              </a:rPr>
              <a:t>ClimeWorks</a:t>
            </a:r>
            <a:r>
              <a:rPr lang="en-US" dirty="0">
                <a:cs typeface="Calibri"/>
              </a:rPr>
              <a:t> </a:t>
            </a:r>
          </a:p>
        </p:txBody>
      </p:sp>
      <p:sp>
        <p:nvSpPr>
          <p:cNvPr id="4" name="Slide Number Placeholder 3"/>
          <p:cNvSpPr>
            <a:spLocks noGrp="1"/>
          </p:cNvSpPr>
          <p:nvPr>
            <p:ph type="sldNum" sz="quarter" idx="5"/>
          </p:nvPr>
        </p:nvSpPr>
        <p:spPr/>
        <p:txBody>
          <a:bodyPr/>
          <a:lstStyle/>
          <a:p>
            <a:fld id="{86AEC5C9-C7AC-4F82-8888-E6B58C8F00D8}" type="slidenum">
              <a:rPr lang="en-US"/>
              <a:t>10</a:t>
            </a:fld>
            <a:endParaRPr lang="en-US"/>
          </a:p>
        </p:txBody>
      </p:sp>
    </p:spTree>
    <p:extLst>
      <p:ext uri="{BB962C8B-B14F-4D97-AF65-F5344CB8AC3E}">
        <p14:creationId xmlns:p14="http://schemas.microsoft.com/office/powerpoint/2010/main" val="306649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a:t>
            </a:r>
            <a:r>
              <a:rPr lang="en-US" dirty="0"/>
              <a:t>https://systemschangelab.org/</a:t>
            </a:r>
            <a:r>
              <a:rPr lang="en-US"/>
              <a:t>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a:t>
            </a:r>
            <a:r>
              <a:rPr lang="en-US" dirty="0"/>
              <a:t>https://systemschangelab.org/dashboard</a:t>
            </a:r>
            <a:r>
              <a:rPr lang="en-US"/>
              <a:t>)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12</a:t>
            </a:fld>
            <a:endParaRPr lang="en-US"/>
          </a:p>
        </p:txBody>
      </p:sp>
    </p:spTree>
    <p:extLst>
      <p:ext uri="{BB962C8B-B14F-4D97-AF65-F5344CB8AC3E}">
        <p14:creationId xmlns:p14="http://schemas.microsoft.com/office/powerpoint/2010/main" val="4187856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497782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96" r:id="rId4"/>
    <p:sldLayoutId id="2147483708" r:id="rId5"/>
    <p:sldLayoutId id="2147483709" r:id="rId6"/>
    <p:sldLayoutId id="2147483710" r:id="rId7"/>
    <p:sldLayoutId id="2147483665" r:id="rId8"/>
    <p:sldLayoutId id="2147483656" r:id="rId9"/>
    <p:sldLayoutId id="2147483660" r:id="rId10"/>
    <p:sldLayoutId id="2147483663" r:id="rId11"/>
    <p:sldLayoutId id="2147483674" r:id="rId12"/>
    <p:sldLayoutId id="2147483675" r:id="rId13"/>
    <p:sldLayoutId id="2147483650" r:id="rId14"/>
    <p:sldLayoutId id="2147483662" r:id="rId15"/>
    <p:sldLayoutId id="2147483670" r:id="rId16"/>
    <p:sldLayoutId id="2147483671" r:id="rId17"/>
    <p:sldLayoutId id="2147483661" r:id="rId18"/>
    <p:sldLayoutId id="2147483652" r:id="rId19"/>
    <p:sldLayoutId id="2147483666" r:id="rId20"/>
    <p:sldLayoutId id="2147483667" r:id="rId21"/>
    <p:sldLayoutId id="2147483668" r:id="rId22"/>
    <p:sldLayoutId id="2147483664" r:id="rId23"/>
    <p:sldLayoutId id="2147483712" r:id="rId24"/>
    <p:sldLayoutId id="2147483669" r:id="rId25"/>
    <p:sldLayoutId id="2147483711" r:id="rId26"/>
    <p:sldLayoutId id="2147483697" r:id="rId27"/>
    <p:sldLayoutId id="2147483698" r:id="rId28"/>
    <p:sldLayoutId id="2147483676" r:id="rId29"/>
    <p:sldLayoutId id="2147483695" r:id="rId30"/>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Subtitle 4">
            <a:extLst>
              <a:ext uri="{FF2B5EF4-FFF2-40B4-BE49-F238E27FC236}">
                <a16:creationId xmlns:a16="http://schemas.microsoft.com/office/drawing/2014/main" id="{EFD6DA0E-695C-C621-9CE3-A8F72089B22E}"/>
              </a:ext>
            </a:extLst>
          </p:cNvPr>
          <p:cNvSpPr txBox="1">
            <a:spLocks/>
          </p:cNvSpPr>
          <p:nvPr/>
        </p:nvSpPr>
        <p:spPr>
          <a:xfrm>
            <a:off x="772313" y="5786847"/>
            <a:ext cx="10615427" cy="4138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spc="200" dirty="0">
                <a:solidFill>
                  <a:schemeClr val="bg1"/>
                </a:solidFill>
                <a:latin typeface="Poppins"/>
                <a:cs typeface="Poppins"/>
              </a:rPr>
              <a:t>Last updated December 2024 | systemschangelab.org/technological-carbon-removal</a:t>
            </a:r>
            <a:endParaRPr lang="en-US" sz="1500" spc="200" dirty="0">
              <a:solidFill>
                <a:schemeClr val="bg1"/>
              </a:solidFill>
              <a:latin typeface="Poppins"/>
            </a:endParaRPr>
          </a:p>
        </p:txBody>
      </p:sp>
      <p:pic>
        <p:nvPicPr>
          <p:cNvPr id="14" name="Picture 2" descr="A picture containing text, clipart&#10;&#10;Description automatically generated">
            <a:extLst>
              <a:ext uri="{FF2B5EF4-FFF2-40B4-BE49-F238E27FC236}">
                <a16:creationId xmlns:a16="http://schemas.microsoft.com/office/drawing/2014/main" id="{717BB5E0-05C6-254C-52B0-B1916EEE48F3}"/>
              </a:ext>
            </a:extLst>
          </p:cNvPr>
          <p:cNvPicPr>
            <a:picLocks noChangeAspect="1"/>
          </p:cNvPicPr>
          <p:nvPr/>
        </p:nvPicPr>
        <p:blipFill>
          <a:blip r:embed="rId4"/>
          <a:stretch>
            <a:fillRect/>
          </a:stretch>
        </p:blipFill>
        <p:spPr>
          <a:xfrm>
            <a:off x="723122" y="535780"/>
            <a:ext cx="2283125" cy="882549"/>
          </a:xfrm>
          <a:prstGeom prst="rect">
            <a:avLst/>
          </a:prstGeom>
        </p:spPr>
      </p:pic>
      <p:cxnSp>
        <p:nvCxnSpPr>
          <p:cNvPr id="16" name="Straight Arrow Connector 15">
            <a:extLst>
              <a:ext uri="{FF2B5EF4-FFF2-40B4-BE49-F238E27FC236}">
                <a16:creationId xmlns:a16="http://schemas.microsoft.com/office/drawing/2014/main" id="{E99AA023-FDE2-2A39-5BF5-43A29A6BA1E4}"/>
              </a:ext>
            </a:extLst>
          </p:cNvPr>
          <p:cNvCxnSpPr/>
          <p:nvPr/>
        </p:nvCxnSpPr>
        <p:spPr>
          <a:xfrm>
            <a:off x="723122" y="5519626"/>
            <a:ext cx="10590358" cy="79181"/>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
        <p:nvSpPr>
          <p:cNvPr id="18" name="Title 3">
            <a:extLst>
              <a:ext uri="{FF2B5EF4-FFF2-40B4-BE49-F238E27FC236}">
                <a16:creationId xmlns:a16="http://schemas.microsoft.com/office/drawing/2014/main" id="{7FC380CB-602F-4BBB-E8C4-95CC52CFEFEC}"/>
              </a:ext>
            </a:extLst>
          </p:cNvPr>
          <p:cNvSpPr txBox="1">
            <a:spLocks/>
          </p:cNvSpPr>
          <p:nvPr/>
        </p:nvSpPr>
        <p:spPr>
          <a:xfrm>
            <a:off x="747234" y="3719517"/>
            <a:ext cx="10565998" cy="1729082"/>
          </a:xfrm>
          <a:prstGeom prst="rect">
            <a:avLst/>
          </a:prstGeom>
        </p:spPr>
        <p:txBody>
          <a:bodyPr lIns="91440" tIns="45720" rIns="91440" bIns="45720" anchor="t"/>
          <a:lst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a:lstStyle>
          <a:p>
            <a:r>
              <a:rPr lang="en-US" sz="6000" b="1" dirty="0">
                <a:solidFill>
                  <a:schemeClr val="bg1"/>
                </a:solidFill>
                <a:latin typeface="Poppins"/>
                <a:cs typeface="Poppins"/>
              </a:rPr>
              <a:t>Technological </a:t>
            </a:r>
            <a:endParaRPr lang="en-US" sz="6000" b="1" dirty="0">
              <a:solidFill>
                <a:schemeClr val="bg1"/>
              </a:solidFill>
              <a:latin typeface="Poppins"/>
            </a:endParaRPr>
          </a:p>
          <a:p>
            <a:r>
              <a:rPr lang="en-US" sz="6000" b="1" dirty="0">
                <a:solidFill>
                  <a:schemeClr val="bg1"/>
                </a:solidFill>
                <a:latin typeface="Poppins"/>
                <a:cs typeface="Poppins"/>
              </a:rPr>
              <a:t>Carbon Removal</a:t>
            </a:r>
            <a:endParaRPr lang="en-US" sz="6000" b="1" dirty="0">
              <a:solidFill>
                <a:schemeClr val="bg1"/>
              </a:solidFill>
              <a:latin typeface="Poppins"/>
            </a:endParaRPr>
          </a:p>
        </p:txBody>
      </p:sp>
    </p:spTree>
    <p:extLst>
      <p:ext uri="{BB962C8B-B14F-4D97-AF65-F5344CB8AC3E}">
        <p14:creationId xmlns:p14="http://schemas.microsoft.com/office/powerpoint/2010/main" val="4183653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555778" y="1536174"/>
            <a:ext cx="376875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2400">
                <a:solidFill>
                  <a:srgbClr val="64C9FF"/>
                </a:solidFill>
                <a:latin typeface="Poppins"/>
                <a:ea typeface="+mn-lt"/>
                <a:cs typeface="Arial"/>
              </a:rPr>
              <a:t>U.S. federal funding provided $3.5 billion for direct air capture (DAC) hubs in 2021</a:t>
            </a:r>
            <a:r>
              <a:rPr lang="en-US" sz="2400">
                <a:solidFill>
                  <a:schemeClr val="accent6"/>
                </a:solidFill>
                <a:latin typeface="Poppins"/>
                <a:ea typeface="+mn-lt"/>
                <a:cs typeface="Arial"/>
              </a:rPr>
              <a:t> — the largest ever influx of funding for carbon removal — along with an expanded tax credit to support deployment in 2022.</a:t>
            </a:r>
            <a:endParaRPr lang="en-US">
              <a:solidFill>
                <a:schemeClr val="accent6"/>
              </a:solidFill>
            </a:endParaRPr>
          </a:p>
        </p:txBody>
      </p:sp>
      <p:pic>
        <p:nvPicPr>
          <p:cNvPr id="2" name="Picture 2">
            <a:extLst>
              <a:ext uri="{FF2B5EF4-FFF2-40B4-BE49-F238E27FC236}">
                <a16:creationId xmlns:a16="http://schemas.microsoft.com/office/drawing/2014/main" id="{7D0479A2-2C1F-424F-041B-A2D82EC0630A}"/>
              </a:ext>
            </a:extLst>
          </p:cNvPr>
          <p:cNvPicPr>
            <a:picLocks noChangeAspect="1"/>
          </p:cNvPicPr>
          <p:nvPr/>
        </p:nvPicPr>
        <p:blipFill rotWithShape="1">
          <a:blip r:embed="rId3"/>
          <a:srcRect r="27824"/>
          <a:stretch/>
        </p:blipFill>
        <p:spPr>
          <a:xfrm>
            <a:off x="4796287" y="-2580"/>
            <a:ext cx="7396677" cy="6863161"/>
          </a:xfrm>
          <a:prstGeom prst="rect">
            <a:avLst/>
          </a:prstGeom>
        </p:spPr>
      </p:pic>
      <p:pic>
        <p:nvPicPr>
          <p:cNvPr id="3" name="Picture 2">
            <a:extLst>
              <a:ext uri="{FF2B5EF4-FFF2-40B4-BE49-F238E27FC236}">
                <a16:creationId xmlns:a16="http://schemas.microsoft.com/office/drawing/2014/main" id="{94DDD4FF-2C33-2202-56E3-689057CBBD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233007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847" y="761206"/>
            <a:ext cx="10847294" cy="646174"/>
          </a:xfrm>
        </p:spPr>
        <p:txBody>
          <a:bodyPr>
            <a:normAutofit/>
          </a:bodyPr>
          <a:lstStyle/>
          <a:p>
            <a:r>
              <a:rPr lang="en-US" sz="2800" dirty="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215573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91454" y="2405949"/>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95686" y="2860884"/>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6295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3880" y="757361"/>
            <a:ext cx="11259670" cy="646174"/>
          </a:xfrm>
        </p:spPr>
        <p:txBody>
          <a:bodyPr>
            <a:noAutofit/>
          </a:bodyPr>
          <a:lstStyle/>
          <a:p>
            <a:r>
              <a:rPr lang="en-US" sz="2800" dirty="0">
                <a:solidFill>
                  <a:schemeClr val="bg1"/>
                </a:solidFill>
                <a:latin typeface="Poppins Medium"/>
                <a:cs typeface="Poppins Medium"/>
              </a:rPr>
              <a:t>Pick a chart view and click the download button</a:t>
            </a:r>
            <a:endParaRPr lang="en-US" sz="2800" dirty="0">
              <a:solidFill>
                <a:schemeClr val="bg1"/>
              </a:solidFill>
            </a:endParaRPr>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14670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2217" y="751807"/>
            <a:ext cx="10844034" cy="646174"/>
          </a:xfrm>
        </p:spPr>
        <p:txBody>
          <a:bodyPr>
            <a:noAutofit/>
          </a:bodyPr>
          <a:lstStyle/>
          <a:p>
            <a:r>
              <a:rPr lang="en-US" sz="2800" dirty="0">
                <a:solidFill>
                  <a:schemeClr val="bg1"/>
                </a:solidFill>
                <a:latin typeface="Poppins Medium"/>
                <a:cs typeface="Poppins Medium"/>
              </a:rPr>
              <a:t>Next, add the chart to your slide deck</a:t>
            </a:r>
          </a:p>
          <a:p>
            <a:endParaRPr lang="en-US" sz="3200" dirty="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2421018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59469"/>
            <a:ext cx="10847294" cy="646174"/>
          </a:xfrm>
        </p:spPr>
        <p:txBody>
          <a:bodyPr>
            <a:noAutofit/>
          </a:bodyPr>
          <a:lstStyle/>
          <a:p>
            <a:r>
              <a:rPr lang="en-US" sz="2800" dirty="0">
                <a:solidFill>
                  <a:schemeClr val="bg1"/>
                </a:solidFill>
                <a:latin typeface="Poppins Medium"/>
                <a:cs typeface="Poppins Medium"/>
              </a:rPr>
              <a:t>Add context from the indicator write-up as desired</a:t>
            </a:r>
          </a:p>
          <a:p>
            <a:endParaRPr lang="en-US" sz="3200" dirty="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797527" y="1651062"/>
            <a:ext cx="6462080" cy="4778935"/>
          </a:xfrm>
          <a:prstGeom prst="rect">
            <a:avLst/>
          </a:prstGeom>
        </p:spPr>
      </p:pic>
    </p:spTree>
    <p:extLst>
      <p:ext uri="{BB962C8B-B14F-4D97-AF65-F5344CB8AC3E}">
        <p14:creationId xmlns:p14="http://schemas.microsoft.com/office/powerpoint/2010/main" val="85377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2"/>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dirty="0">
                <a:latin typeface="Poppins"/>
                <a:cs typeface="Poppins"/>
              </a:rPr>
              <a:t>VISIT: SYSTEMSCHANGELAB.ORG/TECHNOLOGICAL-CARBON-REMOVAL</a:t>
            </a:r>
            <a:endParaRPr lang="en-US" dirty="0"/>
          </a:p>
          <a:p>
            <a:pPr>
              <a:lnSpc>
                <a:spcPct val="120000"/>
              </a:lnSpc>
            </a:pPr>
            <a:r>
              <a:rPr lang="en-US" dirty="0">
                <a:latin typeface="Poppins"/>
                <a:cs typeface="Poppins"/>
              </a:rPr>
              <a:t>EMAIL: CONTACT@SYSTEMSCHANGELAB.ORG</a:t>
            </a:r>
            <a:endParaRPr lang="en-US" dirty="0"/>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634657" y="3314467"/>
            <a:ext cx="4559643" cy="0"/>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627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3E2DB-A871-63B2-A3C3-81819CC53B10}"/>
              </a:ext>
            </a:extLst>
          </p:cNvPr>
          <p:cNvSpPr>
            <a:spLocks noGrp="1"/>
          </p:cNvSpPr>
          <p:nvPr>
            <p:ph type="sldNum" sz="quarter" idx="12"/>
          </p:nvPr>
        </p:nvSpPr>
        <p:spPr/>
        <p:txBody>
          <a:bodyPr/>
          <a:lstStyle/>
          <a:p>
            <a:fld id="{6ABC6B66-E5D0-497F-B984-0CE0FD7EBCF2}" type="slidenum">
              <a:rPr lang="en-US" smtClean="0"/>
              <a:t>2</a:t>
            </a:fld>
            <a:endParaRPr lang="en-US"/>
          </a:p>
        </p:txBody>
      </p:sp>
      <p:sp>
        <p:nvSpPr>
          <p:cNvPr id="4" name="Title 8">
            <a:extLst>
              <a:ext uri="{FF2B5EF4-FFF2-40B4-BE49-F238E27FC236}">
                <a16:creationId xmlns:a16="http://schemas.microsoft.com/office/drawing/2014/main" id="{CD35497C-D7A8-841B-A679-CB2D7A90BE8F}"/>
              </a:ext>
            </a:extLst>
          </p:cNvPr>
          <p:cNvSpPr txBox="1">
            <a:spLocks/>
          </p:cNvSpPr>
          <p:nvPr/>
        </p:nvSpPr>
        <p:spPr>
          <a:xfrm>
            <a:off x="716543" y="1029472"/>
            <a:ext cx="5217916" cy="1954683"/>
          </a:xfrm>
          <a:prstGeom prst="rect">
            <a:avLst/>
          </a:prstGeom>
        </p:spPr>
        <p:txBody>
          <a:bodyPr lIns="91440" tIns="45720" rIns="91440" bIns="45720" anchor="t"/>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E1E50"/>
                </a:solidFill>
                <a:latin typeface="Poppins Medium"/>
              </a:rPr>
              <a:t>Systems Change Lab</a:t>
            </a:r>
            <a:endParaRPr lang="en-US"/>
          </a:p>
          <a:p>
            <a:r>
              <a:rPr lang="en-US" sz="1800" b="1">
                <a:latin typeface="Poppins Medium"/>
              </a:rPr>
              <a:t>    </a:t>
            </a:r>
            <a:endParaRPr lang="en-US">
              <a:latin typeface="Calibri Light" panose="020F0302020204030204"/>
              <a:cs typeface="Calibri Light" panose="020F0302020204030204"/>
            </a:endParaRPr>
          </a:p>
          <a:p>
            <a:r>
              <a:rPr lang="en-US" sz="600" b="1">
                <a:latin typeface="Poppins Medium"/>
              </a:rPr>
              <a:t>  </a:t>
            </a:r>
            <a:r>
              <a:rPr lang="en-US" sz="1200">
                <a:solidFill>
                  <a:srgbClr val="0E1E50"/>
                </a:solidFill>
                <a:latin typeface="Poppins Medium"/>
              </a:rPr>
              <a:t> </a:t>
            </a:r>
            <a:br>
              <a:rPr lang="en-US" sz="2400">
                <a:latin typeface="Poppins Medium"/>
              </a:rPr>
            </a:br>
            <a:r>
              <a:rPr lang="en-US" sz="2400">
                <a:solidFill>
                  <a:srgbClr val="0E1E50"/>
                </a:solidFill>
                <a:latin typeface="Poppins Medium"/>
              </a:rPr>
              <a:t>It’s time to change the way we think about changing the world.</a:t>
            </a:r>
            <a:endParaRPr lang="en-US">
              <a:cs typeface="Calibri Light"/>
            </a:endParaRPr>
          </a:p>
        </p:txBody>
      </p:sp>
      <p:sp>
        <p:nvSpPr>
          <p:cNvPr id="6" name="TextBox 5">
            <a:extLst>
              <a:ext uri="{FF2B5EF4-FFF2-40B4-BE49-F238E27FC236}">
                <a16:creationId xmlns:a16="http://schemas.microsoft.com/office/drawing/2014/main" id="{302BB841-1E9D-C17D-30C7-1DA0E47190ED}"/>
              </a:ext>
            </a:extLst>
          </p:cNvPr>
          <p:cNvSpPr txBox="1"/>
          <p:nvPr/>
        </p:nvSpPr>
        <p:spPr>
          <a:xfrm>
            <a:off x="718106" y="2952220"/>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C1C53"/>
              </a:solidFill>
              <a:latin typeface="Poppins"/>
              <a:cs typeface="Calibri"/>
            </a:endParaRPr>
          </a:p>
          <a:p>
            <a:pPr marL="285750" indent="-285750">
              <a:buFont typeface="Arial"/>
              <a:buChar char="•"/>
            </a:pPr>
            <a:r>
              <a:rPr lang="en-US">
                <a:solidFill>
                  <a:srgbClr val="0C1C53"/>
                </a:solidFill>
                <a:latin typeface="Poppins"/>
                <a:cs typeface="Calibri"/>
              </a:rPr>
              <a:t>The data platform identifies and tracks key shifts in our global systems that, when achieved together, can spur transformational change.</a:t>
            </a:r>
          </a:p>
        </p:txBody>
      </p:sp>
      <p:pic>
        <p:nvPicPr>
          <p:cNvPr id="8" name="Picture 11" descr="A picture containing ice, cloth&#10;&#10;Description automatically generated">
            <a:extLst>
              <a:ext uri="{FF2B5EF4-FFF2-40B4-BE49-F238E27FC236}">
                <a16:creationId xmlns:a16="http://schemas.microsoft.com/office/drawing/2014/main" id="{9ED3C310-285D-7502-51F4-E9FD707D4188}"/>
              </a:ext>
            </a:extLst>
          </p:cNvPr>
          <p:cNvPicPr>
            <a:picLocks noChangeAspect="1"/>
          </p:cNvPicPr>
          <p:nvPr/>
        </p:nvPicPr>
        <p:blipFill rotWithShape="1">
          <a:blip r:embed="rId2"/>
          <a:srcRect t="321" r="195" b="319"/>
          <a:stretch/>
        </p:blipFill>
        <p:spPr>
          <a:xfrm>
            <a:off x="6622212" y="0"/>
            <a:ext cx="5650769" cy="6858094"/>
          </a:xfrm>
          <a:prstGeom prst="rect">
            <a:avLst/>
          </a:prstGeom>
        </p:spPr>
      </p:pic>
      <p:sp>
        <p:nvSpPr>
          <p:cNvPr id="10" name="Rectangle 9">
            <a:extLst>
              <a:ext uri="{FF2B5EF4-FFF2-40B4-BE49-F238E27FC236}">
                <a16:creationId xmlns:a16="http://schemas.microsoft.com/office/drawing/2014/main" id="{CD90208F-FC96-76E4-1471-401757129E62}"/>
              </a:ext>
            </a:extLst>
          </p:cNvPr>
          <p:cNvSpPr/>
          <p:nvPr/>
        </p:nvSpPr>
        <p:spPr>
          <a:xfrm>
            <a:off x="769804" y="1709752"/>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39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341" y="613267"/>
            <a:ext cx="10847294" cy="646174"/>
          </a:xfrm>
        </p:spPr>
        <p:txBody>
          <a:bodyPr>
            <a:normAutofit fontScale="90000"/>
          </a:bodyPr>
          <a:lstStyle/>
          <a:p>
            <a:r>
              <a:rPr lang="en-US" dirty="0">
                <a:solidFill>
                  <a:schemeClr val="bg1"/>
                </a:solidFill>
                <a:latin typeface="Poppins Medium"/>
                <a:cs typeface="Poppins Medium"/>
              </a:rPr>
              <a:t>Interconnected systems </a:t>
            </a:r>
            <a:br>
              <a:rPr lang="en-US" sz="3600" dirty="0">
                <a:latin typeface="Poppins Medium"/>
                <a:cs typeface="Poppins Medium"/>
              </a:rPr>
            </a:br>
            <a:r>
              <a:rPr lang="en-US" sz="3600" dirty="0">
                <a:solidFill>
                  <a:schemeClr val="bg1"/>
                </a:solidFill>
                <a:latin typeface="Poppins Medium"/>
                <a:cs typeface="Poppins Medium"/>
              </a:rPr>
              <a:t>  </a:t>
            </a:r>
            <a:endParaRPr lang="en-US" sz="3600" dirty="0">
              <a:solidFill>
                <a:schemeClr val="bg1"/>
              </a:solidFill>
            </a:endParaRPr>
          </a:p>
        </p:txBody>
      </p:sp>
      <p:grpSp>
        <p:nvGrpSpPr>
          <p:cNvPr id="3" name="Group 2">
            <a:extLst>
              <a:ext uri="{FF2B5EF4-FFF2-40B4-BE49-F238E27FC236}">
                <a16:creationId xmlns:a16="http://schemas.microsoft.com/office/drawing/2014/main" id="{D2FA6FD0-786F-FB5A-5039-2D8C656A0C1B}"/>
              </a:ext>
            </a:extLst>
          </p:cNvPr>
          <p:cNvGrpSpPr/>
          <p:nvPr/>
        </p:nvGrpSpPr>
        <p:grpSpPr>
          <a:xfrm>
            <a:off x="577648" y="2209338"/>
            <a:ext cx="11146604" cy="3683848"/>
            <a:chOff x="577648" y="2209338"/>
            <a:chExt cx="11146604" cy="3683848"/>
          </a:xfrm>
        </p:grpSpPr>
        <p:grpSp>
          <p:nvGrpSpPr>
            <p:cNvPr id="83" name="Group 82">
              <a:extLst>
                <a:ext uri="{FF2B5EF4-FFF2-40B4-BE49-F238E27FC236}">
                  <a16:creationId xmlns:a16="http://schemas.microsoft.com/office/drawing/2014/main" id="{0BB492D4-51C1-58FD-DAA4-EEB78F0ED2EC}"/>
                </a:ext>
              </a:extLst>
            </p:cNvPr>
            <p:cNvGrpSpPr/>
            <p:nvPr/>
          </p:nvGrpSpPr>
          <p:grpSpPr>
            <a:xfrm>
              <a:off x="577648" y="2250038"/>
              <a:ext cx="1029193" cy="1336700"/>
              <a:chOff x="198503" y="2262328"/>
              <a:chExt cx="1029193" cy="1336700"/>
            </a:xfrm>
          </p:grpSpPr>
          <p:sp>
            <p:nvSpPr>
              <p:cNvPr id="59" name="TextBox 1">
                <a:extLst>
                  <a:ext uri="{FF2B5EF4-FFF2-40B4-BE49-F238E27FC236}">
                    <a16:creationId xmlns:a16="http://schemas.microsoft.com/office/drawing/2014/main" id="{59954ECB-84B8-88E2-F36E-2686A27FA30E}"/>
                  </a:ext>
                </a:extLst>
              </p:cNvPr>
              <p:cNvSpPr txBox="1"/>
              <p:nvPr/>
            </p:nvSpPr>
            <p:spPr>
              <a:xfrm>
                <a:off x="198503"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pic>
            <p:nvPicPr>
              <p:cNvPr id="26" name="Picture 26" descr="Icon&#10;&#10;Description automatically generated">
                <a:extLst>
                  <a:ext uri="{FF2B5EF4-FFF2-40B4-BE49-F238E27FC236}">
                    <a16:creationId xmlns:a16="http://schemas.microsoft.com/office/drawing/2014/main" id="{FD2A807F-F092-A61E-C59B-B19CEBDA6452}"/>
                  </a:ext>
                </a:extLst>
              </p:cNvPr>
              <p:cNvPicPr>
                <a:picLocks noChangeAspect="1"/>
              </p:cNvPicPr>
              <p:nvPr/>
            </p:nvPicPr>
            <p:blipFill>
              <a:blip r:embed="rId2"/>
              <a:stretch>
                <a:fillRect/>
              </a:stretch>
            </p:blipFill>
            <p:spPr>
              <a:xfrm>
                <a:off x="282735" y="2262328"/>
                <a:ext cx="848443" cy="824541"/>
              </a:xfrm>
              <a:prstGeom prst="rect">
                <a:avLst/>
              </a:prstGeom>
            </p:spPr>
          </p:pic>
        </p:grpSp>
        <p:grpSp>
          <p:nvGrpSpPr>
            <p:cNvPr id="82" name="Group 81">
              <a:extLst>
                <a:ext uri="{FF2B5EF4-FFF2-40B4-BE49-F238E27FC236}">
                  <a16:creationId xmlns:a16="http://schemas.microsoft.com/office/drawing/2014/main" id="{6A8F7F15-56FD-33BF-769E-DBD8F622A0F6}"/>
                </a:ext>
              </a:extLst>
            </p:cNvPr>
            <p:cNvGrpSpPr/>
            <p:nvPr/>
          </p:nvGrpSpPr>
          <p:grpSpPr>
            <a:xfrm>
              <a:off x="1960618" y="2211759"/>
              <a:ext cx="1029193" cy="1374979"/>
              <a:chOff x="1739624" y="2224049"/>
              <a:chExt cx="1029193" cy="1374979"/>
            </a:xfrm>
          </p:grpSpPr>
          <p:sp>
            <p:nvSpPr>
              <p:cNvPr id="4" name="TextBox 1">
                <a:extLst>
                  <a:ext uri="{FF2B5EF4-FFF2-40B4-BE49-F238E27FC236}">
                    <a16:creationId xmlns:a16="http://schemas.microsoft.com/office/drawing/2014/main" id="{3979129E-A7B5-C806-FD5E-FA11ADDD1963}"/>
                  </a:ext>
                </a:extLst>
              </p:cNvPr>
              <p:cNvSpPr txBox="1"/>
              <p:nvPr/>
            </p:nvSpPr>
            <p:spPr>
              <a:xfrm>
                <a:off x="1739624"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27" name="Picture 27" descr="Icon&#10;&#10;Description automatically generated">
                <a:extLst>
                  <a:ext uri="{FF2B5EF4-FFF2-40B4-BE49-F238E27FC236}">
                    <a16:creationId xmlns:a16="http://schemas.microsoft.com/office/drawing/2014/main" id="{7D05C1DB-08CC-6241-FFE4-B5C3361992D3}"/>
                  </a:ext>
                </a:extLst>
              </p:cNvPr>
              <p:cNvPicPr>
                <a:picLocks noChangeAspect="1"/>
              </p:cNvPicPr>
              <p:nvPr/>
            </p:nvPicPr>
            <p:blipFill>
              <a:blip r:embed="rId3"/>
              <a:stretch>
                <a:fillRect/>
              </a:stretch>
            </p:blipFill>
            <p:spPr>
              <a:xfrm>
                <a:off x="1816348" y="2224049"/>
                <a:ext cx="872347" cy="872346"/>
              </a:xfrm>
              <a:prstGeom prst="rect">
                <a:avLst/>
              </a:prstGeom>
            </p:spPr>
          </p:pic>
        </p:grpSp>
        <p:grpSp>
          <p:nvGrpSpPr>
            <p:cNvPr id="31" name="Group 30">
              <a:extLst>
                <a:ext uri="{FF2B5EF4-FFF2-40B4-BE49-F238E27FC236}">
                  <a16:creationId xmlns:a16="http://schemas.microsoft.com/office/drawing/2014/main" id="{12258B87-71FE-2C42-228A-8DC4778FEB93}"/>
                </a:ext>
              </a:extLst>
            </p:cNvPr>
            <p:cNvGrpSpPr/>
            <p:nvPr/>
          </p:nvGrpSpPr>
          <p:grpSpPr>
            <a:xfrm>
              <a:off x="3401098" y="2216522"/>
              <a:ext cx="1029193" cy="1370216"/>
              <a:chOff x="3954017" y="2185269"/>
              <a:chExt cx="1029193" cy="1370216"/>
            </a:xfrm>
          </p:grpSpPr>
          <p:sp>
            <p:nvSpPr>
              <p:cNvPr id="5" name="TextBox 2">
                <a:extLst>
                  <a:ext uri="{FF2B5EF4-FFF2-40B4-BE49-F238E27FC236}">
                    <a16:creationId xmlns:a16="http://schemas.microsoft.com/office/drawing/2014/main" id="{1EB8CCA0-623B-278A-8E0B-A34B28D64AEB}"/>
                  </a:ext>
                </a:extLst>
              </p:cNvPr>
              <p:cNvSpPr txBox="1"/>
              <p:nvPr/>
            </p:nvSpPr>
            <p:spPr>
              <a:xfrm>
                <a:off x="3954017"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pic>
            <p:nvPicPr>
              <p:cNvPr id="30" name="Picture 30" descr="Icon&#10;&#10;Description automatically generated">
                <a:extLst>
                  <a:ext uri="{FF2B5EF4-FFF2-40B4-BE49-F238E27FC236}">
                    <a16:creationId xmlns:a16="http://schemas.microsoft.com/office/drawing/2014/main" id="{3AEA22B2-370B-28FD-4B75-35722B2AA78C}"/>
                  </a:ext>
                </a:extLst>
              </p:cNvPr>
              <p:cNvPicPr>
                <a:picLocks noChangeAspect="1"/>
              </p:cNvPicPr>
              <p:nvPr/>
            </p:nvPicPr>
            <p:blipFill>
              <a:blip r:embed="rId4"/>
              <a:stretch>
                <a:fillRect/>
              </a:stretch>
            </p:blipFill>
            <p:spPr>
              <a:xfrm>
                <a:off x="4027997" y="2185269"/>
                <a:ext cx="886723" cy="877198"/>
              </a:xfrm>
              <a:prstGeom prst="rect">
                <a:avLst/>
              </a:prstGeom>
            </p:spPr>
          </p:pic>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5"/>
              <a:stretch>
                <a:fillRect/>
              </a:stretch>
            </p:blipFill>
            <p:spPr>
              <a:xfrm>
                <a:off x="5652638" y="2180506"/>
                <a:ext cx="886723" cy="872346"/>
              </a:xfrm>
              <a:prstGeom prst="rect">
                <a:avLst/>
              </a:prstGeom>
            </p:spPr>
          </p:pic>
        </p:grpSp>
        <p:grpSp>
          <p:nvGrpSpPr>
            <p:cNvPr id="36" name="Group 35">
              <a:extLst>
                <a:ext uri="{FF2B5EF4-FFF2-40B4-BE49-F238E27FC236}">
                  <a16:creationId xmlns:a16="http://schemas.microsoft.com/office/drawing/2014/main" id="{2D1DE630-35E7-3E28-33EE-7EE390B0A697}"/>
                </a:ext>
              </a:extLst>
            </p:cNvPr>
            <p:cNvGrpSpPr/>
            <p:nvPr/>
          </p:nvGrpSpPr>
          <p:grpSpPr>
            <a:xfrm>
              <a:off x="7731912" y="2211668"/>
              <a:ext cx="1029193" cy="1528959"/>
              <a:chOff x="7208789" y="2180415"/>
              <a:chExt cx="1029193" cy="1528959"/>
            </a:xfrm>
          </p:grpSpPr>
          <p:sp>
            <p:nvSpPr>
              <p:cNvPr id="7" name="TextBox 4">
                <a:extLst>
                  <a:ext uri="{FF2B5EF4-FFF2-40B4-BE49-F238E27FC236}">
                    <a16:creationId xmlns:a16="http://schemas.microsoft.com/office/drawing/2014/main" id="{CBBC0157-533A-14CD-C97E-E8FEF3826F92}"/>
                  </a:ext>
                </a:extLst>
              </p:cNvPr>
              <p:cNvSpPr txBox="1"/>
              <p:nvPr/>
            </p:nvSpPr>
            <p:spPr>
              <a:xfrm>
                <a:off x="7208789" y="3309264"/>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34" name="Picture 34" descr="Icon&#10;&#10;Description automatically generated">
                <a:extLst>
                  <a:ext uri="{FF2B5EF4-FFF2-40B4-BE49-F238E27FC236}">
                    <a16:creationId xmlns:a16="http://schemas.microsoft.com/office/drawing/2014/main" id="{3336759F-E856-CCE3-8518-CABF4EFE8101}"/>
                  </a:ext>
                </a:extLst>
              </p:cNvPr>
              <p:cNvPicPr>
                <a:picLocks noChangeAspect="1"/>
              </p:cNvPicPr>
              <p:nvPr/>
            </p:nvPicPr>
            <p:blipFill>
              <a:blip r:embed="rId6"/>
              <a:stretch>
                <a:fillRect/>
              </a:stretch>
            </p:blipFill>
            <p:spPr>
              <a:xfrm>
                <a:off x="7291567" y="2180415"/>
                <a:ext cx="901280" cy="872527"/>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7"/>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Ocean</a:t>
                </a:r>
              </a:p>
              <a:p>
                <a:pPr algn="ctr"/>
                <a:r>
                  <a:rPr lang="en-US" sz="1000" b="1">
                    <a:solidFill>
                      <a:schemeClr val="bg1"/>
                    </a:solidFill>
                    <a:latin typeface="Poppins" pitchFamily="2" charset="77"/>
                    <a:cs typeface="Poppins" pitchFamily="2" charset="77"/>
                  </a:rPr>
                  <a:t>Management</a:t>
                </a:r>
                <a:endParaRPr lang="en-US" sz="1000" b="1" i="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8"/>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9"/>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388942"/>
              <a:chOff x="2326631" y="4346725"/>
              <a:chExt cx="1029193" cy="1388942"/>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Food</a:t>
                </a: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10"/>
              <a:stretch>
                <a:fillRect/>
              </a:stretch>
            </p:blipFill>
            <p:spPr>
              <a:xfrm>
                <a:off x="2398593" y="4346725"/>
                <a:ext cx="881871" cy="881871"/>
              </a:xfrm>
              <a:prstGeom prst="rect">
                <a:avLst/>
              </a:prstGeom>
            </p:spPr>
          </p:pic>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11"/>
              <a:stretch>
                <a:fillRect/>
              </a:stretch>
            </p:blipFill>
            <p:spPr>
              <a:xfrm>
                <a:off x="4027997" y="4346725"/>
                <a:ext cx="886723" cy="896248"/>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12"/>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3"/>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4"/>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396789"/>
              <a:chOff x="10463561" y="4353256"/>
              <a:chExt cx="1029193" cy="1396789"/>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Poppins" pitchFamily="2" charset="77"/>
                    <a:cs typeface="Poppins" pitchFamily="2" charset="77"/>
                  </a:rPr>
                  <a:t>Economics</a:t>
                </a:r>
                <a:endParaRPr lang="en-US" sz="1000" b="1" i="0" dirty="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5"/>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6"/>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spTree>
    <p:extLst>
      <p:ext uri="{BB962C8B-B14F-4D97-AF65-F5344CB8AC3E}">
        <p14:creationId xmlns:p14="http://schemas.microsoft.com/office/powerpoint/2010/main" val="269481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4077A-6EA8-6E71-13DC-669F807D2E8D}"/>
              </a:ext>
            </a:extLst>
          </p:cNvPr>
          <p:cNvSpPr>
            <a:spLocks noGrp="1"/>
          </p:cNvSpPr>
          <p:nvPr>
            <p:ph type="sldNum" sz="quarter" idx="12"/>
          </p:nvPr>
        </p:nvSpPr>
        <p:spPr/>
        <p:txBody>
          <a:bodyPr/>
          <a:lstStyle/>
          <a:p>
            <a:fld id="{6ABC6B66-E5D0-497F-B984-0CE0FD7EBCF2}" type="slidenum">
              <a:rPr lang="en-US" smtClean="0"/>
              <a:t>4</a:t>
            </a:fld>
            <a:endParaRPr lang="en-US"/>
          </a:p>
        </p:txBody>
      </p:sp>
      <p:sp>
        <p:nvSpPr>
          <p:cNvPr id="11" name="Title 1">
            <a:extLst>
              <a:ext uri="{FF2B5EF4-FFF2-40B4-BE49-F238E27FC236}">
                <a16:creationId xmlns:a16="http://schemas.microsoft.com/office/drawing/2014/main" id="{410EF7C7-F84A-2EDE-8328-936DCB23C655}"/>
              </a:ext>
            </a:extLst>
          </p:cNvPr>
          <p:cNvSpPr txBox="1">
            <a:spLocks/>
          </p:cNvSpPr>
          <p:nvPr/>
        </p:nvSpPr>
        <p:spPr>
          <a:xfrm>
            <a:off x="817586" y="3372610"/>
            <a:ext cx="10565998" cy="1892795"/>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a:lstStyle>
          <a:p>
            <a:r>
              <a:rPr lang="en-US" sz="6000" b="1" dirty="0">
                <a:solidFill>
                  <a:schemeClr val="bg1"/>
                </a:solidFill>
                <a:latin typeface="Poppins"/>
                <a:cs typeface="Poppins"/>
              </a:rPr>
              <a:t>Scale up</a:t>
            </a:r>
            <a:r>
              <a:rPr lang="en-US" sz="6000" dirty="0">
                <a:solidFill>
                  <a:schemeClr val="bg1"/>
                </a:solidFill>
                <a:latin typeface="Poppins"/>
                <a:cs typeface="Poppins"/>
              </a:rPr>
              <a:t> technological carbon removal </a:t>
            </a:r>
            <a:r>
              <a:rPr lang="en-US" sz="3000" dirty="0">
                <a:solidFill>
                  <a:schemeClr val="bg1"/>
                </a:solidFill>
                <a:latin typeface="Poppins"/>
                <a:cs typeface="Poppins"/>
              </a:rPr>
              <a:t>   </a:t>
            </a:r>
            <a:endParaRPr lang="en-US" dirty="0">
              <a:solidFill>
                <a:schemeClr val="bg1"/>
              </a:solidFill>
            </a:endParaRPr>
          </a:p>
        </p:txBody>
      </p:sp>
      <p:sp>
        <p:nvSpPr>
          <p:cNvPr id="13" name="Subtitle 2">
            <a:extLst>
              <a:ext uri="{FF2B5EF4-FFF2-40B4-BE49-F238E27FC236}">
                <a16:creationId xmlns:a16="http://schemas.microsoft.com/office/drawing/2014/main" id="{5EE67736-8423-D0BB-21BA-C3331E12E18B}"/>
              </a:ext>
            </a:extLst>
          </p:cNvPr>
          <p:cNvSpPr txBox="1">
            <a:spLocks/>
          </p:cNvSpPr>
          <p:nvPr/>
        </p:nvSpPr>
        <p:spPr>
          <a:xfrm>
            <a:off x="926756" y="1055841"/>
            <a:ext cx="10615427" cy="6301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a:cs typeface="Poppins"/>
              </a:rPr>
              <a:t>SHIFT</a:t>
            </a:r>
            <a:endParaRPr lang="en-US">
              <a:solidFill>
                <a:schemeClr val="bg1"/>
              </a:solidFill>
            </a:endParaRPr>
          </a:p>
        </p:txBody>
      </p:sp>
      <p:cxnSp>
        <p:nvCxnSpPr>
          <p:cNvPr id="15" name="Straight Arrow Connector 14">
            <a:extLst>
              <a:ext uri="{FF2B5EF4-FFF2-40B4-BE49-F238E27FC236}">
                <a16:creationId xmlns:a16="http://schemas.microsoft.com/office/drawing/2014/main" id="{21C88BB5-AE98-E7C0-C919-ABFCDA6ACBB9}"/>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8157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4" descr="A graph on a computer screen&#10;&#10;Description automatically generated">
            <a:extLst>
              <a:ext uri="{FF2B5EF4-FFF2-40B4-BE49-F238E27FC236}">
                <a16:creationId xmlns:a16="http://schemas.microsoft.com/office/drawing/2014/main" id="{255366AB-CBBB-D46D-38BA-AA740F2F8F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214" y="689615"/>
            <a:ext cx="5302370" cy="5446703"/>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861798" y="2715114"/>
            <a:ext cx="401372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Poppins"/>
                <a:ea typeface="+mn-lt"/>
                <a:cs typeface="+mn-lt"/>
              </a:rPr>
              <a:t>To stay on track with climate goals, both rapid emissions cuts and carbon dioxide removal (CDR) will be needed.</a:t>
            </a:r>
            <a:endParaRPr lang="en-US" sz="2000" dirty="0">
              <a:solidFill>
                <a:schemeClr val="bg1"/>
              </a:solidFill>
              <a:latin typeface="Poppins"/>
              <a:ea typeface="+mn-lt"/>
              <a:cs typeface="Poppins"/>
            </a:endParaRPr>
          </a:p>
          <a:p>
            <a:endParaRPr lang="en-US" sz="2400" dirty="0">
              <a:solidFill>
                <a:schemeClr val="bg1"/>
              </a:solidFill>
              <a:latin typeface="Poppins"/>
              <a:ea typeface="+mn-lt"/>
              <a:cs typeface="+mn-lt"/>
            </a:endParaRPr>
          </a:p>
          <a:p>
            <a:r>
              <a:rPr lang="en-US" sz="2000" dirty="0">
                <a:solidFill>
                  <a:schemeClr val="bg1"/>
                </a:solidFill>
                <a:latin typeface="Poppins"/>
                <a:ea typeface="+mn-lt"/>
                <a:cs typeface="+mn-lt"/>
              </a:rPr>
              <a:t>Technological carbon removal needs to </a:t>
            </a:r>
            <a:r>
              <a:rPr lang="en-US" sz="2000" dirty="0">
                <a:solidFill>
                  <a:srgbClr val="64C9FF"/>
                </a:solidFill>
                <a:latin typeface="Poppins"/>
                <a:ea typeface="+mn-lt"/>
                <a:cs typeface="+mn-lt"/>
              </a:rPr>
              <a:t>ramp up </a:t>
            </a:r>
            <a:r>
              <a:rPr lang="en-US" sz="2000" dirty="0">
                <a:solidFill>
                  <a:schemeClr val="bg1"/>
                </a:solidFill>
                <a:latin typeface="Poppins"/>
                <a:ea typeface="+mn-lt"/>
                <a:cs typeface="+mn-lt"/>
              </a:rPr>
              <a:t>rapidly to around </a:t>
            </a:r>
            <a:r>
              <a:rPr lang="en-US" sz="2000" dirty="0">
                <a:solidFill>
                  <a:srgbClr val="64C9FF"/>
                </a:solidFill>
                <a:latin typeface="Poppins"/>
                <a:ea typeface="+mn-lt"/>
                <a:cs typeface="+mn-lt"/>
              </a:rPr>
              <a:t>75 MtCO2/year </a:t>
            </a:r>
            <a:r>
              <a:rPr lang="en-US" sz="2000" dirty="0">
                <a:solidFill>
                  <a:schemeClr val="bg1"/>
                </a:solidFill>
                <a:latin typeface="Poppins"/>
                <a:ea typeface="+mn-lt"/>
                <a:cs typeface="+mn-lt"/>
              </a:rPr>
              <a:t>by 2030, and</a:t>
            </a:r>
            <a:r>
              <a:rPr lang="en-US" sz="2000" dirty="0">
                <a:solidFill>
                  <a:srgbClr val="64C9FF"/>
                </a:solidFill>
                <a:latin typeface="Poppins"/>
                <a:ea typeface="+mn-lt"/>
                <a:cs typeface="+mn-lt"/>
              </a:rPr>
              <a:t> 4,500 MtCO2/year </a:t>
            </a:r>
            <a:r>
              <a:rPr lang="en-US" sz="2000" dirty="0">
                <a:solidFill>
                  <a:schemeClr val="bg1"/>
                </a:solidFill>
                <a:latin typeface="Poppins"/>
                <a:ea typeface="+mn-lt"/>
                <a:cs typeface="+mn-lt"/>
              </a:rPr>
              <a:t>by 2050.</a:t>
            </a:r>
            <a:endParaRPr lang="en-US" sz="2000" dirty="0">
              <a:solidFill>
                <a:schemeClr val="bg1"/>
              </a:solidFill>
              <a:latin typeface="Poppins"/>
              <a:cs typeface="Poppins"/>
            </a:endParaRPr>
          </a:p>
        </p:txBody>
      </p:sp>
      <p:sp>
        <p:nvSpPr>
          <p:cNvPr id="4" name="Title 2">
            <a:extLst>
              <a:ext uri="{FF2B5EF4-FFF2-40B4-BE49-F238E27FC236}">
                <a16:creationId xmlns:a16="http://schemas.microsoft.com/office/drawing/2014/main" id="{7433EE05-AB5E-6F0D-D48A-4DDA19D4CB17}"/>
              </a:ext>
            </a:extLst>
          </p:cNvPr>
          <p:cNvSpPr>
            <a:spLocks noGrp="1"/>
          </p:cNvSpPr>
          <p:nvPr>
            <p:ph type="title"/>
          </p:nvPr>
        </p:nvSpPr>
        <p:spPr>
          <a:xfrm>
            <a:off x="861798" y="828833"/>
            <a:ext cx="4274247" cy="1291423"/>
          </a:xfrm>
        </p:spPr>
        <p:txBody>
          <a:bodyPr>
            <a:noAutofit/>
          </a:bodyPr>
          <a:lstStyle/>
          <a:p>
            <a:pPr>
              <a:lnSpc>
                <a:spcPct val="100000"/>
              </a:lnSpc>
              <a:spcBef>
                <a:spcPts val="0"/>
              </a:spcBef>
            </a:pPr>
            <a:r>
              <a:rPr lang="en-US" sz="4000" dirty="0">
                <a:latin typeface="Poppins Medium"/>
                <a:cs typeface="Poppins Medium"/>
              </a:rPr>
              <a:t>Progress </a:t>
            </a:r>
            <a:br>
              <a:rPr lang="en-US" sz="4000" dirty="0">
                <a:latin typeface="Poppins Medium"/>
                <a:cs typeface="Poppins Medium"/>
              </a:rPr>
            </a:br>
            <a:r>
              <a:rPr lang="en-US" sz="4000" dirty="0">
                <a:latin typeface="Poppins Medium"/>
                <a:cs typeface="Poppins Medium"/>
              </a:rPr>
              <a:t>toward targets</a:t>
            </a:r>
            <a:br>
              <a:rPr lang="en-US" sz="4000" dirty="0">
                <a:latin typeface="Poppins Medium"/>
                <a:cs typeface="Poppins Medium"/>
              </a:rPr>
            </a:br>
            <a:endParaRPr lang="en-US" sz="4000" dirty="0"/>
          </a:p>
        </p:txBody>
      </p:sp>
      <p:cxnSp>
        <p:nvCxnSpPr>
          <p:cNvPr id="6" name="Straight Connector 5">
            <a:extLst>
              <a:ext uri="{FF2B5EF4-FFF2-40B4-BE49-F238E27FC236}">
                <a16:creationId xmlns:a16="http://schemas.microsoft.com/office/drawing/2014/main" id="{5F04464A-E430-61C1-9888-3CC77E3ADCE8}"/>
              </a:ext>
            </a:extLst>
          </p:cNvPr>
          <p:cNvCxnSpPr>
            <a:cxnSpLocks/>
          </p:cNvCxnSpPr>
          <p:nvPr/>
        </p:nvCxnSpPr>
        <p:spPr>
          <a:xfrm>
            <a:off x="865030" y="2286334"/>
            <a:ext cx="4011955" cy="814"/>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233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571276" y="2431676"/>
            <a:ext cx="2453935" cy="170983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b="1" dirty="0">
                <a:solidFill>
                  <a:srgbClr val="64C9FF"/>
                </a:solidFill>
                <a:latin typeface="Poppins"/>
                <a:cs typeface="Poppins"/>
              </a:rPr>
              <a:t>136 </a:t>
            </a:r>
            <a:r>
              <a:rPr lang="en-US" sz="2000" dirty="0">
                <a:solidFill>
                  <a:srgbClr val="64C9FF"/>
                </a:solidFill>
                <a:latin typeface="Poppins"/>
                <a:cs typeface="Poppins"/>
              </a:rPr>
              <a:t>companies </a:t>
            </a:r>
          </a:p>
          <a:p>
            <a:pPr marL="0" indent="0" algn="ctr">
              <a:lnSpc>
                <a:spcPct val="100000"/>
              </a:lnSpc>
              <a:buNone/>
            </a:pPr>
            <a:r>
              <a:rPr lang="en-US" sz="2000" dirty="0">
                <a:solidFill>
                  <a:schemeClr val="accent6"/>
                </a:solidFill>
                <a:latin typeface="Poppins"/>
                <a:cs typeface="Poppins"/>
              </a:rPr>
              <a:t>are purchasing </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carbon removal</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credits</a:t>
            </a:r>
            <a:endParaRPr lang="en-US" sz="2000" dirty="0">
              <a:solidFill>
                <a:schemeClr val="accent6"/>
              </a:solidFill>
            </a:endParaRPr>
          </a:p>
          <a:p>
            <a:pPr>
              <a:lnSpc>
                <a:spcPct val="100000"/>
              </a:lnSpc>
            </a:pPr>
            <a:endParaRPr lang="en-US" sz="1800" dirty="0">
              <a:solidFill>
                <a:schemeClr val="accent6"/>
              </a:solidFill>
            </a:endParaRPr>
          </a:p>
          <a:p>
            <a:pPr marL="0" indent="0">
              <a:lnSpc>
                <a:spcPct val="140000"/>
              </a:lnSpc>
              <a:spcAft>
                <a:spcPts val="1000"/>
              </a:spcAft>
              <a:buNone/>
            </a:pPr>
            <a:endParaRPr lang="en-US" dirty="0">
              <a:solidFill>
                <a:schemeClr val="bg1"/>
              </a:solidFill>
            </a:endParaRPr>
          </a:p>
        </p:txBody>
      </p:sp>
      <p:sp>
        <p:nvSpPr>
          <p:cNvPr id="12" name="Title 11">
            <a:extLst>
              <a:ext uri="{FF2B5EF4-FFF2-40B4-BE49-F238E27FC236}">
                <a16:creationId xmlns:a16="http://schemas.microsoft.com/office/drawing/2014/main" id="{78A535D4-A0E2-8646-DC7F-4605DA40EF4D}"/>
              </a:ext>
            </a:extLst>
          </p:cNvPr>
          <p:cNvSpPr>
            <a:spLocks noGrp="1"/>
          </p:cNvSpPr>
          <p:nvPr>
            <p:ph type="title"/>
          </p:nvPr>
        </p:nvSpPr>
        <p:spPr>
          <a:xfrm>
            <a:off x="657671" y="612807"/>
            <a:ext cx="10847294" cy="646174"/>
          </a:xfrm>
        </p:spPr>
        <p:txBody>
          <a:bodyPr>
            <a:noAutofit/>
          </a:bodyPr>
          <a:lstStyle/>
          <a:p>
            <a:r>
              <a:rPr lang="en-US" sz="4000" dirty="0">
                <a:solidFill>
                  <a:srgbClr val="FFFFFF"/>
                </a:solidFill>
                <a:latin typeface="Poppins Medium"/>
                <a:cs typeface="Poppins Medium"/>
              </a:rPr>
              <a:t>Enablers and barriers</a:t>
            </a:r>
            <a:endParaRPr lang="en-US" sz="4000" dirty="0">
              <a:latin typeface="Poppins Medium"/>
              <a:cs typeface="Poppins Medium"/>
            </a:endParaRPr>
          </a:p>
        </p:txBody>
      </p:sp>
      <p:sp>
        <p:nvSpPr>
          <p:cNvPr id="13" name="Content Placeholder 2">
            <a:extLst>
              <a:ext uri="{FF2B5EF4-FFF2-40B4-BE49-F238E27FC236}">
                <a16:creationId xmlns:a16="http://schemas.microsoft.com/office/drawing/2014/main" id="{D56D6E5B-6029-2215-9B55-0CDF8D609978}"/>
              </a:ext>
            </a:extLst>
          </p:cNvPr>
          <p:cNvSpPr txBox="1">
            <a:spLocks/>
          </p:cNvSpPr>
          <p:nvPr/>
        </p:nvSpPr>
        <p:spPr>
          <a:xfrm>
            <a:off x="3372522" y="2431676"/>
            <a:ext cx="2592457" cy="15773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b="1" dirty="0">
                <a:solidFill>
                  <a:srgbClr val="64C9FF"/>
                </a:solidFill>
                <a:latin typeface="Poppins"/>
                <a:cs typeface="Poppins"/>
              </a:rPr>
              <a:t>11 </a:t>
            </a:r>
            <a:r>
              <a:rPr lang="en-US" sz="2000" dirty="0">
                <a:solidFill>
                  <a:srgbClr val="64C9FF"/>
                </a:solidFill>
                <a:latin typeface="Poppins"/>
                <a:cs typeface="Poppins"/>
              </a:rPr>
              <a:t>governments </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are investing</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in CDR research</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 and development</a:t>
            </a:r>
            <a:endParaRPr lang="en-US" sz="2000" dirty="0">
              <a:solidFill>
                <a:schemeClr val="accent6"/>
              </a:solidFill>
            </a:endParaRPr>
          </a:p>
          <a:p>
            <a:pPr>
              <a:lnSpc>
                <a:spcPct val="100000"/>
              </a:lnSpc>
            </a:pPr>
            <a:endParaRPr lang="en-US" sz="1800" dirty="0">
              <a:solidFill>
                <a:schemeClr val="bg1"/>
              </a:solidFill>
            </a:endParaRPr>
          </a:p>
          <a:p>
            <a:pPr marL="0" indent="0">
              <a:lnSpc>
                <a:spcPct val="140000"/>
              </a:lnSpc>
              <a:spcAft>
                <a:spcPts val="1000"/>
              </a:spcAft>
              <a:buNone/>
            </a:pPr>
            <a:endParaRPr lang="en-US" dirty="0">
              <a:solidFill>
                <a:schemeClr val="bg1"/>
              </a:solidFill>
            </a:endParaRPr>
          </a:p>
        </p:txBody>
      </p:sp>
      <p:sp>
        <p:nvSpPr>
          <p:cNvPr id="14" name="Content Placeholder 2">
            <a:extLst>
              <a:ext uri="{FF2B5EF4-FFF2-40B4-BE49-F238E27FC236}">
                <a16:creationId xmlns:a16="http://schemas.microsoft.com/office/drawing/2014/main" id="{5E8A41BC-F785-8B74-16CF-EAFAF3295FEF}"/>
              </a:ext>
            </a:extLst>
          </p:cNvPr>
          <p:cNvSpPr txBox="1">
            <a:spLocks/>
          </p:cNvSpPr>
          <p:nvPr/>
        </p:nvSpPr>
        <p:spPr>
          <a:xfrm>
            <a:off x="9333604" y="2431676"/>
            <a:ext cx="2388496" cy="19517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b="1" dirty="0">
                <a:solidFill>
                  <a:srgbClr val="64C9FF"/>
                </a:solidFill>
                <a:latin typeface="Poppins"/>
                <a:cs typeface="Poppins"/>
              </a:rPr>
              <a:t>5</a:t>
            </a:r>
            <a:r>
              <a:rPr lang="en-US" sz="1800" dirty="0">
                <a:solidFill>
                  <a:srgbClr val="64C9FF"/>
                </a:solidFill>
                <a:latin typeface="Poppins"/>
                <a:cs typeface="Poppins"/>
              </a:rPr>
              <a:t> </a:t>
            </a:r>
            <a:r>
              <a:rPr lang="en-US" sz="2000" dirty="0">
                <a:solidFill>
                  <a:srgbClr val="64C9FF"/>
                </a:solidFill>
                <a:latin typeface="Poppins"/>
                <a:cs typeface="Poppins"/>
              </a:rPr>
              <a:t>governments </a:t>
            </a:r>
            <a:endParaRPr lang="en-US" sz="2000" dirty="0">
              <a:solidFill>
                <a:srgbClr val="64C9FF"/>
              </a:solidFill>
            </a:endParaRPr>
          </a:p>
          <a:p>
            <a:pPr marL="0" indent="0" algn="ctr">
              <a:lnSpc>
                <a:spcPct val="100000"/>
              </a:lnSpc>
              <a:buNone/>
            </a:pPr>
            <a:r>
              <a:rPr lang="en-US" sz="2000" dirty="0">
                <a:solidFill>
                  <a:schemeClr val="accent6"/>
                </a:solidFill>
                <a:latin typeface="Poppins"/>
                <a:cs typeface="Poppins"/>
              </a:rPr>
              <a:t>are providing </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CDR deployment</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and support</a:t>
            </a:r>
            <a:endParaRPr lang="en-US" sz="2000" dirty="0">
              <a:solidFill>
                <a:schemeClr val="accent6"/>
              </a:solidFill>
            </a:endParaRPr>
          </a:p>
          <a:p>
            <a:pPr>
              <a:lnSpc>
                <a:spcPct val="100000"/>
              </a:lnSpc>
            </a:pPr>
            <a:endParaRPr lang="en-US" sz="1800" dirty="0">
              <a:solidFill>
                <a:schemeClr val="accent6"/>
              </a:solidFill>
            </a:endParaRPr>
          </a:p>
          <a:p>
            <a:pPr marL="0" indent="0">
              <a:lnSpc>
                <a:spcPct val="140000"/>
              </a:lnSpc>
              <a:spcAft>
                <a:spcPts val="1000"/>
              </a:spcAft>
              <a:buNone/>
            </a:pPr>
            <a:endParaRPr lang="en-US" dirty="0">
              <a:solidFill>
                <a:schemeClr val="bg1"/>
              </a:solidFill>
            </a:endParaRPr>
          </a:p>
        </p:txBody>
      </p:sp>
      <p:sp>
        <p:nvSpPr>
          <p:cNvPr id="15" name="Content Placeholder 2">
            <a:extLst>
              <a:ext uri="{FF2B5EF4-FFF2-40B4-BE49-F238E27FC236}">
                <a16:creationId xmlns:a16="http://schemas.microsoft.com/office/drawing/2014/main" id="{A32D40E1-5948-DB03-8773-973F601628B6}"/>
              </a:ext>
            </a:extLst>
          </p:cNvPr>
          <p:cNvSpPr txBox="1">
            <a:spLocks/>
          </p:cNvSpPr>
          <p:nvPr/>
        </p:nvSpPr>
        <p:spPr>
          <a:xfrm>
            <a:off x="6532357" y="2431676"/>
            <a:ext cx="2388496" cy="19495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b="1" dirty="0">
                <a:solidFill>
                  <a:srgbClr val="64C9FF"/>
                </a:solidFill>
                <a:latin typeface="Poppins"/>
                <a:cs typeface="Poppins"/>
              </a:rPr>
              <a:t>10</a:t>
            </a:r>
            <a:r>
              <a:rPr lang="en-US" sz="1800" dirty="0">
                <a:solidFill>
                  <a:srgbClr val="64C9FF"/>
                </a:solidFill>
                <a:latin typeface="Poppins"/>
                <a:cs typeface="Poppins"/>
              </a:rPr>
              <a:t> </a:t>
            </a:r>
            <a:r>
              <a:rPr lang="en-US" sz="2000" dirty="0">
                <a:solidFill>
                  <a:srgbClr val="64C9FF"/>
                </a:solidFill>
                <a:latin typeface="Poppins"/>
                <a:cs typeface="Poppins"/>
              </a:rPr>
              <a:t>governments</a:t>
            </a:r>
            <a:endParaRPr lang="en-US" sz="2000" dirty="0">
              <a:solidFill>
                <a:srgbClr val="64C9FF"/>
              </a:solidFill>
            </a:endParaRPr>
          </a:p>
          <a:p>
            <a:pPr marL="0" indent="0" algn="ctr">
              <a:lnSpc>
                <a:spcPct val="100000"/>
              </a:lnSpc>
              <a:buNone/>
            </a:pPr>
            <a:r>
              <a:rPr lang="en-US" sz="2000" dirty="0">
                <a:solidFill>
                  <a:schemeClr val="accent6"/>
                </a:solidFill>
                <a:latin typeface="Poppins"/>
                <a:cs typeface="Poppins"/>
              </a:rPr>
              <a:t>are funding</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CDR enabling</a:t>
            </a:r>
            <a:endParaRPr lang="en-US" sz="2000" dirty="0">
              <a:solidFill>
                <a:schemeClr val="accent6"/>
              </a:solidFill>
            </a:endParaRPr>
          </a:p>
          <a:p>
            <a:pPr marL="0" indent="0" algn="ctr">
              <a:lnSpc>
                <a:spcPct val="100000"/>
              </a:lnSpc>
              <a:buNone/>
            </a:pPr>
            <a:r>
              <a:rPr lang="en-US" sz="2000" dirty="0">
                <a:solidFill>
                  <a:schemeClr val="accent6"/>
                </a:solidFill>
                <a:latin typeface="Poppins"/>
                <a:cs typeface="Poppins"/>
              </a:rPr>
              <a:t>infrastructure</a:t>
            </a:r>
            <a:endParaRPr lang="en-US" sz="2000" dirty="0">
              <a:solidFill>
                <a:schemeClr val="accent6"/>
              </a:solidFill>
            </a:endParaRPr>
          </a:p>
          <a:p>
            <a:pPr>
              <a:lnSpc>
                <a:spcPct val="100000"/>
              </a:lnSpc>
            </a:pPr>
            <a:endParaRPr lang="en-US" sz="1800" dirty="0">
              <a:solidFill>
                <a:schemeClr val="bg1"/>
              </a:solidFill>
            </a:endParaRPr>
          </a:p>
          <a:p>
            <a:pPr marL="0" indent="0">
              <a:lnSpc>
                <a:spcPct val="140000"/>
              </a:lnSpc>
              <a:spcAft>
                <a:spcPts val="1000"/>
              </a:spcAft>
              <a:buNone/>
            </a:pPr>
            <a:endParaRPr lang="en-US" dirty="0">
              <a:solidFill>
                <a:schemeClr val="bg1"/>
              </a:solidFill>
              <a:latin typeface="Poppins"/>
              <a:cs typeface="Poppins"/>
            </a:endParaRPr>
          </a:p>
        </p:txBody>
      </p:sp>
      <p:pic>
        <p:nvPicPr>
          <p:cNvPr id="8" name="Picture 8" descr="Icon&#10;&#10;Description automatically generated">
            <a:extLst>
              <a:ext uri="{FF2B5EF4-FFF2-40B4-BE49-F238E27FC236}">
                <a16:creationId xmlns:a16="http://schemas.microsoft.com/office/drawing/2014/main" id="{3C5D8270-B6A9-2FC9-2E1D-5829DC47F328}"/>
              </a:ext>
            </a:extLst>
          </p:cNvPr>
          <p:cNvPicPr>
            <a:picLocks noChangeAspect="1"/>
          </p:cNvPicPr>
          <p:nvPr/>
        </p:nvPicPr>
        <p:blipFill>
          <a:blip r:embed="rId3"/>
          <a:stretch>
            <a:fillRect/>
          </a:stretch>
        </p:blipFill>
        <p:spPr>
          <a:xfrm>
            <a:off x="10790590" y="433034"/>
            <a:ext cx="714375" cy="714375"/>
          </a:xfrm>
          <a:prstGeom prst="rect">
            <a:avLst/>
          </a:prstGeom>
        </p:spPr>
      </p:pic>
    </p:spTree>
    <p:extLst>
      <p:ext uri="{BB962C8B-B14F-4D97-AF65-F5344CB8AC3E}">
        <p14:creationId xmlns:p14="http://schemas.microsoft.com/office/powerpoint/2010/main" val="2994248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540512" y="1365408"/>
            <a:ext cx="3840645"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6"/>
                </a:solidFill>
                <a:latin typeface="Poppins"/>
                <a:ea typeface="+mn-lt"/>
                <a:cs typeface="+mn-lt"/>
              </a:rPr>
              <a:t>In 2022, a coalition of companies committed to purchase </a:t>
            </a:r>
            <a:r>
              <a:rPr lang="en-US" sz="2400" dirty="0">
                <a:solidFill>
                  <a:srgbClr val="64C9FF"/>
                </a:solidFill>
                <a:latin typeface="Poppins"/>
                <a:ea typeface="+mn-lt"/>
                <a:cs typeface="+mn-lt"/>
              </a:rPr>
              <a:t>$925 million</a:t>
            </a:r>
            <a:r>
              <a:rPr lang="en-US" sz="2400" dirty="0">
                <a:solidFill>
                  <a:schemeClr val="accent3"/>
                </a:solidFill>
                <a:latin typeface="Poppins"/>
                <a:ea typeface="+mn-lt"/>
                <a:cs typeface="+mn-lt"/>
              </a:rPr>
              <a:t> </a:t>
            </a:r>
            <a:r>
              <a:rPr lang="en-US" sz="2400" dirty="0">
                <a:solidFill>
                  <a:schemeClr val="bg1"/>
                </a:solidFill>
                <a:latin typeface="Poppins"/>
                <a:ea typeface="+mn-lt"/>
                <a:cs typeface="+mn-lt"/>
              </a:rPr>
              <a:t>of permanent carbon removal between 2022 and 2030. In 2023, additional companies joined, bringing the total commitment to over $1 billion.</a:t>
            </a:r>
            <a:endParaRPr lang="en-US" dirty="0">
              <a:solidFill>
                <a:schemeClr val="bg1"/>
              </a:solidFill>
              <a:latin typeface="Poppins"/>
              <a:ea typeface="+mn-lt"/>
              <a:cs typeface="+mn-lt"/>
            </a:endParaRPr>
          </a:p>
          <a:p>
            <a:endParaRPr lang="en-US" dirty="0">
              <a:solidFill>
                <a:srgbClr val="000000"/>
              </a:solidFill>
              <a:latin typeface="Calibri" panose="020F0502020204030204"/>
              <a:ea typeface="Calibri" panose="020F0502020204030204"/>
              <a:cs typeface="Calibri"/>
            </a:endParaRPr>
          </a:p>
        </p:txBody>
      </p:sp>
      <p:pic>
        <p:nvPicPr>
          <p:cNvPr id="2" name="Picture 2" descr="A picture containing sky, outdoor, road, train&#10;&#10;Description automatically generated">
            <a:extLst>
              <a:ext uri="{FF2B5EF4-FFF2-40B4-BE49-F238E27FC236}">
                <a16:creationId xmlns:a16="http://schemas.microsoft.com/office/drawing/2014/main" id="{93CBA166-F591-58AF-46B4-B5D653BDAB3C}"/>
              </a:ext>
            </a:extLst>
          </p:cNvPr>
          <p:cNvPicPr>
            <a:picLocks noChangeAspect="1"/>
          </p:cNvPicPr>
          <p:nvPr/>
        </p:nvPicPr>
        <p:blipFill rotWithShape="1">
          <a:blip r:embed="rId3"/>
          <a:srcRect l="8546" r="14052" b="127"/>
          <a:stretch/>
        </p:blipFill>
        <p:spPr>
          <a:xfrm>
            <a:off x="4767531" y="-15955"/>
            <a:ext cx="7420402" cy="6866835"/>
          </a:xfrm>
          <a:prstGeom prst="rect">
            <a:avLst/>
          </a:prstGeom>
        </p:spPr>
      </p:pic>
      <p:pic>
        <p:nvPicPr>
          <p:cNvPr id="4" name="Picture 3">
            <a:extLst>
              <a:ext uri="{FF2B5EF4-FFF2-40B4-BE49-F238E27FC236}">
                <a16:creationId xmlns:a16="http://schemas.microsoft.com/office/drawing/2014/main" id="{81291202-3E97-605A-4AB5-70D91C5847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2519000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4" name="Picture 3" descr="A graph on a blue background&#10;&#10;Description automatically generated">
            <a:extLst>
              <a:ext uri="{FF2B5EF4-FFF2-40B4-BE49-F238E27FC236}">
                <a16:creationId xmlns:a16="http://schemas.microsoft.com/office/drawing/2014/main" id="{9AE0C4D0-9489-598E-E0A5-030B0631B4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140" y="668222"/>
            <a:ext cx="5651445" cy="5675735"/>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20232" y="1349698"/>
            <a:ext cx="411985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Activity around CDR has </a:t>
            </a:r>
            <a:r>
              <a:rPr lang="en-US" sz="2400" dirty="0">
                <a:solidFill>
                  <a:srgbClr val="64C9FF"/>
                </a:solidFill>
                <a:latin typeface="Poppins"/>
                <a:ea typeface="+mn-lt"/>
                <a:cs typeface="+mn-lt"/>
              </a:rPr>
              <a:t>skyrocketed</a:t>
            </a:r>
            <a:r>
              <a:rPr lang="en-US" sz="2400" dirty="0">
                <a:solidFill>
                  <a:schemeClr val="accent3"/>
                </a:solidFill>
                <a:latin typeface="Poppins"/>
                <a:ea typeface="+mn-lt"/>
                <a:cs typeface="+mn-lt"/>
              </a:rPr>
              <a:t> </a:t>
            </a:r>
            <a:r>
              <a:rPr lang="en-US" sz="2400" dirty="0">
                <a:solidFill>
                  <a:schemeClr val="bg1"/>
                </a:solidFill>
                <a:latin typeface="Poppins"/>
                <a:ea typeface="+mn-lt"/>
                <a:cs typeface="+mn-lt"/>
              </a:rPr>
              <a:t>in the past three to four years, particularly in the U.S.</a:t>
            </a:r>
            <a:endParaRPr lang="en-US" dirty="0">
              <a:solidFill>
                <a:schemeClr val="bg1"/>
              </a:solidFill>
            </a:endParaRPr>
          </a:p>
          <a:p>
            <a:pPr marL="342900" indent="-342900">
              <a:buFont typeface="Arial"/>
              <a:buChar char="•"/>
            </a:pPr>
            <a:endParaRPr lang="en-US" sz="2400">
              <a:solidFill>
                <a:schemeClr val="bg1"/>
              </a:solidFill>
              <a:latin typeface="Poppins"/>
              <a:ea typeface="+mn-lt"/>
              <a:cs typeface="+mn-lt"/>
            </a:endParaRPr>
          </a:p>
          <a:p>
            <a:r>
              <a:rPr lang="en-US" sz="2400" dirty="0">
                <a:solidFill>
                  <a:schemeClr val="bg1"/>
                </a:solidFill>
                <a:latin typeface="Poppins"/>
                <a:ea typeface="+mn-lt"/>
                <a:cs typeface="+mn-lt"/>
              </a:rPr>
              <a:t>The amount of CDR is expected to accelerate as private and public investments and new </a:t>
            </a:r>
            <a:br>
              <a:rPr lang="en-US" sz="2400" dirty="0">
                <a:latin typeface="Poppins"/>
                <a:ea typeface="+mn-lt"/>
                <a:cs typeface="+mn-lt"/>
              </a:rPr>
            </a:br>
            <a:r>
              <a:rPr lang="en-US" sz="2400" dirty="0">
                <a:solidFill>
                  <a:schemeClr val="bg1"/>
                </a:solidFill>
                <a:latin typeface="Poppins"/>
                <a:ea typeface="+mn-lt"/>
                <a:cs typeface="+mn-lt"/>
              </a:rPr>
              <a:t>policies </a:t>
            </a:r>
            <a:r>
              <a:rPr lang="en-US" sz="2400" dirty="0">
                <a:solidFill>
                  <a:srgbClr val="64C9FF"/>
                </a:solidFill>
                <a:latin typeface="Poppins"/>
                <a:ea typeface="+mn-lt"/>
                <a:cs typeface="+mn-lt"/>
              </a:rPr>
              <a:t>translate into </a:t>
            </a:r>
            <a:br>
              <a:rPr lang="en-US" sz="2400" dirty="0">
                <a:latin typeface="Poppins"/>
                <a:ea typeface="+mn-lt"/>
                <a:cs typeface="+mn-lt"/>
              </a:rPr>
            </a:br>
            <a:r>
              <a:rPr lang="en-US" sz="2400" dirty="0">
                <a:solidFill>
                  <a:srgbClr val="64C9FF"/>
                </a:solidFill>
                <a:latin typeface="Poppins"/>
                <a:ea typeface="+mn-lt"/>
                <a:cs typeface="+mn-lt"/>
              </a:rPr>
              <a:t>projects on the ground</a:t>
            </a:r>
            <a:r>
              <a:rPr lang="en-US" sz="2400" dirty="0">
                <a:solidFill>
                  <a:schemeClr val="bg1"/>
                </a:solidFill>
                <a:latin typeface="Poppins"/>
                <a:ea typeface="+mn-lt"/>
                <a:cs typeface="+mn-lt"/>
              </a:rPr>
              <a:t>.</a:t>
            </a:r>
            <a:endParaRPr lang="en-US" dirty="0">
              <a:solidFill>
                <a:schemeClr val="bg1"/>
              </a:solidFill>
              <a:cs typeface="Calibri"/>
            </a:endParaRPr>
          </a:p>
        </p:txBody>
      </p:sp>
    </p:spTree>
    <p:extLst>
      <p:ext uri="{BB962C8B-B14F-4D97-AF65-F5344CB8AC3E}">
        <p14:creationId xmlns:p14="http://schemas.microsoft.com/office/powerpoint/2010/main" val="190342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4" descr="A group of flags on a background of a waterfall&#10;&#10;Description automatically generated">
            <a:extLst>
              <a:ext uri="{FF2B5EF4-FFF2-40B4-BE49-F238E27FC236}">
                <a16:creationId xmlns:a16="http://schemas.microsoft.com/office/drawing/2014/main" id="{55143381-9AFF-1AC7-95D2-6A35D28057CD}"/>
              </a:ext>
            </a:extLst>
          </p:cNvPr>
          <p:cNvPicPr>
            <a:picLocks noChangeAspect="1"/>
          </p:cNvPicPr>
          <p:nvPr/>
        </p:nvPicPr>
        <p:blipFill>
          <a:blip r:embed="rId3">
            <a:extLst>
              <a:ext uri="{28A0092B-C50C-407E-A947-70E740481C1C}">
                <a14:useLocalDpi xmlns:a14="http://schemas.microsoft.com/office/drawing/2010/main" val="0"/>
              </a:ext>
            </a:extLst>
          </a:blip>
          <a:srcRect l="144" r="35603"/>
          <a:stretch/>
        </p:blipFill>
        <p:spPr>
          <a:xfrm>
            <a:off x="4374356" y="0"/>
            <a:ext cx="7833811" cy="6858000"/>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566601" y="1536174"/>
            <a:ext cx="380775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Poppins"/>
                <a:ea typeface="+mn-lt"/>
                <a:cs typeface="+mn-lt"/>
              </a:rPr>
              <a:t>Based on public documentation and announcements, at least five countries </a:t>
            </a:r>
          </a:p>
          <a:p>
            <a:r>
              <a:rPr lang="en-US" sz="2400" dirty="0">
                <a:solidFill>
                  <a:srgbClr val="FFFFFF"/>
                </a:solidFill>
                <a:latin typeface="Poppins"/>
                <a:ea typeface="+mn-lt"/>
                <a:cs typeface="+mn-lt"/>
              </a:rPr>
              <a:t>supported CDR deployment in 2022, including </a:t>
            </a:r>
            <a:r>
              <a:rPr lang="en-US" sz="2400" dirty="0">
                <a:solidFill>
                  <a:srgbClr val="64C9FF"/>
                </a:solidFill>
                <a:latin typeface="Poppins"/>
                <a:ea typeface="+mn-lt"/>
                <a:cs typeface="+mn-lt"/>
              </a:rPr>
              <a:t>Australia, Canada, Denmark, Switzerland and the United States</a:t>
            </a:r>
            <a:r>
              <a:rPr lang="en-US" sz="2400" dirty="0">
                <a:solidFill>
                  <a:srgbClr val="FFFFFF"/>
                </a:solidFill>
                <a:latin typeface="Poppins"/>
                <a:ea typeface="+mn-lt"/>
                <a:cs typeface="+mn-lt"/>
              </a:rPr>
              <a:t>.</a:t>
            </a:r>
            <a:endParaRPr lang="en-US" sz="2400" dirty="0">
              <a:latin typeface="Poppins"/>
              <a:ea typeface="+mn-lt"/>
              <a:cs typeface="+mn-lt"/>
            </a:endParaRPr>
          </a:p>
        </p:txBody>
      </p:sp>
      <p:pic>
        <p:nvPicPr>
          <p:cNvPr id="2" name="Picture 1">
            <a:extLst>
              <a:ext uri="{FF2B5EF4-FFF2-40B4-BE49-F238E27FC236}">
                <a16:creationId xmlns:a16="http://schemas.microsoft.com/office/drawing/2014/main" id="{ADCFA2C3-1C10-E1B7-5C37-7222D732D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962899200"/>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0961fab-d629-44e6-b6be-fdf2fc7f6b8e" xsi:nil="true"/>
    <lcf76f155ced4ddcb4097134ff3c332f xmlns="2ba3b4cf-1946-4ae6-bfb6-77d990214beb">
      <Terms xmlns="http://schemas.microsoft.com/office/infopath/2007/PartnerControls"/>
    </lcf76f155ced4ddcb4097134ff3c332f>
    <TrackedChanges xmlns="2ba3b4cf-1946-4ae6-bfb6-77d990214beb">false</TrackedChanges>
    <AddedtoSpreadsheet xmlns="2ba3b4cf-1946-4ae6-bfb6-77d990214beb">false</AddedtoSpreadshee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935D35D850CF479556EB5FBA778891" ma:contentTypeVersion="18" ma:contentTypeDescription="Create a new document." ma:contentTypeScope="" ma:versionID="d3a3cd6f73c70f39eae699cdcb8ed5b5">
  <xsd:schema xmlns:xsd="http://www.w3.org/2001/XMLSchema" xmlns:xs="http://www.w3.org/2001/XMLSchema" xmlns:p="http://schemas.microsoft.com/office/2006/metadata/properties" xmlns:ns1="http://schemas.microsoft.com/sharepoint/v3" xmlns:ns2="2ba3b4cf-1946-4ae6-bfb6-77d990214beb" xmlns:ns3="60961fab-d629-44e6-b6be-fdf2fc7f6b8e" targetNamespace="http://schemas.microsoft.com/office/2006/metadata/properties" ma:root="true" ma:fieldsID="c89ff5feb4f15873fe9b15ac00bbd9b2" ns1:_="" ns2:_="" ns3:_="">
    <xsd:import namespace="http://schemas.microsoft.com/sharepoint/v3"/>
    <xsd:import namespace="2ba3b4cf-1946-4ae6-bfb6-77d990214beb"/>
    <xsd:import namespace="60961fab-d629-44e6-b6be-fdf2fc7f6b8e"/>
    <xsd:element name="properties">
      <xsd:complexType>
        <xsd:sequence>
          <xsd:element name="documentManagement">
            <xsd:complexType>
              <xsd:all>
                <xsd:element ref="ns2:lcf76f155ced4ddcb4097134ff3c332f" minOccurs="0"/>
                <xsd:element ref="ns3:TaxCatchAll" minOccurs="0"/>
                <xsd:element ref="ns2:AddedtoSpreadsheet" minOccurs="0"/>
                <xsd:element ref="ns2:TrackedChanges"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3b4cf-1946-4ae6-bfb6-77d990214b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AddedtoSpreadsheet" ma:index="11" nillable="true" ma:displayName="Added to Spreadsheet" ma:default="0" ma:format="Dropdown" ma:internalName="AddedtoSpreadsheet">
      <xsd:simpleType>
        <xsd:restriction base="dms:Boolean"/>
      </xsd:simpleType>
    </xsd:element>
    <xsd:element name="TrackedChanges" ma:index="12" nillable="true" ma:displayName="Tracked Changes" ma:default="0" ma:format="Dropdown" ma:internalName="TrackedChanges">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F4F52F-5C7E-4AA4-8518-ADA1B2DBBAEF}">
  <ds:schemaRefs>
    <ds:schemaRef ds:uri="http://schemas.openxmlformats.org/package/2006/metadata/core-properties"/>
    <ds:schemaRef ds:uri="http://schemas.microsoft.com/sharepoint/v3"/>
    <ds:schemaRef ds:uri="http://purl.org/dc/terms/"/>
    <ds:schemaRef ds:uri="http://purl.org/dc/elements/1.1/"/>
    <ds:schemaRef ds:uri="http://schemas.microsoft.com/office/2006/metadata/properties"/>
    <ds:schemaRef ds:uri="c18f4232-699d-43c2-afd1-ad28c7d4979f"/>
    <ds:schemaRef ds:uri="http://www.w3.org/XML/1998/namespace"/>
    <ds:schemaRef ds:uri="http://schemas.microsoft.com/office/2006/documentManagement/types"/>
    <ds:schemaRef ds:uri="http://schemas.microsoft.com/office/infopath/2007/PartnerControls"/>
    <ds:schemaRef ds:uri="60961fab-d629-44e6-b6be-fdf2fc7f6b8e"/>
    <ds:schemaRef ds:uri="http://purl.org/dc/dcmitype/"/>
    <ds:schemaRef ds:uri="2ba3b4cf-1946-4ae6-bfb6-77d990214beb"/>
  </ds:schemaRefs>
</ds:datastoreItem>
</file>

<file path=customXml/itemProps2.xml><?xml version="1.0" encoding="utf-8"?>
<ds:datastoreItem xmlns:ds="http://schemas.openxmlformats.org/officeDocument/2006/customXml" ds:itemID="{EFD3A9EB-3497-49FF-B3E9-E507EC6E4CBB}">
  <ds:schemaRefs>
    <ds:schemaRef ds:uri="http://schemas.microsoft.com/sharepoint/v3/contenttype/forms"/>
  </ds:schemaRefs>
</ds:datastoreItem>
</file>

<file path=customXml/itemProps3.xml><?xml version="1.0" encoding="utf-8"?>
<ds:datastoreItem xmlns:ds="http://schemas.openxmlformats.org/officeDocument/2006/customXml" ds:itemID="{36E34174-DD20-4968-91CC-2045DB95BD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ba3b4cf-1946-4ae6-bfb6-77d990214beb"/>
    <ds:schemaRef ds:uri="60961fab-d629-44e6-b6be-fdf2fc7f6b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139</TotalTime>
  <Words>2081</Words>
  <Application>Microsoft Office PowerPoint</Application>
  <PresentationFormat>Widescreen</PresentationFormat>
  <Paragraphs>137</Paragraphs>
  <Slides>16</Slides>
  <Notes>9</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Interconnected systems    </vt:lpstr>
      <vt:lpstr>PowerPoint Presentation</vt:lpstr>
      <vt:lpstr>Progress  toward targets </vt:lpstr>
      <vt:lpstr>Enablers and barriers</vt:lpstr>
      <vt:lpstr>PowerPoint Presentation</vt:lpstr>
      <vt:lpstr>PowerPoint Presentation</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Brynne Wilcox</dc:creator>
  <cp:lastModifiedBy>Brynne Wilcox</cp:lastModifiedBy>
  <cp:revision>61</cp:revision>
  <dcterms:created xsi:type="dcterms:W3CDTF">2023-05-10T21:09:20Z</dcterms:created>
  <dcterms:modified xsi:type="dcterms:W3CDTF">2025-01-16T22:05:45Z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0x0101001D935D35D850CF479556EB5FBA778891</vt:lpwstr>
  </property>
  <property fmtid="{D5CDD505-2E9C-101B-9397-08002B2CF9AE}" pid="3" name="MediaServiceImageTags">
    <vt:lpwstr/>
  </property>
</Properties>
</file>