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78" r:id="rId6"/>
  </p:sldMasterIdLst>
  <p:notesMasterIdLst>
    <p:notesMasterId r:id="rId36"/>
  </p:notesMasterIdLst>
  <p:sldIdLst>
    <p:sldId id="263" r:id="rId7"/>
    <p:sldId id="293" r:id="rId8"/>
    <p:sldId id="340" r:id="rId9"/>
    <p:sldId id="350" r:id="rId10"/>
    <p:sldId id="369" r:id="rId11"/>
    <p:sldId id="261" r:id="rId12"/>
    <p:sldId id="260" r:id="rId13"/>
    <p:sldId id="361" r:id="rId14"/>
    <p:sldId id="258" r:id="rId15"/>
    <p:sldId id="257" r:id="rId16"/>
    <p:sldId id="265" r:id="rId17"/>
    <p:sldId id="356" r:id="rId18"/>
    <p:sldId id="368" r:id="rId19"/>
    <p:sldId id="363" r:id="rId20"/>
    <p:sldId id="269" r:id="rId21"/>
    <p:sldId id="362" r:id="rId22"/>
    <p:sldId id="365" r:id="rId23"/>
    <p:sldId id="270" r:id="rId24"/>
    <p:sldId id="272" r:id="rId25"/>
    <p:sldId id="366" r:id="rId26"/>
    <p:sldId id="367" r:id="rId27"/>
    <p:sldId id="274" r:id="rId28"/>
    <p:sldId id="370" r:id="rId29"/>
    <p:sldId id="312" r:id="rId30"/>
    <p:sldId id="360" r:id="rId31"/>
    <p:sldId id="310" r:id="rId32"/>
    <p:sldId id="309" r:id="rId33"/>
    <p:sldId id="308"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6C104-2770-3E96-5165-0521CD38D54E}" name="Neelam Singh" initials="NS" userId="S::Neelam.Singh@wri.org::8c7271a0-d20f-4fa4-8d50-28c37ba71210" providerId="AD"/>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42E6036D-7F2E-35A0-B84D-8B36E3969E50}" name="Brynne Wilcox" initials="BW" userId="S::Brynne.Wilcox@wri.org::9ea332a5-72b0-4aba-9eed-02b5d0137144" providerId="AD"/>
  <p188:author id="{8E0197B0-3B1F-CC29-3812-84609A42685F}" name="Anna Nilsson" initials="AN" userId="S::a.nilsson@newclimate.org::1d0bcd8c-9372-4933-a406-bba4f6dd1256" providerId="AD"/>
  <p188:author id="{91B018BF-E1AA-C0DD-AD1F-7BDDDA7464BC}" name="Stephen Naimoli" initials="SN" userId="S::stephen.naimoli@wri.org::b4f4e748-c17b-4940-b97d-24d9f00fc312"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704F3F"/>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A2EB4-F16D-E9AC-C52C-2824D8838515}" v="6" dt="2025-01-03T15:51:42.285"/>
    <p1510:client id="{53B00D17-3A1D-7809-1ADB-24E6707E4DFB}" v="23" dt="2025-01-03T16:04:32.147"/>
    <p1510:client id="{ED8C180B-8A92-BA8E-EA3E-996795DA4468}" v="1" dt="2025-01-03T16:00:00.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914"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1E5A2EB4-F16D-E9AC-C52C-2824D8838515}"/>
    <pc:docChg chg="modSld">
      <pc:chgData name="Brynne Wilcox" userId="S::brynne.wilcox@wri.org::9ea332a5-72b0-4aba-9eed-02b5d0137144" providerId="AD" clId="Web-{1E5A2EB4-F16D-E9AC-C52C-2824D8838515}" dt="2025-01-03T15:51:40.785" v="2" actId="20577"/>
      <pc:docMkLst>
        <pc:docMk/>
      </pc:docMkLst>
      <pc:sldChg chg="modSp">
        <pc:chgData name="Brynne Wilcox" userId="S::brynne.wilcox@wri.org::9ea332a5-72b0-4aba-9eed-02b5d0137144" providerId="AD" clId="Web-{1E5A2EB4-F16D-E9AC-C52C-2824D8838515}" dt="2025-01-03T15:51:40.785" v="2" actId="20577"/>
        <pc:sldMkLst>
          <pc:docMk/>
          <pc:sldMk cId="2208039676" sldId="340"/>
        </pc:sldMkLst>
        <pc:spChg chg="mod">
          <ac:chgData name="Brynne Wilcox" userId="S::brynne.wilcox@wri.org::9ea332a5-72b0-4aba-9eed-02b5d0137144" providerId="AD" clId="Web-{1E5A2EB4-F16D-E9AC-C52C-2824D8838515}" dt="2025-01-03T15:51:40.785" v="2" actId="20577"/>
          <ac:spMkLst>
            <pc:docMk/>
            <pc:sldMk cId="2208039676" sldId="340"/>
            <ac:spMk id="45" creationId="{1224DA09-F08B-F0C1-7609-6C65FAB31A22}"/>
          </ac:spMkLst>
        </pc:spChg>
      </pc:sldChg>
    </pc:docChg>
  </pc:docChgLst>
  <pc:docChgLst>
    <pc:chgData name="Brynne Wilcox" userId="S::brynne.wilcox@wri.org::9ea332a5-72b0-4aba-9eed-02b5d0137144" providerId="AD" clId="Web-{ED8C180B-8A92-BA8E-EA3E-996795DA4468}"/>
    <pc:docChg chg="modSld">
      <pc:chgData name="Brynne Wilcox" userId="S::brynne.wilcox@wri.org::9ea332a5-72b0-4aba-9eed-02b5d0137144" providerId="AD" clId="Web-{ED8C180B-8A92-BA8E-EA3E-996795DA4468}" dt="2025-01-03T16:00:00.539" v="0" actId="20577"/>
      <pc:docMkLst>
        <pc:docMk/>
      </pc:docMkLst>
      <pc:sldChg chg="modSp">
        <pc:chgData name="Brynne Wilcox" userId="S::brynne.wilcox@wri.org::9ea332a5-72b0-4aba-9eed-02b5d0137144" providerId="AD" clId="Web-{ED8C180B-8A92-BA8E-EA3E-996795DA4468}" dt="2025-01-03T16:00:00.539" v="0" actId="20577"/>
        <pc:sldMkLst>
          <pc:docMk/>
          <pc:sldMk cId="1547060626" sldId="263"/>
        </pc:sldMkLst>
        <pc:spChg chg="mod">
          <ac:chgData name="Brynne Wilcox" userId="S::brynne.wilcox@wri.org::9ea332a5-72b0-4aba-9eed-02b5d0137144" providerId="AD" clId="Web-{ED8C180B-8A92-BA8E-EA3E-996795DA4468}" dt="2025-01-03T16:00:00.539" v="0" actId="20577"/>
          <ac:spMkLst>
            <pc:docMk/>
            <pc:sldMk cId="1547060626" sldId="263"/>
            <ac:spMk id="5" creationId="{DE73AB74-C0B5-796A-A3FA-DD47630587C2}"/>
          </ac:spMkLst>
        </pc:spChg>
      </pc:sldChg>
    </pc:docChg>
  </pc:docChgLst>
  <pc:docChgLst>
    <pc:chgData name="Brynne Wilcox" userId="S::brynne.wilcox@wri.org::9ea332a5-72b0-4aba-9eed-02b5d0137144" providerId="AD" clId="Web-{53B00D17-3A1D-7809-1ADB-24E6707E4DFB}"/>
    <pc:docChg chg="modSld">
      <pc:chgData name="Brynne Wilcox" userId="S::brynne.wilcox@wri.org::9ea332a5-72b0-4aba-9eed-02b5d0137144" providerId="AD" clId="Web-{53B00D17-3A1D-7809-1ADB-24E6707E4DFB}" dt="2025-01-03T16:04:29.740" v="11" actId="20577"/>
      <pc:docMkLst>
        <pc:docMk/>
      </pc:docMkLst>
      <pc:sldChg chg="modSp">
        <pc:chgData name="Brynne Wilcox" userId="S::brynne.wilcox@wri.org::9ea332a5-72b0-4aba-9eed-02b5d0137144" providerId="AD" clId="Web-{53B00D17-3A1D-7809-1ADB-24E6707E4DFB}" dt="2025-01-03T16:04:29.740" v="11" actId="20577"/>
        <pc:sldMkLst>
          <pc:docMk/>
          <pc:sldMk cId="2208039676" sldId="340"/>
        </pc:sldMkLst>
        <pc:spChg chg="mod">
          <ac:chgData name="Brynne Wilcox" userId="S::brynne.wilcox@wri.org::9ea332a5-72b0-4aba-9eed-02b5d0137144" providerId="AD" clId="Web-{53B00D17-3A1D-7809-1ADB-24E6707E4DFB}" dt="2025-01-03T16:04:29.740" v="11" actId="20577"/>
          <ac:spMkLst>
            <pc:docMk/>
            <pc:sldMk cId="2208039676" sldId="340"/>
            <ac:spMk id="40" creationId="{3A653519-055B-6956-F541-7042832B6A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A8083-4B59-4973-972C-58001973B29F}" type="datetimeFigureOut">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B2728-FBBC-4CD1-B8BA-E22134707F71}" type="slidenum">
              <a:t>‹#›</a:t>
            </a:fld>
            <a:endParaRPr lang="en-US"/>
          </a:p>
        </p:txBody>
      </p:sp>
    </p:spTree>
    <p:extLst>
      <p:ext uri="{BB962C8B-B14F-4D97-AF65-F5344CB8AC3E}">
        <p14:creationId xmlns:p14="http://schemas.microsoft.com/office/powerpoint/2010/main" val="112774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Kevin Matos via </a:t>
            </a:r>
            <a:r>
              <a:rPr lang="en-US" err="1"/>
              <a:t>Unsplash</a:t>
            </a:r>
            <a:r>
              <a:rPr lang="en-US"/>
              <a:t>: https://unsplash.com/photos/low-angle-photography-of-four-high-rise-buildings-Nl_FMFpXo2g</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demand for energy-intensive materials has increased and rising urbanization and the need to build infrastructure is likely to drive the demand further.</a:t>
            </a:r>
            <a:r>
              <a:rPr lang="en-US" u="sng">
                <a:cs typeface="Calibri" panose="020F0502020204030204"/>
              </a:rPr>
              <a:t> </a:t>
            </a:r>
            <a:r>
              <a:rPr lang="en-US"/>
              <a:t>As demand for energy-intensive materials continues to rise, it is necessary to promote greater material efficiency and circular business strategies, which have lagged as a policy priority, to slow down the demand growth.</a:t>
            </a:r>
            <a:endParaRPr lang="en-US" b="1" u="sng">
              <a:cs typeface="Calibri"/>
            </a:endParaRPr>
          </a:p>
          <a:p>
            <a:endParaRPr lang="en-US"/>
          </a:p>
          <a:p>
            <a:r>
              <a:rPr lang="en-US"/>
              <a:t>Demand for industrial materials such as cement and steel, which are the building blocks of our economy, tends to increase with rising urbanization, standard of living, and population. Global demand for cement more than doubled, and demand for steel nearly doubled.</a:t>
            </a:r>
            <a:endParaRPr lang="en-US">
              <a:cs typeface="Calibri"/>
            </a:endParaRPr>
          </a:p>
          <a:p>
            <a:r>
              <a:rPr lang="en-US"/>
              <a:t> </a:t>
            </a:r>
            <a:endParaRPr lang="en-US">
              <a:cs typeface="Calibri"/>
            </a:endParaRPr>
          </a:p>
          <a:p>
            <a:r>
              <a:rPr lang="en-US"/>
              <a:t>Emerging economies are likely to experience higher growth in material use in the coming decades. Demand for steel and cement is also likely to increase in response to the massive expansion of clean energy and transport infrastructure that will be needed for a low-carbon future.</a:t>
            </a:r>
            <a:endParaRPr lang="en-US">
              <a:cs typeface="Calibri"/>
            </a:endParaRPr>
          </a:p>
          <a:p>
            <a:r>
              <a:rPr lang="en-US"/>
              <a:t> </a:t>
            </a:r>
            <a:endParaRPr lang="en-US">
              <a:cs typeface="Calibri"/>
            </a:endParaRPr>
          </a:p>
          <a:p>
            <a:r>
              <a:rPr lang="en-US"/>
              <a:t>Due to the lack of publicly available data and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1783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Housing Revolution team via Flickr: https://www.flickr.com/photos/housingrevolution/5923103180/in/photolist-a2psdC-7QRzMR-vEonME-AL8keS-qGyNkU-2gcEuoi-FdFXdL-i7BgeR-Ded8b-E3zh9H-2iC5EbB-W61rLT-2jeKaM4-7SBPUJ-aoTQJD-z5QKts-pkqhHg-2fjGeH8-2k8P7ED-2hvn15Z-r1NJWa-BWL7xo-TSRtvu-2cWghhe-VajT32-BPto8U-znqHGe-TSRtVN-2hvoiz6-2jVZTha-z5QjaG-E6qhUM-nPRQwf-6pMXoe-27as1Zu-7Tx3yN-2hvr5ws-7AsH4f-2nbAAkb-SpEDQR-6yDXBN-SQsgtu-ev2ej8-h9A9wZ-q5FS1F-h9yUk7-a2pq3u-ehXkNn-mj9ezX-2meyKgE </a:t>
            </a:r>
          </a:p>
          <a:p>
            <a:endParaRPr lang="en-US"/>
          </a:p>
          <a:p>
            <a:r>
              <a:rPr lang="en-US"/>
              <a:t>Since we're evaluating global data, cement consumption is assumed to be equal to production. Cement production is a carbon-intensive process that accounts for about 7% of global CO2 emissions. World cement production has been increasing steadily, even growing slightly in 2020 during the pandemic.</a:t>
            </a:r>
          </a:p>
          <a:p>
            <a:r>
              <a:rPr lang="en-US"/>
              <a:t> </a:t>
            </a:r>
            <a:endParaRPr lang="en-US">
              <a:cs typeface="Calibri"/>
            </a:endParaRPr>
          </a:p>
          <a:p>
            <a:r>
              <a:rPr lang="en-US"/>
              <a:t>Given its limited international trade, cement consumption is assumed to be equal to production. And since 2000, global cement production has almost tripled; in the past decade, it increased by 25%, from 3,280 Mt in 2010 to 4,100 Mt in 2019.</a:t>
            </a:r>
            <a:r>
              <a:rPr lang="en-US">
                <a:cs typeface="Calibri"/>
              </a:rPr>
              <a:t> </a:t>
            </a:r>
            <a:r>
              <a:rPr lang="en-US"/>
              <a:t>Among the top consumers and producers are China (55% of global production) and India (8%), followed by Vietnam, the United States, Turkey and Indonesia (each at 2% or less).</a:t>
            </a:r>
            <a:endParaRPr lang="en-US">
              <a:cs typeface="Calibri"/>
            </a:endParaRPr>
          </a:p>
          <a:p>
            <a:r>
              <a:rPr lang="en-US"/>
              <a:t> </a:t>
            </a:r>
            <a:endParaRPr lang="en-US">
              <a:cs typeface="Calibri"/>
            </a:endParaRPr>
          </a:p>
          <a:p>
            <a:r>
              <a:rPr lang="en-US"/>
              <a:t>Due to the lack of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14</a:t>
            </a:fld>
            <a:endParaRPr lang="en-US"/>
          </a:p>
        </p:txBody>
      </p:sp>
    </p:spTree>
    <p:extLst>
      <p:ext uri="{BB962C8B-B14F-4D97-AF65-F5344CB8AC3E}">
        <p14:creationId xmlns:p14="http://schemas.microsoft.com/office/powerpoint/2010/main" val="409439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Tommy Kwak: https://unsplash.com/photos/brown-and-white-houses-on-green-grass-field-during-daytime-jX5Nx1kSM8I?utm_content=creditCopyText&amp;utm_medium=referral&amp;utm_source=unsplash</a:t>
            </a:r>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68384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demand for energy-intensive materials has increased and rising urbanization and the need to build infrastructure is likely to drive the demand further.</a:t>
            </a:r>
            <a:r>
              <a:rPr lang="en-US" u="sng">
                <a:cs typeface="Calibri" panose="020F0502020204030204"/>
              </a:rPr>
              <a:t> </a:t>
            </a:r>
            <a:r>
              <a:rPr lang="en-US"/>
              <a:t>As demand for energy-intensive materials continues to rise, it is necessary to promote greater material efficiency and circular business strategies, which have lagged as a policy priority, to slow down the demand growth.</a:t>
            </a:r>
            <a:endParaRPr lang="en-US" b="1" u="sng">
              <a:cs typeface="Calibri"/>
            </a:endParaRPr>
          </a:p>
          <a:p>
            <a:endParaRPr lang="en-US"/>
          </a:p>
          <a:p>
            <a:r>
              <a:rPr lang="en-US"/>
              <a:t>Demand for industrial materials such as cement and steel, which are the building blocks of our economy, tends to increase with rising urbanization, standard of living, and population. Global demand for cement more than doubled, and demand for steel nearly doubled.</a:t>
            </a:r>
            <a:endParaRPr lang="en-US">
              <a:cs typeface="Calibri"/>
            </a:endParaRPr>
          </a:p>
          <a:p>
            <a:r>
              <a:rPr lang="en-US"/>
              <a:t> </a:t>
            </a:r>
            <a:endParaRPr lang="en-US">
              <a:cs typeface="Calibri"/>
            </a:endParaRPr>
          </a:p>
          <a:p>
            <a:r>
              <a:rPr lang="en-US"/>
              <a:t>Emerging economies are likely to experience higher growth in material use in the coming decades. Demand for steel and cement is also likely to increase in response to the massive expansion of clean energy and transport infrastructure that will be needed for a low-carbon future.</a:t>
            </a:r>
            <a:endParaRPr lang="en-US">
              <a:cs typeface="Calibri"/>
            </a:endParaRPr>
          </a:p>
          <a:p>
            <a:r>
              <a:rPr lang="en-US"/>
              <a:t> </a:t>
            </a:r>
            <a:endParaRPr lang="en-US">
              <a:cs typeface="Calibri"/>
            </a:endParaRPr>
          </a:p>
          <a:p>
            <a:r>
              <a:rPr lang="en-US"/>
              <a:t>Due to the lack of publicly available data and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25359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Efficiency gains and emissions reductions from industrial retrofits in the near term should be balanced with adoption of new decarbonization technologies in the long term. </a:t>
            </a:r>
            <a:endParaRPr lang="en-US" u="sng">
              <a:cs typeface="Calibri" panose="020F0502020204030204"/>
            </a:endParaRPr>
          </a:p>
          <a:p>
            <a:pPr marL="171450" indent="-171450">
              <a:buFont typeface="Calibri"/>
              <a:buChar char="-"/>
            </a:pPr>
            <a:endParaRPr lang="en-US">
              <a:cs typeface="Calibri"/>
            </a:endParaRPr>
          </a:p>
          <a:p>
            <a:r>
              <a:rPr lang="en-US"/>
              <a:t>The industry sector’s energy use was responsible for 38% of global final energy use in 2020. From 2010 to 2019, industry energy consumption increased by an average of 1% every year. The continued rise in industrial production from energy-intensive industry subsectors is one of the key drivers of energy consumption growth over the past decade.</a:t>
            </a:r>
          </a:p>
          <a:p>
            <a:r>
              <a:rPr lang="en-US"/>
              <a:t> </a:t>
            </a:r>
            <a:endParaRPr lang="en-US">
              <a:cs typeface="Calibri"/>
            </a:endParaRPr>
          </a:p>
          <a:p>
            <a:r>
              <a:rPr lang="en-US"/>
              <a:t>Deploying the best available technologies, upgrading industrial equipment, and increasing investments in efficiency measures can help limit the growth in energy use by lowering demand. Due to the lack of data and of appropriate Paris-compatible targets, we can’t calculate an acceleration factor or evaluate whether this indicator is on track. The chart shows data for the steel sector only.</a:t>
            </a:r>
          </a:p>
        </p:txBody>
      </p:sp>
      <p:sp>
        <p:nvSpPr>
          <p:cNvPr id="4" name="Slide Number Placeholder 3"/>
          <p:cNvSpPr>
            <a:spLocks noGrp="1"/>
          </p:cNvSpPr>
          <p:nvPr>
            <p:ph type="sldNum" sz="quarter" idx="5"/>
          </p:nvPr>
        </p:nvSpPr>
        <p:spPr/>
        <p:txBody>
          <a:bodyPr/>
          <a:lstStyle/>
          <a:p>
            <a:fld id="{333B2728-FBBC-4CD1-B8BA-E22134707F71}" type="slidenum">
              <a:rPr lang="en-US"/>
              <a:t>17</a:t>
            </a:fld>
            <a:endParaRPr lang="en-US"/>
          </a:p>
        </p:txBody>
      </p:sp>
    </p:spTree>
    <p:extLst>
      <p:ext uri="{BB962C8B-B14F-4D97-AF65-F5344CB8AC3E}">
        <p14:creationId xmlns:p14="http://schemas.microsoft.com/office/powerpoint/2010/main" val="377146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Efficiency gains and emissions reductions from industrial retrofits in the near term should be balanced with adoption of new decarbonization technologies in the long term. </a:t>
            </a:r>
            <a:endParaRPr lang="en-US" u="sng">
              <a:cs typeface="Calibri" panose="020F0502020204030204"/>
            </a:endParaRPr>
          </a:p>
          <a:p>
            <a:pPr marL="171450" indent="-171450">
              <a:buFont typeface="Calibri"/>
              <a:buChar char="-"/>
            </a:pPr>
            <a:endParaRPr lang="en-US">
              <a:cs typeface="Calibri"/>
            </a:endParaRPr>
          </a:p>
          <a:p>
            <a:r>
              <a:rPr lang="en-US"/>
              <a:t>The industry sector’s energy use was responsible for 38% of global final energy use in 2020. From 2010 to 2019, industry energy consumption increased by an average of 1% every year. The continued rise in industrial production from energy-intensive industry subsectors is one of the key drivers of energy consumption growth over the past decade.</a:t>
            </a:r>
          </a:p>
          <a:p>
            <a:r>
              <a:rPr lang="en-US"/>
              <a:t> </a:t>
            </a:r>
            <a:endParaRPr lang="en-US">
              <a:cs typeface="Calibri"/>
            </a:endParaRPr>
          </a:p>
          <a:p>
            <a:r>
              <a:rPr lang="en-US"/>
              <a:t>Deploying the best available technologies, upgrading industrial equipment, and increasing investments in efficiency measures can help limit the growth in energy use by lowering demand. Due to the lack of data and of appropriate Paris-compatible targets, we can’t calculate an acceleration factor or evaluate whether this indicator is on track. The chart shows data for the steel sector only.</a:t>
            </a:r>
          </a:p>
        </p:txBody>
      </p:sp>
      <p:sp>
        <p:nvSpPr>
          <p:cNvPr id="4" name="Slide Number Placeholder 3"/>
          <p:cNvSpPr>
            <a:spLocks noGrp="1"/>
          </p:cNvSpPr>
          <p:nvPr>
            <p:ph type="sldNum" sz="quarter" idx="5"/>
          </p:nvPr>
        </p:nvSpPr>
        <p:spPr/>
        <p:txBody>
          <a:bodyPr/>
          <a:lstStyle/>
          <a:p>
            <a:fld id="{333B2728-FBBC-4CD1-B8BA-E22134707F71}" type="slidenum">
              <a:rPr lang="en-US"/>
              <a:t>18</a:t>
            </a:fld>
            <a:endParaRPr lang="en-US"/>
          </a:p>
        </p:txBody>
      </p:sp>
    </p:spTree>
    <p:extLst>
      <p:ext uri="{BB962C8B-B14F-4D97-AF65-F5344CB8AC3E}">
        <p14:creationId xmlns:p14="http://schemas.microsoft.com/office/powerpoint/2010/main" val="240991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Florencia Potter: https://unsplash.com/photos/white-and-beige-building-facade-pK0J0kFTiz8</a:t>
            </a:r>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366801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According to announced low-carbon steel projects, 19 full-scale plants are planned to be put in operation by 2030, but that is still far from the 71 needed by 2030 to be Paris compatible. The number of low-carbon steel projects in the pipeline are increasing.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cs typeface="Calibri"/>
            </a:endParaRPr>
          </a:p>
          <a:p>
            <a:r>
              <a:rPr lang="en-US"/>
              <a:t>Because the production of low-carbon steel will require the development and application of new technology, tracking the number of announced low-carbon steel facilities provides an indication of how the sector is progressing. By zeroing in on the type of technologies being considered, we can evaluate the development of specific approaches. </a:t>
            </a:r>
            <a:endParaRPr lang="en-US">
              <a:cs typeface="Calibri"/>
            </a:endParaRPr>
          </a:p>
          <a:p>
            <a:r>
              <a:rPr lang="en-US"/>
              <a:t> </a:t>
            </a:r>
            <a:endParaRPr lang="en-US">
              <a:cs typeface="Calibri"/>
            </a:endParaRPr>
          </a:p>
          <a:p>
            <a:r>
              <a:rPr lang="en-US"/>
              <a:t>The number of announced low-carbon steel projects has increased rapidly in recent years — nine in 2019, 21 in 2020 and 51 in 2021.</a:t>
            </a: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605319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demand for energy-intensive materials has increased and rising urbanization and the need to build infrastructure is likely to drive the demand further.</a:t>
            </a:r>
            <a:r>
              <a:rPr lang="en-US" u="sng">
                <a:cs typeface="Calibri" panose="020F0502020204030204"/>
              </a:rPr>
              <a:t> </a:t>
            </a:r>
            <a:r>
              <a:rPr lang="en-US"/>
              <a:t>As demand for energy-intensive materials continues to rise, it is necessary to promote greater material efficiency and circular business strategies, which have lagged as a policy priority, to slow down the demand growth.</a:t>
            </a:r>
            <a:endParaRPr lang="en-US" b="1" u="sng">
              <a:cs typeface="Calibri"/>
            </a:endParaRPr>
          </a:p>
          <a:p>
            <a:endParaRPr lang="en-US"/>
          </a:p>
          <a:p>
            <a:r>
              <a:rPr lang="en-US"/>
              <a:t>Demand for industrial materials such as cement and steel, which are the building blocks of our economy, tends to increase with rising urbanization, standard of living, and population. Global demand for cement more than doubled, and demand for steel nearly doubled.</a:t>
            </a:r>
            <a:endParaRPr lang="en-US">
              <a:cs typeface="Calibri"/>
            </a:endParaRPr>
          </a:p>
          <a:p>
            <a:r>
              <a:rPr lang="en-US"/>
              <a:t> </a:t>
            </a:r>
            <a:endParaRPr lang="en-US">
              <a:cs typeface="Calibri"/>
            </a:endParaRPr>
          </a:p>
          <a:p>
            <a:r>
              <a:rPr lang="en-US"/>
              <a:t>Emerging economies are likely to experience higher growth in material use in the coming decades. Demand for steel and cement is also likely to increase in response to the massive expansion of clean energy and transport infrastructure that will be needed for a low-carbon future.</a:t>
            </a:r>
            <a:endParaRPr lang="en-US">
              <a:cs typeface="Calibri"/>
            </a:endParaRPr>
          </a:p>
          <a:p>
            <a:r>
              <a:rPr lang="en-US"/>
              <a:t> </a:t>
            </a:r>
            <a:endParaRPr lang="en-US">
              <a:cs typeface="Calibri"/>
            </a:endParaRPr>
          </a:p>
          <a:p>
            <a:r>
              <a:rPr lang="en-US"/>
              <a:t>Due to the lack of publicly available data and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22744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Electrifying industry offers significant potential for short-term emission reduction. The share of electricity in industry’s final energy demand is increasing steadily and needs to accelerate by a factor of 1.7 to reach 35% by 2030. Many current industrial processes are highly dependent on fossil fuels. Shifting to electric technologies can reduce this reliance and limit energy-related emissions from industry.</a:t>
            </a:r>
            <a:endParaRPr lang="en-US">
              <a:ea typeface="Calibri" panose="020F0502020204030204"/>
              <a:cs typeface="Calibri" panose="020F0502020204030204"/>
            </a:endParaRPr>
          </a:p>
          <a:p>
            <a:r>
              <a:rPr lang="en-US"/>
              <a:t> </a:t>
            </a:r>
            <a:endParaRPr lang="en-US">
              <a:cs typeface="Calibri"/>
            </a:endParaRPr>
          </a:p>
          <a:p>
            <a:r>
              <a:rPr lang="en-US"/>
              <a:t>The share of electricity in the industry sector’s final energy demand grew from 26.9% to 28.4% between 2016 and 2020, an increase of almost 0.4 percent per year. If the trend continues, the global electrification rate will be off track to achieve the near term-target of 35% by 2030. To reach the 2030 target, the recent rate of change will need to accelerate by a factor of 1.7.</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22</a:t>
            </a:fld>
            <a:endParaRPr lang="en-US"/>
          </a:p>
        </p:txBody>
      </p:sp>
    </p:spTree>
    <p:extLst>
      <p:ext uri="{BB962C8B-B14F-4D97-AF65-F5344CB8AC3E}">
        <p14:creationId xmlns:p14="http://schemas.microsoft.com/office/powerpoint/2010/main" val="74176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268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Elliott Brown via Flickr: https://www.flickr.com/photos/ell-r-brown/6949115457/in/photolist-bA52Vt-NvPe3J-qBQyz-shXNCh-deyLve-75M8q8-aYFTRT-aoFjqQ-cebgus-xbeowW-cLtyH5-bddLtc-8fZ38a-8nBymR-NwbSM4-vSjzUR-dxjJZr-ayBg64-4yBxw6-fmZkQn-4oeXW-y848wY-9NmRPf-8vnTS1-deyLFk-aXU6h4-aYG7F4-3jk4Xn-dxqchY-eEuEew-HJ98qf-pPvdR3-aoCxZT-4r1RY1-7H911c-deyS8z-oH5ghj-q7f2cM-9Nj6mK-aPpbXa-bddNLc-4r1qUc-3gYgCS-2PtS44-gRYugM-ahrTZU-6Qmbra-dch4KR-h7FMav-dbCxrb </a:t>
            </a:r>
          </a:p>
          <a:p>
            <a:endParaRPr lang="en-US"/>
          </a:p>
          <a:p>
            <a:r>
              <a:rPr lang="en-US"/>
              <a:t>Cement production is a carbon-intensive process that accounts for about 7% of global CO2 emissions. World cement production has been increasing steadily, even growing slightly in 2020 during the pandemic.</a:t>
            </a:r>
            <a:endParaRPr lang="en-US">
              <a:ea typeface="Calibri" panose="020F0502020204030204"/>
              <a:cs typeface="Calibri" panose="020F0502020204030204"/>
            </a:endParaRPr>
          </a:p>
          <a:p>
            <a:r>
              <a:rPr lang="en-US"/>
              <a:t> </a:t>
            </a:r>
            <a:endParaRPr lang="en-US">
              <a:cs typeface="Calibri"/>
            </a:endParaRPr>
          </a:p>
          <a:p>
            <a:r>
              <a:rPr lang="en-US"/>
              <a:t>Given its limited international trade, cement consumption is assumed to be equal to production. And since 2000, global cement production has almost tripled; in the past decade, it increased by 25%, from 3,280 Mt in 2010 to 4,100 Mt in 2019.</a:t>
            </a:r>
            <a:r>
              <a:rPr lang="en-US">
                <a:cs typeface="Calibri"/>
              </a:rPr>
              <a:t> </a:t>
            </a:r>
            <a:r>
              <a:rPr lang="en-US"/>
              <a:t>Among the top consumers and producers are China (55% of global production) and India (8%), followed by Vietnam, the United States, Turkey and Indonesia (each at 2% or less).</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23</a:t>
            </a:fld>
            <a:endParaRPr lang="en-US"/>
          </a:p>
        </p:txBody>
      </p:sp>
    </p:spTree>
    <p:extLst>
      <p:ext uri="{BB962C8B-B14F-4D97-AF65-F5344CB8AC3E}">
        <p14:creationId xmlns:p14="http://schemas.microsoft.com/office/powerpoint/2010/main" val="2024961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8015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Construct zero-carbon buildings</a:t>
            </a:r>
            <a:endParaRPr lang="en-US" b="1">
              <a:cs typeface="Calibri"/>
            </a:endParaRPr>
          </a:p>
          <a:p>
            <a:r>
              <a:rPr lang="en-US"/>
              <a:t>The construction of new buildings contributes 10% of global carbon dioxide emissions. Addressing the emissions embodied in building materials provides a unique opportunity to drive progress across the buildings, circular economy, cities, power and industry systems. Embodied emissions can be reduced by changing the way we design and construct buildings, as well as improving material efficiency and using alternative building materials. This shift mainly applies to the formal housing sector, with different considerations for informal construction.</a:t>
            </a:r>
            <a:endParaRPr lang="en-US">
              <a:ea typeface="Calibri"/>
              <a:cs typeface="Calibri"/>
            </a:endParaRPr>
          </a:p>
          <a:p>
            <a:r>
              <a:rPr lang="en-US" b="1"/>
              <a:t>Optimize building energy consumption</a:t>
            </a:r>
            <a:endParaRPr lang="en-US" b="1">
              <a:ea typeface="Calibri"/>
              <a:cs typeface="Calibri"/>
            </a:endParaRPr>
          </a:p>
          <a:p>
            <a:r>
              <a:rPr lang="en-US"/>
              <a:t>Energy demand from buildings can be reduced through changes in occupant behavior, passive design strategies and the use of energy-efficient appliances and equipment. In addition to mitigating climate change, reducing the energy intensity of buildings can provide more comfortable living and working spaces, lessen energy poverty and increase energy resiliency, energy security and price stability, while also creating jobs.</a:t>
            </a:r>
            <a:endParaRPr lang="en-US">
              <a:ea typeface="Calibri" panose="020F0502020204030204"/>
              <a:cs typeface="Calibri" panose="020F0502020204030204"/>
            </a:endParaRPr>
          </a:p>
          <a:p>
            <a:r>
              <a:rPr lang="en-US" b="1"/>
              <a:t>Decarbonize building energy use</a:t>
            </a:r>
          </a:p>
          <a:p>
            <a:r>
              <a:rPr lang="en-US"/>
              <a:t>Buildings use energy for services, including heating, cooling, cooking, lighting, powering electronics and appliances, and much more. Achieving a 1.5 degrees C future will require these services to be delivered by highly efficient systems powered by zero-carbon electricity.</a:t>
            </a:r>
            <a:endParaRPr lang="en-US">
              <a:ea typeface="Calibri"/>
              <a:cs typeface="Calibri"/>
            </a:endParaRPr>
          </a:p>
          <a:p>
            <a:endParaRPr lang="en-US" b="1">
              <a:ea typeface="Calibri"/>
              <a:cs typeface="Calibri"/>
            </a:endParaRPr>
          </a:p>
          <a:p>
            <a:endParaRPr lang="en-US" b="1">
              <a:cs typeface="Calibri"/>
            </a:endParaRPr>
          </a:p>
          <a:p>
            <a:r>
              <a:rPr lang="en-US">
                <a:cs typeface="Calibri"/>
              </a:rPr>
              <a:t>Photo by </a:t>
            </a:r>
            <a:r>
              <a:rPr lang="en-US"/>
              <a:t>Blake Wheeler via </a:t>
            </a:r>
            <a:r>
              <a:rPr lang="en-US" err="1"/>
              <a:t>Unsplash</a:t>
            </a:r>
            <a:r>
              <a:rPr lang="en-US">
                <a:cs typeface="Calibri"/>
              </a:rPr>
              <a:t>: </a:t>
            </a:r>
            <a:r>
              <a:rPr lang="en-US" sz="5400"/>
              <a:t>https://unsplash.com/photos/aerial-photography-houses-zBHU08hdzhY </a:t>
            </a:r>
            <a:endParaRPr lang="en-US" sz="4000" b="0" i="0" kern="1200">
              <a:solidFill>
                <a:schemeClr val="bg1"/>
              </a:solidFill>
              <a:latin typeface="Poppins Medium"/>
              <a:ea typeface="+mj-ea"/>
              <a:cs typeface="Poppins Medium"/>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262212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Zac Wolf: https://unsplash.com/photos/shallow-focus-photo-of-gray-concrete-building-under-cloudy-sky-a5cTQOYfuwc?utm_content=creditCopyText&amp;utm_medium=referral&amp;utm_source=unsplash</a:t>
            </a:r>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demand for energy-intensive materials has increased and rising urbanization and the need to build infrastructure is likely to drive the demand further.</a:t>
            </a:r>
            <a:r>
              <a:rPr lang="en-US" u="sng">
                <a:cs typeface="Calibri" panose="020F0502020204030204"/>
              </a:rPr>
              <a:t> </a:t>
            </a:r>
            <a:r>
              <a:rPr lang="en-US"/>
              <a:t>As demand for energy-intensive materials continues to rise, it is necessary to promote greater material efficiency and circular business strategies, which have lagged as a policy priority, to slow down the demand growth.</a:t>
            </a:r>
            <a:endParaRPr lang="en-US" b="1" u="sng">
              <a:cs typeface="Calibri"/>
            </a:endParaRPr>
          </a:p>
          <a:p>
            <a:endParaRPr lang="en-US"/>
          </a:p>
          <a:p>
            <a:r>
              <a:rPr lang="en-US"/>
              <a:t>Demand for industrial materials such as cement and steel, which are the building blocks of our economy, tends to increase with rising urbanization, standard of living, and population. Global demand for cement more than doubled, and demand for steel nearly doubled.</a:t>
            </a:r>
            <a:endParaRPr lang="en-US">
              <a:cs typeface="Calibri"/>
            </a:endParaRPr>
          </a:p>
          <a:p>
            <a:r>
              <a:rPr lang="en-US"/>
              <a:t> </a:t>
            </a:r>
            <a:endParaRPr lang="en-US">
              <a:cs typeface="Calibri"/>
            </a:endParaRPr>
          </a:p>
          <a:p>
            <a:r>
              <a:rPr lang="en-US"/>
              <a:t>Emerging economies are likely to experience higher growth in material use in the coming decades. Demand for steel and cement is also likely to increase in response to the massive expansion of clean energy and transport infrastructure that will be needed for a low-carbon future.</a:t>
            </a:r>
            <a:endParaRPr lang="en-US">
              <a:cs typeface="Calibri"/>
            </a:endParaRPr>
          </a:p>
          <a:p>
            <a:r>
              <a:rPr lang="en-US"/>
              <a:t> </a:t>
            </a:r>
            <a:endParaRPr lang="en-US">
              <a:cs typeface="Calibri"/>
            </a:endParaRPr>
          </a:p>
          <a:p>
            <a:r>
              <a:rPr lang="en-US"/>
              <a:t>Due to the lack of publicly available data and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717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54" name="Picture 6" descr="A black background with white letters&#10;&#10;Description automatically generated">
            <a:extLst>
              <a:ext uri="{FF2B5EF4-FFF2-40B4-BE49-F238E27FC236}">
                <a16:creationId xmlns:a16="http://schemas.microsoft.com/office/drawing/2014/main" id="{DD0B93D3-18D1-287B-ACEA-1E0E7AF520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210CC6E-DB38-21BA-8D58-92B2438E9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144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AB2D09E-7932-3AD4-BACC-5E31A3CE53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D3C0F617-FBDD-3E59-356C-EBBE06E9C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C5BC7E12-DAD7-70C9-BF1A-6A8ED1CB3D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2FD73E2-0572-D112-0164-65C80368D6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13C11AE4-3DB7-CFF1-9D50-3192B8579B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A4E7831E-830F-8CDE-9223-8549A37861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AAD5D32E-3069-50A3-896F-CD412F7A6C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AEF329B9-AE84-7CB6-DC08-57AB47B830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521ED580-4128-1313-C077-60133E893E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05DDD539-6947-2CE1-0F61-0A15BCD986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6C0A9557-C1B2-0B34-F87E-60243CA863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1BE5A9F2-78F2-40F3-4BC5-92B6CFB45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063AE124-ED9B-CCC8-134B-274950033F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pic>
        <p:nvPicPr>
          <p:cNvPr id="6" name="Picture 5" descr="A black background with white letters&#10;&#10;Description automatically generated">
            <a:extLst>
              <a:ext uri="{FF2B5EF4-FFF2-40B4-BE49-F238E27FC236}">
                <a16:creationId xmlns:a16="http://schemas.microsoft.com/office/drawing/2014/main" id="{E3049D1A-B43C-E846-22B5-4B325A863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336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8F60594-E486-3F34-D99C-B6ACD7EBDD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115DD9E-59E2-9F59-87EB-662DA066CE6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27A2B3D-1F12-48EC-26D0-EB7467ACCC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FD82-AB3B-4195-B608-2E2902C9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54C5A-A345-403E-A776-89EAE78D03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5F7311-6A5B-4B1D-BED8-5EFF73CE699A}"/>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F8DACFB-6422-449B-BC8B-8FE98BA6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7F42-0EA7-4463-980E-344A030EB68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03534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6F5E-2FD7-48C9-AC0D-B9035E4FB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E184-D3C6-4348-AEAE-3605B59C1B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6E7D-383F-4BF6-B5DB-FBC5C8AF3450}"/>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0E00E70-9182-4111-BE7C-EC439D97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7CBEA-64BD-4799-8B6C-2D68FFBC3905}"/>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656842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04AB-27F4-4F89-A1DF-8CAE1462F5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5E2EE-F4CB-4E39-9238-571A5613138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D52E64-19B1-4C79-AE80-2012B951843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54C9769-3240-4C74-8A8B-DDDA1CF4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B7722-83ED-4AAD-BA8E-4BC552A2831D}"/>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30818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488D-C896-488B-8DCD-AB9066239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FA1BF-60FA-4391-9177-25C6457FA84F}"/>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6000-3CFC-40CE-ADB1-892689E6789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FCE63-8DC2-42C5-A51B-585D814DF768}"/>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515A77F7-7608-44FD-8FE9-A8A1DEC3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68042-CB96-4B05-A63A-D4938A1DF42E}"/>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26669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479-F8A9-4010-BE6F-76E6C0904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34275-74C9-40FE-9C4D-62BE42AF9D5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A5F56-5860-4E51-A250-D9A537BB20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8BF0-D3FE-46A3-B88D-3A9C9DD72B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E6FE38-2E0A-4074-A346-D6C295861D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8BC12-27BA-44C9-9FDE-1B28C200BC1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8" name="Footer Placeholder 7">
            <a:extLst>
              <a:ext uri="{FF2B5EF4-FFF2-40B4-BE49-F238E27FC236}">
                <a16:creationId xmlns:a16="http://schemas.microsoft.com/office/drawing/2014/main" id="{C488E738-5A55-4E59-9EC7-1CDD09C20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F0A2E-F87C-45B7-AB40-98659F027598}"/>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83396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1D0-6D67-40DC-A676-D6A8E6485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9716-FAE7-4AB5-B4F7-3AAF2BFB119B}"/>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4" name="Footer Placeholder 3">
            <a:extLst>
              <a:ext uri="{FF2B5EF4-FFF2-40B4-BE49-F238E27FC236}">
                <a16:creationId xmlns:a16="http://schemas.microsoft.com/office/drawing/2014/main" id="{14F4C8FF-8878-40E7-9734-1A8A6EAFA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0958-046F-42E9-90AD-B6F8B48499D4}"/>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39538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594499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F45F-F3BB-4243-9D73-A6D5F4D7E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2091-0C99-4D0D-B01E-81B6EC18FC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C14E8-7350-4B7E-BD83-4F01440E67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2D727-9742-49B3-B66A-D1231796F8B1}"/>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3FF6D33D-9845-41DC-A0E6-460757EC4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A1D1-6A56-4CB1-8529-04590C37C0F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234540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EB0-B61D-45EC-8057-D0E762FE8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45FEF-E3AF-4DD6-85AE-7D86552B8D2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78F9E1-24CA-4B79-8F28-459B507237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F2FFE-AED9-4620-B1F1-61E820E59E44}"/>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2623F268-83D5-44F5-8C65-FD9960E98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9B545-28E3-40EA-855B-73832D4AB7EA}"/>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81006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0F4AF499-01DE-F23A-E55A-DE4EE111B9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6806-2F48-41A3-933C-C731AE12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CD288-732B-4410-BFBA-5F8387D4F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C129-4333-4B98-8EA7-0FC13B9715F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07896747-3F8B-4106-BD50-2B28B79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2AFDA-5CDD-47DF-A602-D840D46F76D7}"/>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824153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7CC73-30D8-47D6-8AB8-57D273BC46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E62F8-1E60-46F6-860B-7DDD26862F8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5F34C-0C58-4632-806A-0AFD896BA0AD}"/>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32BF4427-F791-4E0F-B09D-822B72B6E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662-1D2C-4BDE-94B1-28158BE0120C}"/>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044351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42130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7306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7"/>
            <a:ext cx="6105877" cy="383119"/>
          </a:xfrm>
        </p:spPr>
        <p:txBody>
          <a:bodyPr lIns="0" anchor="ctr" anchorCtr="0">
            <a:noAutofit/>
          </a:bodyPr>
          <a:lstStyle>
            <a:lvl1pPr marL="0" indent="0" algn="l">
              <a:buNone/>
              <a:defRPr sz="1200" b="0" cap="none" baseline="0"/>
            </a:lvl1pPr>
            <a:lvl2pPr marL="609539" indent="0">
              <a:buNone/>
              <a:defRPr/>
            </a:lvl2pPr>
            <a:lvl3pPr marL="1219080" indent="0">
              <a:buNone/>
              <a:defRPr/>
            </a:lvl3pPr>
            <a:lvl4pPr marL="1828618" indent="0">
              <a:buNone/>
              <a:defRPr/>
            </a:lvl4pPr>
            <a:lvl5pPr marL="243815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065704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661028"/>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solidFill>
                  <a:schemeClr val="bg1"/>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cxnSp>
        <p:nvCxnSpPr>
          <p:cNvPr id="10" name="Straight Connector 9"/>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1097859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981999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292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AC9AB1DB-2E4A-DF03-6F02-E5648A5F21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82294B9-D7CD-B31D-1127-05F62BD784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D150A353-1DB1-2223-978C-939E7E75C1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40FC81F-3BC1-100B-F6F6-9DDDE032AAA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spTree>
    <p:extLst>
      <p:ext uri="{BB962C8B-B14F-4D97-AF65-F5344CB8AC3E}">
        <p14:creationId xmlns:p14="http://schemas.microsoft.com/office/powerpoint/2010/main" val="41103915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slideLayout" Target="../slideLayouts/slideLayout110.xml"/><Relationship Id="rId68" Type="http://schemas.openxmlformats.org/officeDocument/2006/relationships/theme" Target="../theme/theme3.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712" r:id="rId24"/>
    <p:sldLayoutId id="2147483669" r:id="rId25"/>
    <p:sldLayoutId id="2147483711" r:id="rId26"/>
    <p:sldLayoutId id="2147483697" r:id="rId27"/>
    <p:sldLayoutId id="2147483698" r:id="rId28"/>
    <p:sldLayoutId id="2147483676" r:id="rId29"/>
    <p:sldLayoutId id="2147483695" r:id="rId30"/>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4FC93-B886-4550-9EF8-42B4B8767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1F3E5-3C4E-4266-BD17-2AA649C2300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9BFD1-F1F8-42D5-86FE-D19A0F2727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2C63914A-D0CF-451A-AEBC-3ED3D4D9C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C25BF-09ED-48FC-965B-E849DCF336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C6B66-E5D0-497F-B984-0CE0FD7EBCF2}" type="slidenum">
              <a:rPr lang="en-US" smtClean="0"/>
              <a:t>‹#›</a:t>
            </a:fld>
            <a:endParaRPr lang="en-US"/>
          </a:p>
        </p:txBody>
      </p:sp>
    </p:spTree>
    <p:extLst>
      <p:ext uri="{BB962C8B-B14F-4D97-AF65-F5344CB8AC3E}">
        <p14:creationId xmlns:p14="http://schemas.microsoft.com/office/powerpoint/2010/main" val="4090956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 id="2147483736" r:id="rId15"/>
    <p:sldLayoutId id="2147483737" r:id="rId16"/>
    <p:sldLayoutId id="2147483739"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0" r:id="rId5"/>
    <p:sldLayoutId id="2147483779" r:id="rId6"/>
    <p:sldLayoutId id="2147483780" r:id="rId7"/>
    <p:sldLayoutId id="2147483781" r:id="rId8"/>
    <p:sldLayoutId id="2147483741" r:id="rId9"/>
    <p:sldLayoutId id="2147483782" r:id="rId10"/>
    <p:sldLayoutId id="2147483783"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84" r:id="rId30"/>
    <p:sldLayoutId id="2147483742" r:id="rId31"/>
    <p:sldLayoutId id="2147483785" r:id="rId32"/>
    <p:sldLayoutId id="2147483786" r:id="rId33"/>
    <p:sldLayoutId id="2147483743" r:id="rId34"/>
    <p:sldLayoutId id="2147483744" r:id="rId35"/>
    <p:sldLayoutId id="2147483787" r:id="rId36"/>
    <p:sldLayoutId id="2147483788" r:id="rId37"/>
    <p:sldLayoutId id="2147483789" r:id="rId38"/>
    <p:sldLayoutId id="2147483790" r:id="rId39"/>
    <p:sldLayoutId id="2147483791" r:id="rId40"/>
    <p:sldLayoutId id="2147483745" r:id="rId41"/>
    <p:sldLayoutId id="2147483792" r:id="rId42"/>
    <p:sldLayoutId id="2147483793" r:id="rId43"/>
    <p:sldLayoutId id="2147483794" r:id="rId44"/>
    <p:sldLayoutId id="2147483746" r:id="rId45"/>
    <p:sldLayoutId id="2147483795" r:id="rId46"/>
    <p:sldLayoutId id="2147483796" r:id="rId47"/>
    <p:sldLayoutId id="2147483797" r:id="rId48"/>
    <p:sldLayoutId id="2147483747" r:id="rId49"/>
    <p:sldLayoutId id="2147483748" r:id="rId50"/>
    <p:sldLayoutId id="2147483749" r:id="rId51"/>
    <p:sldLayoutId id="2147483750" r:id="rId52"/>
    <p:sldLayoutId id="2147483751" r:id="rId53"/>
    <p:sldLayoutId id="2147483752" r:id="rId54"/>
    <p:sldLayoutId id="2147483798" r:id="rId55"/>
    <p:sldLayoutId id="2147483799" r:id="rId56"/>
    <p:sldLayoutId id="2147483800" r:id="rId57"/>
    <p:sldLayoutId id="2147483801" r:id="rId58"/>
    <p:sldLayoutId id="2147483753" r:id="rId59"/>
    <p:sldLayoutId id="2147483776" r:id="rId60"/>
    <p:sldLayoutId id="2147483777" r:id="rId61"/>
    <p:sldLayoutId id="2147483802" r:id="rId62"/>
    <p:sldLayoutId id="2147483803" r:id="rId63"/>
    <p:sldLayoutId id="2147483804" r:id="rId64"/>
    <p:sldLayoutId id="2147483805" r:id="rId65"/>
    <p:sldLayoutId id="2147483806" r:id="rId66"/>
    <p:sldLayoutId id="2147483807" r:id="rId6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6.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6951EB-BE56-34A4-9DAD-9D8044289F43}"/>
              </a:ext>
            </a:extLst>
          </p:cNvPr>
          <p:cNvPicPr>
            <a:picLocks noChangeAspect="1"/>
          </p:cNvPicPr>
          <p:nvPr/>
        </p:nvPicPr>
        <p:blipFill>
          <a:blip r:embed="rId3"/>
          <a:stretch>
            <a:fillRect/>
          </a:stretch>
        </p:blipFill>
        <p:spPr>
          <a:xfrm>
            <a:off x="0" y="-32494"/>
            <a:ext cx="12192000" cy="6916226"/>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Buildings</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a:latin typeface="Poppins"/>
                <a:cs typeface="Poppins"/>
              </a:rPr>
              <a:t>Last updated December 2024 | systemschangelab.org/buildings</a:t>
            </a:r>
            <a:endParaRPr lang="en-US" sz="1600" spc="20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706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43353"/>
            <a:ext cx="3486087" cy="27691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spcBef>
                <a:spcPts val="0"/>
              </a:spcBef>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A637025-3BBE-EB03-87A4-1617D85B371A}"/>
              </a:ext>
            </a:extLst>
          </p:cNvPr>
          <p:cNvGrpSpPr/>
          <p:nvPr/>
        </p:nvGrpSpPr>
        <p:grpSpPr>
          <a:xfrm>
            <a:off x="4587875" y="712787"/>
            <a:ext cx="7150100" cy="5186450"/>
            <a:chOff x="4587875" y="712787"/>
            <a:chExt cx="7150100" cy="5186450"/>
          </a:xfrm>
        </p:grpSpPr>
        <p:pic>
          <p:nvPicPr>
            <p:cNvPr id="3" name="Picture 2">
              <a:extLst>
                <a:ext uri="{FF2B5EF4-FFF2-40B4-BE49-F238E27FC236}">
                  <a16:creationId xmlns:a16="http://schemas.microsoft.com/office/drawing/2014/main" id="{96DDA72E-1B06-776F-B47E-C998E88E040C}"/>
                </a:ext>
              </a:extLst>
            </p:cNvPr>
            <p:cNvPicPr>
              <a:picLocks noChangeAspect="1"/>
            </p:cNvPicPr>
            <p:nvPr/>
          </p:nvPicPr>
          <p:blipFill>
            <a:blip r:embed="rId2"/>
            <a:stretch>
              <a:fillRect/>
            </a:stretch>
          </p:blipFill>
          <p:spPr>
            <a:xfrm>
              <a:off x="4587875" y="3370698"/>
              <a:ext cx="1397685" cy="2528539"/>
            </a:xfrm>
            <a:prstGeom prst="rect">
              <a:avLst/>
            </a:prstGeom>
          </p:spPr>
        </p:pic>
        <p:pic>
          <p:nvPicPr>
            <p:cNvPr id="5" name="Picture 4">
              <a:extLst>
                <a:ext uri="{FF2B5EF4-FFF2-40B4-BE49-F238E27FC236}">
                  <a16:creationId xmlns:a16="http://schemas.microsoft.com/office/drawing/2014/main" id="{68840B15-0918-84E1-11DF-88C69F9B233B}"/>
                </a:ext>
              </a:extLst>
            </p:cNvPr>
            <p:cNvPicPr>
              <a:picLocks noChangeAspect="1"/>
            </p:cNvPicPr>
            <p:nvPr/>
          </p:nvPicPr>
          <p:blipFill>
            <a:blip r:embed="rId3"/>
            <a:stretch>
              <a:fillRect/>
            </a:stretch>
          </p:blipFill>
          <p:spPr>
            <a:xfrm>
              <a:off x="4587875" y="712787"/>
              <a:ext cx="7150100" cy="2528539"/>
            </a:xfrm>
            <a:prstGeom prst="rect">
              <a:avLst/>
            </a:prstGeom>
          </p:spPr>
        </p:pic>
        <p:pic>
          <p:nvPicPr>
            <p:cNvPr id="8" name="Picture 7">
              <a:extLst>
                <a:ext uri="{FF2B5EF4-FFF2-40B4-BE49-F238E27FC236}">
                  <a16:creationId xmlns:a16="http://schemas.microsoft.com/office/drawing/2014/main" id="{EE7EC1C4-5F4E-8B61-9FB6-339681FA2BFB}"/>
                </a:ext>
              </a:extLst>
            </p:cNvPr>
            <p:cNvPicPr>
              <a:picLocks noChangeAspect="1"/>
            </p:cNvPicPr>
            <p:nvPr/>
          </p:nvPicPr>
          <p:blipFill>
            <a:blip r:embed="rId4"/>
            <a:stretch>
              <a:fillRect/>
            </a:stretch>
          </p:blipFill>
          <p:spPr>
            <a:xfrm>
              <a:off x="6032500" y="3370698"/>
              <a:ext cx="4253696" cy="2528539"/>
            </a:xfrm>
            <a:prstGeom prst="rect">
              <a:avLst/>
            </a:prstGeom>
          </p:spPr>
        </p:pic>
        <p:pic>
          <p:nvPicPr>
            <p:cNvPr id="10" name="Picture 9">
              <a:extLst>
                <a:ext uri="{FF2B5EF4-FFF2-40B4-BE49-F238E27FC236}">
                  <a16:creationId xmlns:a16="http://schemas.microsoft.com/office/drawing/2014/main" id="{885A5912-C75D-4ED0-53AD-96440F7AD2AE}"/>
                </a:ext>
              </a:extLst>
            </p:cNvPr>
            <p:cNvPicPr>
              <a:picLocks noChangeAspect="1"/>
            </p:cNvPicPr>
            <p:nvPr/>
          </p:nvPicPr>
          <p:blipFill>
            <a:blip r:embed="rId5"/>
            <a:stretch>
              <a:fillRect/>
            </a:stretch>
          </p:blipFill>
          <p:spPr>
            <a:xfrm>
              <a:off x="10347699" y="3370697"/>
              <a:ext cx="1390276" cy="2528539"/>
            </a:xfrm>
            <a:prstGeom prst="rect">
              <a:avLst/>
            </a:prstGeom>
          </p:spPr>
        </p:pic>
      </p:grpSp>
    </p:spTree>
    <p:extLst>
      <p:ext uri="{BB962C8B-B14F-4D97-AF65-F5344CB8AC3E}">
        <p14:creationId xmlns:p14="http://schemas.microsoft.com/office/powerpoint/2010/main" val="628336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440A04-DD95-6197-1CE5-332690482295}"/>
              </a:ext>
            </a:extLst>
          </p:cNvPr>
          <p:cNvPicPr>
            <a:picLocks noChangeAspect="1"/>
          </p:cNvPicPr>
          <p:nvPr/>
        </p:nvPicPr>
        <p:blipFill rotWithShape="1">
          <a:blip r:embed="rId3"/>
          <a:srcRect l="691" r="691"/>
          <a:stretch/>
        </p:blipFill>
        <p:spPr>
          <a:xfrm>
            <a:off x="0" y="0"/>
            <a:ext cx="12192000" cy="713509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926756" y="2548016"/>
            <a:ext cx="10565998" cy="2581461"/>
          </a:xfrm>
        </p:spPr>
        <p:txBody>
          <a:bodyPr>
            <a:normAutofit/>
          </a:bodyPr>
          <a:lstStyle/>
          <a:p>
            <a:r>
              <a:rPr lang="en-US">
                <a:latin typeface="Poppins"/>
                <a:cs typeface="Poppins"/>
              </a:rPr>
              <a:t>Construct </a:t>
            </a:r>
            <a:r>
              <a:rPr lang="en-US" b="0">
                <a:latin typeface="Poppins"/>
                <a:cs typeface="Poppins"/>
              </a:rPr>
              <a:t>zero-carbon buildings</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4924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4597" y="784181"/>
            <a:ext cx="10847294" cy="646174"/>
          </a:xfrm>
        </p:spPr>
        <p:txBody>
          <a:bodyPr>
            <a:noAutofit/>
          </a:bodyPr>
          <a:lstStyle/>
          <a:p>
            <a:r>
              <a:rPr lang="en-US" sz="2800">
                <a:solidFill>
                  <a:schemeClr val="bg1"/>
                </a:solidFill>
              </a:rPr>
              <a:t>Global floor area of buildings is expected to double by 2050</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pic>
        <p:nvPicPr>
          <p:cNvPr id="5" name="Picture 4" descr="A blue square with white text&#10;&#10;Description automatically generated">
            <a:extLst>
              <a:ext uri="{FF2B5EF4-FFF2-40B4-BE49-F238E27FC236}">
                <a16:creationId xmlns:a16="http://schemas.microsoft.com/office/drawing/2014/main" id="{0F22D45A-0D32-E14C-A944-0D32AA6A7597}"/>
              </a:ext>
            </a:extLst>
          </p:cNvPr>
          <p:cNvPicPr>
            <a:picLocks noChangeAspect="1"/>
          </p:cNvPicPr>
          <p:nvPr/>
        </p:nvPicPr>
        <p:blipFill rotWithShape="1">
          <a:blip r:embed="rId3">
            <a:extLst>
              <a:ext uri="{28A0092B-C50C-407E-A947-70E740481C1C}">
                <a14:useLocalDpi xmlns:a14="http://schemas.microsoft.com/office/drawing/2010/main" val="0"/>
              </a:ext>
            </a:extLst>
          </a:blip>
          <a:srcRect b="11371"/>
          <a:stretch/>
        </p:blipFill>
        <p:spPr>
          <a:xfrm>
            <a:off x="645460" y="1430355"/>
            <a:ext cx="5270090" cy="4670847"/>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02786A1-08E3-087E-1D9A-583264EFFCC1}"/>
              </a:ext>
            </a:extLst>
          </p:cNvPr>
          <p:cNvPicPr>
            <a:picLocks noChangeAspect="1"/>
          </p:cNvPicPr>
          <p:nvPr/>
        </p:nvPicPr>
        <p:blipFill rotWithShape="1">
          <a:blip r:embed="rId4">
            <a:extLst>
              <a:ext uri="{28A0092B-C50C-407E-A947-70E740481C1C}">
                <a14:useLocalDpi xmlns:a14="http://schemas.microsoft.com/office/drawing/2010/main" val="0"/>
              </a:ext>
            </a:extLst>
          </a:blip>
          <a:srcRect t="94104" r="79627" b="2490"/>
          <a:stretch/>
        </p:blipFill>
        <p:spPr>
          <a:xfrm>
            <a:off x="938943" y="6452193"/>
            <a:ext cx="1551884" cy="259349"/>
          </a:xfrm>
          <a:prstGeom prst="rect">
            <a:avLst/>
          </a:prstGeom>
        </p:spPr>
      </p:pic>
      <p:grpSp>
        <p:nvGrpSpPr>
          <p:cNvPr id="10" name="Group 9">
            <a:extLst>
              <a:ext uri="{FF2B5EF4-FFF2-40B4-BE49-F238E27FC236}">
                <a16:creationId xmlns:a16="http://schemas.microsoft.com/office/drawing/2014/main" id="{DC4E51EF-CCAD-78B3-9616-CA986F4D820D}"/>
              </a:ext>
            </a:extLst>
          </p:cNvPr>
          <p:cNvGrpSpPr/>
          <p:nvPr/>
        </p:nvGrpSpPr>
        <p:grpSpPr>
          <a:xfrm>
            <a:off x="6231801" y="1430355"/>
            <a:ext cx="5314739" cy="5032935"/>
            <a:chOff x="6231801" y="1430355"/>
            <a:chExt cx="5314739" cy="5032935"/>
          </a:xfrm>
        </p:grpSpPr>
        <p:pic>
          <p:nvPicPr>
            <p:cNvPr id="7" name="Picture 6" descr="A blue square with white text&#10;&#10;Description automatically generated">
              <a:extLst>
                <a:ext uri="{FF2B5EF4-FFF2-40B4-BE49-F238E27FC236}">
                  <a16:creationId xmlns:a16="http://schemas.microsoft.com/office/drawing/2014/main" id="{C04FCB8A-598A-314F-8029-06255FA5AFF3}"/>
                </a:ext>
              </a:extLst>
            </p:cNvPr>
            <p:cNvPicPr>
              <a:picLocks noChangeAspect="1"/>
            </p:cNvPicPr>
            <p:nvPr/>
          </p:nvPicPr>
          <p:blipFill rotWithShape="1">
            <a:blip r:embed="rId4">
              <a:extLst>
                <a:ext uri="{28A0092B-C50C-407E-A947-70E740481C1C}">
                  <a14:useLocalDpi xmlns:a14="http://schemas.microsoft.com/office/drawing/2010/main" val="0"/>
                </a:ext>
              </a:extLst>
            </a:blip>
            <a:srcRect b="4921"/>
            <a:stretch/>
          </p:blipFill>
          <p:spPr>
            <a:xfrm>
              <a:off x="6231801" y="1430355"/>
              <a:ext cx="5270090" cy="5010741"/>
            </a:xfrm>
            <a:prstGeom prst="rect">
              <a:avLst/>
            </a:prstGeom>
          </p:spPr>
        </p:pic>
        <p:sp>
          <p:nvSpPr>
            <p:cNvPr id="9" name="Rectangle 8">
              <a:extLst>
                <a:ext uri="{FF2B5EF4-FFF2-40B4-BE49-F238E27FC236}">
                  <a16:creationId xmlns:a16="http://schemas.microsoft.com/office/drawing/2014/main" id="{64CFED4F-43E9-0C36-E049-77D97C078BB1}"/>
                </a:ext>
              </a:extLst>
            </p:cNvPr>
            <p:cNvSpPr/>
            <p:nvPr/>
          </p:nvSpPr>
          <p:spPr>
            <a:xfrm>
              <a:off x="10262586" y="5978764"/>
              <a:ext cx="1283954" cy="4845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964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n a blue background&#10;&#10;Description automatically generated">
            <a:extLst>
              <a:ext uri="{FF2B5EF4-FFF2-40B4-BE49-F238E27FC236}">
                <a16:creationId xmlns:a16="http://schemas.microsoft.com/office/drawing/2014/main" id="{C28CA5B8-1C75-1366-E6AC-8D3A585A5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618" y="1883525"/>
            <a:ext cx="4631590" cy="435289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303" y="827027"/>
            <a:ext cx="10847294" cy="646174"/>
          </a:xfrm>
        </p:spPr>
        <p:txBody>
          <a:bodyPr>
            <a:noAutofit/>
          </a:bodyPr>
          <a:lstStyle/>
          <a:p>
            <a:r>
              <a:rPr lang="en-US" sz="2600">
                <a:latin typeface="Poppins Medium"/>
                <a:cs typeface="Poppins Medium"/>
              </a:rPr>
              <a:t>Decarbonizing cement and steel can curb buildings emissions</a:t>
            </a:r>
            <a:endParaRPr lang="en-US"/>
          </a:p>
        </p:txBody>
      </p:sp>
      <p:pic>
        <p:nvPicPr>
          <p:cNvPr id="5" name="Picture 4" descr="A graph on a blue background&#10;&#10;Description automatically generated">
            <a:extLst>
              <a:ext uri="{FF2B5EF4-FFF2-40B4-BE49-F238E27FC236}">
                <a16:creationId xmlns:a16="http://schemas.microsoft.com/office/drawing/2014/main" id="{37276DAB-FD0C-8500-DC69-C39011ABF5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 y="1883525"/>
            <a:ext cx="4667162" cy="4352898"/>
          </a:xfrm>
          <a:prstGeom prst="rect">
            <a:avLst/>
          </a:prstGeom>
        </p:spPr>
      </p:pic>
    </p:spTree>
    <p:extLst>
      <p:ext uri="{BB962C8B-B14F-4D97-AF65-F5344CB8AC3E}">
        <p14:creationId xmlns:p14="http://schemas.microsoft.com/office/powerpoint/2010/main" val="3640928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00483" y="982176"/>
            <a:ext cx="368576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The reuse and recycling of construction and demolition waste can help </a:t>
            </a:r>
            <a:r>
              <a:rPr lang="en-US" sz="2400">
                <a:solidFill>
                  <a:srgbClr val="64C9FF"/>
                </a:solidFill>
                <a:latin typeface="Poppins"/>
                <a:ea typeface="+mn-lt"/>
                <a:cs typeface="+mn-lt"/>
              </a:rPr>
              <a:t>reduce the need for virgin materials</a:t>
            </a:r>
            <a:r>
              <a:rPr lang="en-US" sz="2400">
                <a:solidFill>
                  <a:schemeClr val="bg1"/>
                </a:solidFill>
                <a:latin typeface="Poppins"/>
                <a:ea typeface="+mn-lt"/>
                <a:cs typeface="+mn-lt"/>
              </a:rPr>
              <a:t> such as concrete and steel for new buildings, as well as the emissions that would be generated from producing these materials.</a:t>
            </a:r>
          </a:p>
        </p:txBody>
      </p:sp>
      <p:pic>
        <p:nvPicPr>
          <p:cNvPr id="3" name="Picture 2" descr="A pile of bricks next to a building&#10;&#10;Description automatically generated">
            <a:extLst>
              <a:ext uri="{FF2B5EF4-FFF2-40B4-BE49-F238E27FC236}">
                <a16:creationId xmlns:a16="http://schemas.microsoft.com/office/drawing/2014/main" id="{370DAB1C-4073-C5DC-064A-E9C93E830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45" t="613" r="9751" b="514"/>
          <a:stretch/>
        </p:blipFill>
        <p:spPr>
          <a:xfrm>
            <a:off x="5020564" y="-10999"/>
            <a:ext cx="7182151" cy="6866676"/>
          </a:xfrm>
          <a:prstGeom prst="rect">
            <a:avLst/>
          </a:prstGeom>
        </p:spPr>
      </p:pic>
      <p:pic>
        <p:nvPicPr>
          <p:cNvPr id="4" name="Picture 4">
            <a:extLst>
              <a:ext uri="{FF2B5EF4-FFF2-40B4-BE49-F238E27FC236}">
                <a16:creationId xmlns:a16="http://schemas.microsoft.com/office/drawing/2014/main" id="{5A6EA72B-242F-59B4-CD27-4F272E3220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91" y="6610209"/>
            <a:ext cx="1753299" cy="15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5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C7CD5-493A-B8B5-FBBB-1C4E127FC765}"/>
              </a:ext>
            </a:extLst>
          </p:cNvPr>
          <p:cNvPicPr>
            <a:picLocks noChangeAspect="1"/>
          </p:cNvPicPr>
          <p:nvPr/>
        </p:nvPicPr>
        <p:blipFill>
          <a:blip r:embed="rId3"/>
          <a:stretch>
            <a:fillRect/>
          </a:stretch>
        </p:blipFill>
        <p:spPr>
          <a:xfrm>
            <a:off x="0" y="-1"/>
            <a:ext cx="12192000" cy="6881865"/>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926756" y="2713122"/>
            <a:ext cx="10565998" cy="2387600"/>
          </a:xfrm>
        </p:spPr>
        <p:txBody>
          <a:bodyPr>
            <a:normAutofit/>
          </a:bodyPr>
          <a:lstStyle/>
          <a:p>
            <a:r>
              <a:rPr lang="en-US" b="1">
                <a:latin typeface="Poppins"/>
                <a:cs typeface="Poppins"/>
              </a:rPr>
              <a:t>Optimize </a:t>
            </a:r>
            <a:r>
              <a:rPr lang="en-US" b="0">
                <a:latin typeface="Poppins"/>
                <a:cs typeface="Poppins"/>
              </a:rPr>
              <a:t>building energy consumption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4981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2" y="752879"/>
            <a:ext cx="10847294" cy="646174"/>
          </a:xfrm>
        </p:spPr>
        <p:txBody>
          <a:bodyPr>
            <a:noAutofit/>
          </a:bodyPr>
          <a:lstStyle/>
          <a:p>
            <a:r>
              <a:rPr lang="en-US" sz="2800">
                <a:solidFill>
                  <a:schemeClr val="bg1"/>
                </a:solidFill>
              </a:rPr>
              <a:t>The energy intensity of buildings must decline 3x faster</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pic>
        <p:nvPicPr>
          <p:cNvPr id="5" name="Picture 4" descr="A graph on a blue background&#10;&#10;Description automatically generated">
            <a:extLst>
              <a:ext uri="{FF2B5EF4-FFF2-40B4-BE49-F238E27FC236}">
                <a16:creationId xmlns:a16="http://schemas.microsoft.com/office/drawing/2014/main" id="{FE6A4AB2-6F3B-5BD5-7A95-9E636D79F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95"/>
          <a:stretch/>
        </p:blipFill>
        <p:spPr>
          <a:xfrm>
            <a:off x="717915" y="1811045"/>
            <a:ext cx="10756167" cy="4815450"/>
          </a:xfrm>
          <a:prstGeom prst="rect">
            <a:avLst/>
          </a:prstGeom>
        </p:spPr>
      </p:pic>
    </p:spTree>
    <p:extLst>
      <p:ext uri="{BB962C8B-B14F-4D97-AF65-F5344CB8AC3E}">
        <p14:creationId xmlns:p14="http://schemas.microsoft.com/office/powerpoint/2010/main" val="179102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n a computer screen&#10;&#10;Description automatically generated">
            <a:extLst>
              <a:ext uri="{FF2B5EF4-FFF2-40B4-BE49-F238E27FC236}">
                <a16:creationId xmlns:a16="http://schemas.microsoft.com/office/drawing/2014/main" id="{326CFCE1-A615-E386-A399-32217894A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403" y="783275"/>
            <a:ext cx="5352799" cy="5291449"/>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927798" y="1720840"/>
            <a:ext cx="44241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a:ea typeface="+mn-lt"/>
                <a:cs typeface="Calibri" panose="020F0502020204030204"/>
              </a:rPr>
              <a:t>Existing buildings need to undergo </a:t>
            </a:r>
            <a:r>
              <a:rPr kumimoji="0" lang="en-US" sz="2400" b="0" i="0" u="none" strike="noStrike" kern="1200" cap="none" spc="0" normalizeH="0" baseline="0" noProof="0">
                <a:ln>
                  <a:noFill/>
                </a:ln>
                <a:solidFill>
                  <a:srgbClr val="64C9FF"/>
                </a:solidFill>
                <a:effectLst/>
                <a:uLnTx/>
                <a:uFillTx/>
                <a:latin typeface="Poppins"/>
                <a:ea typeface="+mn-lt"/>
                <a:cs typeface="Calibri" panose="020F0502020204030204"/>
              </a:rPr>
              <a:t>deep retrofits to be zero-carbon in operation by 2050</a:t>
            </a:r>
            <a:r>
              <a:rPr kumimoji="0" lang="en-US" sz="2400" b="0" i="0" u="none" strike="noStrike" kern="1200" cap="none" spc="0" normalizeH="0" baseline="0" noProof="0">
                <a:ln>
                  <a:noFill/>
                </a:ln>
                <a:solidFill>
                  <a:srgbClr val="FFFFFF"/>
                </a:solidFill>
                <a:effectLst/>
                <a:uLnTx/>
                <a:uFillTx/>
                <a:latin typeface="Poppins"/>
                <a:ea typeface="+mn-lt"/>
                <a:cs typeface="Calibri" panose="020F0502020204030204"/>
              </a:rPr>
              <a:t>. Currently, less than 1% of buildings are renovated each year, which needs to increase to between 2.5% and 3.5% per year by 2030.</a:t>
            </a:r>
          </a:p>
        </p:txBody>
      </p:sp>
    </p:spTree>
    <p:extLst>
      <p:ext uri="{BB962C8B-B14F-4D97-AF65-F5344CB8AC3E}">
        <p14:creationId xmlns:p14="http://schemas.microsoft.com/office/powerpoint/2010/main" val="264736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pink line&#10;&#10;Description automatically generated">
            <a:extLst>
              <a:ext uri="{FF2B5EF4-FFF2-40B4-BE49-F238E27FC236}">
                <a16:creationId xmlns:a16="http://schemas.microsoft.com/office/drawing/2014/main" id="{7CAECEDF-BDC0-AE19-04F2-5956A7537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375" y="1017019"/>
            <a:ext cx="5705492" cy="493713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74133" y="1720840"/>
            <a:ext cx="44241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Investments in smart meters and electric vehicle chargers grew from $12 billion in 2014 to $27 billion in 2019. Increased deployment of these technologies can </a:t>
            </a:r>
            <a:r>
              <a:rPr lang="en-US" sz="2400">
                <a:solidFill>
                  <a:srgbClr val="64C9FF"/>
                </a:solidFill>
                <a:latin typeface="Poppins"/>
                <a:ea typeface="+mn-lt"/>
                <a:cs typeface="+mn-lt"/>
              </a:rPr>
              <a:t>help buildings use energy more efficiently</a:t>
            </a:r>
            <a:r>
              <a:rPr lang="en-US" sz="2400">
                <a:solidFill>
                  <a:schemeClr val="bg1"/>
                </a:solidFill>
                <a:latin typeface="Poppins"/>
                <a:ea typeface="+mn-lt"/>
                <a:cs typeface="+mn-lt"/>
              </a:rPr>
              <a:t>.</a:t>
            </a:r>
          </a:p>
        </p:txBody>
      </p:sp>
    </p:spTree>
    <p:extLst>
      <p:ext uri="{BB962C8B-B14F-4D97-AF65-F5344CB8AC3E}">
        <p14:creationId xmlns:p14="http://schemas.microsoft.com/office/powerpoint/2010/main" val="106554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C3601-8BA1-02F8-910C-124E9229BC34}"/>
              </a:ext>
            </a:extLst>
          </p:cNvPr>
          <p:cNvPicPr>
            <a:picLocks noChangeAspect="1"/>
          </p:cNvPicPr>
          <p:nvPr/>
        </p:nvPicPr>
        <p:blipFill>
          <a:blip r:embed="rId3"/>
          <a:stretch>
            <a:fillRect/>
          </a:stretch>
        </p:blipFill>
        <p:spPr>
          <a:xfrm>
            <a:off x="1" y="0"/>
            <a:ext cx="12186578"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b="1">
                <a:latin typeface="Poppins"/>
                <a:cs typeface="Poppins"/>
              </a:rPr>
              <a:t>Decarbonize </a:t>
            </a:r>
            <a:r>
              <a:rPr lang="en-US" b="0">
                <a:latin typeface="Poppins"/>
                <a:cs typeface="Poppins"/>
              </a:rPr>
              <a:t>building energy use</a:t>
            </a:r>
            <a:endParaRPr lang="en-US" b="0">
              <a:latin typeface="Poppins"/>
              <a:ea typeface="+mn-ea"/>
              <a:cs typeface="Poppins"/>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1130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A picture containing ice, cloth&#10;&#10;Description automatically generated">
            <a:extLst>
              <a:ext uri="{FF2B5EF4-FFF2-40B4-BE49-F238E27FC236}">
                <a16:creationId xmlns:a16="http://schemas.microsoft.com/office/drawing/2014/main" id="{4640A682-6771-BF9E-2606-9873A598B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00" y="0"/>
            <a:ext cx="56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8">
            <a:extLst>
              <a:ext uri="{FF2B5EF4-FFF2-40B4-BE49-F238E27FC236}">
                <a16:creationId xmlns:a16="http://schemas.microsoft.com/office/drawing/2014/main" id="{251956EB-1C26-12B2-2239-6EA8223EE015}"/>
              </a:ext>
            </a:extLst>
          </p:cNvPr>
          <p:cNvSpPr txBox="1">
            <a:spLocks/>
          </p:cNvSpPr>
          <p:nvPr/>
        </p:nvSpPr>
        <p:spPr>
          <a:xfrm>
            <a:off x="729228" y="1073395"/>
            <a:ext cx="5217916" cy="195468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C1C53"/>
                </a:solidFill>
                <a:latin typeface="Poppins Medium"/>
              </a:rPr>
              <a:t>Systems Change Lab</a:t>
            </a:r>
            <a:endParaRPr lang="en-US">
              <a:solidFill>
                <a:srgbClr val="0C1C53"/>
              </a:solidFill>
            </a:endParaRPr>
          </a:p>
          <a:p>
            <a:r>
              <a:rPr lang="en-US" sz="1800" b="1">
                <a:solidFill>
                  <a:srgbClr val="0C1C53"/>
                </a:solidFill>
                <a:latin typeface="Poppins Medium"/>
              </a:rPr>
              <a:t>    </a:t>
            </a:r>
            <a:endParaRPr lang="en-US">
              <a:solidFill>
                <a:srgbClr val="0C1C53"/>
              </a:solidFill>
              <a:latin typeface="Calibri Light" panose="020F0302020204030204"/>
              <a:cs typeface="Calibri Light" panose="020F0302020204030204"/>
            </a:endParaRPr>
          </a:p>
          <a:p>
            <a:r>
              <a:rPr lang="en-US" sz="600" b="1">
                <a:solidFill>
                  <a:srgbClr val="0C1C53"/>
                </a:solidFill>
                <a:latin typeface="Poppins Medium"/>
              </a:rPr>
              <a:t>  </a:t>
            </a:r>
            <a:r>
              <a:rPr lang="en-US" sz="1200">
                <a:solidFill>
                  <a:srgbClr val="0C1C53"/>
                </a:solidFill>
                <a:latin typeface="Poppins Medium"/>
              </a:rPr>
              <a:t> </a:t>
            </a:r>
            <a:br>
              <a:rPr lang="en-US" sz="2400">
                <a:solidFill>
                  <a:srgbClr val="0C1C53"/>
                </a:solidFill>
                <a:latin typeface="Poppins Medium"/>
              </a:rPr>
            </a:br>
            <a:r>
              <a:rPr lang="en-US" sz="2400">
                <a:solidFill>
                  <a:srgbClr val="0C1C53"/>
                </a:solidFill>
                <a:latin typeface="Poppins Medium"/>
              </a:rPr>
              <a:t>It’s time to change the way we think about changing the world.</a:t>
            </a:r>
            <a:endParaRPr lang="en-US">
              <a:solidFill>
                <a:srgbClr val="0C1C53"/>
              </a:solidFill>
              <a:cs typeface="Calibri Light"/>
            </a:endParaRPr>
          </a:p>
        </p:txBody>
      </p:sp>
      <p:sp>
        <p:nvSpPr>
          <p:cNvPr id="7" name="TextBox 2">
            <a:extLst>
              <a:ext uri="{FF2B5EF4-FFF2-40B4-BE49-F238E27FC236}">
                <a16:creationId xmlns:a16="http://schemas.microsoft.com/office/drawing/2014/main" id="{C12CA405-E4AB-B117-0A0E-A920D9E05805}"/>
              </a:ext>
            </a:extLst>
          </p:cNvPr>
          <p:cNvSpPr txBox="1"/>
          <p:nvPr/>
        </p:nvSpPr>
        <p:spPr>
          <a:xfrm>
            <a:off x="730791" y="2996143"/>
            <a:ext cx="5070894"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sp>
        <p:nvSpPr>
          <p:cNvPr id="8" name="Rectangle 7">
            <a:extLst>
              <a:ext uri="{FF2B5EF4-FFF2-40B4-BE49-F238E27FC236}">
                <a16:creationId xmlns:a16="http://schemas.microsoft.com/office/drawing/2014/main" id="{3F0093DB-ED4E-5FB4-6BB9-EDC03A76F438}"/>
              </a:ext>
            </a:extLst>
          </p:cNvPr>
          <p:cNvSpPr/>
          <p:nvPr/>
        </p:nvSpPr>
        <p:spPr>
          <a:xfrm>
            <a:off x="782489" y="1753675"/>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959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029"/>
            <a:ext cx="10847294" cy="646174"/>
          </a:xfrm>
        </p:spPr>
        <p:txBody>
          <a:bodyPr>
            <a:noAutofit/>
          </a:bodyPr>
          <a:lstStyle/>
          <a:p>
            <a:r>
              <a:rPr lang="en-US" sz="2800">
                <a:solidFill>
                  <a:schemeClr val="bg1"/>
                </a:solidFill>
                <a:latin typeface="Poppins Medium"/>
                <a:cs typeface="Poppins Medium"/>
              </a:rPr>
              <a:t>Despite progress, heat pump installation must accelerate </a:t>
            </a:r>
            <a:endParaRPr lang="en-US" sz="2800">
              <a:solidFill>
                <a:schemeClr val="bg1"/>
              </a:solidFill>
            </a:endParaRPr>
          </a:p>
        </p:txBody>
      </p:sp>
      <p:pic>
        <p:nvPicPr>
          <p:cNvPr id="4" name="Picture 3" descr="A graph of a heat pump&#10;&#10;Description automatically generated">
            <a:extLst>
              <a:ext uri="{FF2B5EF4-FFF2-40B4-BE49-F238E27FC236}">
                <a16:creationId xmlns:a16="http://schemas.microsoft.com/office/drawing/2014/main" id="{A669A852-E121-3AA3-CF67-9FC00E0717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023"/>
          <a:stretch/>
        </p:blipFill>
        <p:spPr>
          <a:xfrm>
            <a:off x="672353" y="1651248"/>
            <a:ext cx="10847294" cy="4939911"/>
          </a:xfrm>
          <a:prstGeom prst="rect">
            <a:avLst/>
          </a:prstGeom>
        </p:spPr>
      </p:pic>
    </p:spTree>
    <p:extLst>
      <p:ext uri="{BB962C8B-B14F-4D97-AF65-F5344CB8AC3E}">
        <p14:creationId xmlns:p14="http://schemas.microsoft.com/office/powerpoint/2010/main" val="75082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49810"/>
            <a:ext cx="10847294" cy="646174"/>
          </a:xfrm>
        </p:spPr>
        <p:txBody>
          <a:bodyPr>
            <a:noAutofit/>
          </a:bodyPr>
          <a:lstStyle/>
          <a:p>
            <a:r>
              <a:rPr lang="en-US" sz="2800">
                <a:solidFill>
                  <a:schemeClr val="bg1"/>
                </a:solidFill>
              </a:rPr>
              <a:t>By 2030, 100% of new buildings should be zero-carbon</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72353" y="159429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pic>
        <p:nvPicPr>
          <p:cNvPr id="5" name="Picture 4" descr="A blue background with white text and yellow squares&#10;&#10;Description automatically generated">
            <a:extLst>
              <a:ext uri="{FF2B5EF4-FFF2-40B4-BE49-F238E27FC236}">
                <a16:creationId xmlns:a16="http://schemas.microsoft.com/office/drawing/2014/main" id="{7BA4B553-DFBF-BC12-C97F-5CC8C0C6C1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172"/>
          <a:stretch/>
        </p:blipFill>
        <p:spPr>
          <a:xfrm>
            <a:off x="3191707" y="1424206"/>
            <a:ext cx="5808586" cy="5159636"/>
          </a:xfrm>
          <a:prstGeom prst="rect">
            <a:avLst/>
          </a:prstGeom>
        </p:spPr>
      </p:pic>
      <p:pic>
        <p:nvPicPr>
          <p:cNvPr id="6" name="Picture 5" descr="A blue background with white text and yellow squares&#10;&#10;Description automatically generated">
            <a:extLst>
              <a:ext uri="{FF2B5EF4-FFF2-40B4-BE49-F238E27FC236}">
                <a16:creationId xmlns:a16="http://schemas.microsoft.com/office/drawing/2014/main" id="{FD5138CD-9C73-A5A3-C954-63C67BE2BF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547" r="62938" b="2930"/>
          <a:stretch/>
        </p:blipFill>
        <p:spPr>
          <a:xfrm>
            <a:off x="273838" y="6400800"/>
            <a:ext cx="2327948" cy="284085"/>
          </a:xfrm>
          <a:prstGeom prst="rect">
            <a:avLst/>
          </a:prstGeom>
        </p:spPr>
      </p:pic>
    </p:spTree>
    <p:extLst>
      <p:ext uri="{BB962C8B-B14F-4D97-AF65-F5344CB8AC3E}">
        <p14:creationId xmlns:p14="http://schemas.microsoft.com/office/powerpoint/2010/main" val="426837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n a screen&#10;&#10;Description automatically generated">
            <a:extLst>
              <a:ext uri="{FF2B5EF4-FFF2-40B4-BE49-F238E27FC236}">
                <a16:creationId xmlns:a16="http://schemas.microsoft.com/office/drawing/2014/main" id="{99F44DF3-18EE-91A2-7D9D-2ED66035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594" y="470688"/>
            <a:ext cx="5909760" cy="5867426"/>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920704" y="2090172"/>
            <a:ext cx="409969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 2022, district heating provided about 9% of global heating demand for buildings and industry. However, </a:t>
            </a:r>
            <a:r>
              <a:rPr lang="en-US" sz="2400">
                <a:solidFill>
                  <a:srgbClr val="64C9FF"/>
                </a:solidFill>
                <a:latin typeface="Poppins"/>
                <a:ea typeface="+mn-lt"/>
                <a:cs typeface="+mn-lt"/>
              </a:rPr>
              <a:t>90% of district heating comes from fossil fuels</a:t>
            </a:r>
            <a:r>
              <a:rPr lang="en-US" sz="2400">
                <a:solidFill>
                  <a:schemeClr val="bg1"/>
                </a:solidFill>
                <a:latin typeface="Poppins"/>
                <a:ea typeface="+mn-lt"/>
                <a:cs typeface="+mn-lt"/>
              </a:rPr>
              <a:t>.</a:t>
            </a:r>
          </a:p>
        </p:txBody>
      </p:sp>
    </p:spTree>
    <p:extLst>
      <p:ext uri="{BB962C8B-B14F-4D97-AF65-F5344CB8AC3E}">
        <p14:creationId xmlns:p14="http://schemas.microsoft.com/office/powerpoint/2010/main" val="3725280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495708" y="2090172"/>
            <a:ext cx="368576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As of July 2024, </a:t>
            </a:r>
            <a:r>
              <a:rPr lang="en-US" sz="2400">
                <a:solidFill>
                  <a:schemeClr val="accent3"/>
                </a:solidFill>
                <a:latin typeface="Poppins"/>
                <a:ea typeface="+mn-lt"/>
                <a:cs typeface="+mn-lt"/>
              </a:rPr>
              <a:t>143 companies, 29 cities and 6 states</a:t>
            </a:r>
            <a:r>
              <a:rPr lang="en-US" sz="2400">
                <a:solidFill>
                  <a:schemeClr val="bg1"/>
                </a:solidFill>
                <a:latin typeface="Poppins"/>
                <a:ea typeface="+mn-lt"/>
                <a:cs typeface="+mn-lt"/>
              </a:rPr>
              <a:t> and regions had pledged to decarbonize their buildings as fast as possible by 2030.</a:t>
            </a:r>
          </a:p>
        </p:txBody>
      </p:sp>
      <p:pic>
        <p:nvPicPr>
          <p:cNvPr id="3" name="Picture 2" descr="A pile of bricks next to a building&#10;&#10;Description automatically generated">
            <a:extLst>
              <a:ext uri="{FF2B5EF4-FFF2-40B4-BE49-F238E27FC236}">
                <a16:creationId xmlns:a16="http://schemas.microsoft.com/office/drawing/2014/main" id="{370DAB1C-4073-C5DC-064A-E9C93E830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17" r="3125"/>
          <a:stretch/>
        </p:blipFill>
        <p:spPr>
          <a:xfrm>
            <a:off x="4286250" y="0"/>
            <a:ext cx="7905750" cy="6858000"/>
          </a:xfrm>
          <a:prstGeom prst="rect">
            <a:avLst/>
          </a:prstGeom>
        </p:spPr>
      </p:pic>
      <p:pic>
        <p:nvPicPr>
          <p:cNvPr id="4" name="Picture 3" descr="Solar panels on a roof&#10;&#10;Description automatically generated">
            <a:extLst>
              <a:ext uri="{FF2B5EF4-FFF2-40B4-BE49-F238E27FC236}">
                <a16:creationId xmlns:a16="http://schemas.microsoft.com/office/drawing/2014/main" id="{332A4C04-E3A5-7DA8-9B4B-76D96C8E50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3" r="10729"/>
          <a:stretch/>
        </p:blipFill>
        <p:spPr>
          <a:xfrm>
            <a:off x="4286250" y="0"/>
            <a:ext cx="7905750" cy="6858000"/>
          </a:xfrm>
          <a:prstGeom prst="rect">
            <a:avLst/>
          </a:prstGeom>
        </p:spPr>
      </p:pic>
    </p:spTree>
    <p:extLst>
      <p:ext uri="{BB962C8B-B14F-4D97-AF65-F5344CB8AC3E}">
        <p14:creationId xmlns:p14="http://schemas.microsoft.com/office/powerpoint/2010/main" val="1668988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1963"/>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460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506" y="757237"/>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2824"/>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3400"/>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SYSTEMSCHANGELAB.ORG/BUILDINGS</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2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8" name="Group 17">
            <a:extLst>
              <a:ext uri="{FF2B5EF4-FFF2-40B4-BE49-F238E27FC236}">
                <a16:creationId xmlns:a16="http://schemas.microsoft.com/office/drawing/2014/main" id="{1F3C8F62-1B00-10D4-D0E9-EBD0FD3A4B2C}"/>
              </a:ext>
            </a:extLst>
          </p:cNvPr>
          <p:cNvGrpSpPr/>
          <p:nvPr/>
        </p:nvGrpSpPr>
        <p:grpSpPr>
          <a:xfrm>
            <a:off x="577648" y="2209337"/>
            <a:ext cx="11146604" cy="3683849"/>
            <a:chOff x="577648" y="2209337"/>
            <a:chExt cx="11146604" cy="3683849"/>
          </a:xfrm>
        </p:grpSpPr>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2"/>
              <a:stretch>
                <a:fillRect/>
              </a:stretch>
            </p:blipFill>
            <p:spPr>
              <a:xfrm>
                <a:off x="4027997" y="2185269"/>
                <a:ext cx="886723" cy="877198"/>
              </a:xfrm>
              <a:prstGeom prst="rect">
                <a:avLst/>
              </a:prstGeom>
            </p:spPr>
          </p:pic>
        </p:grpSp>
        <p:grpSp>
          <p:nvGrpSpPr>
            <p:cNvPr id="16" name="Group 15">
              <a:extLst>
                <a:ext uri="{FF2B5EF4-FFF2-40B4-BE49-F238E27FC236}">
                  <a16:creationId xmlns:a16="http://schemas.microsoft.com/office/drawing/2014/main" id="{1F504628-BC7B-E174-9041-E0040995F17C}"/>
                </a:ext>
              </a:extLst>
            </p:cNvPr>
            <p:cNvGrpSpPr/>
            <p:nvPr/>
          </p:nvGrpSpPr>
          <p:grpSpPr>
            <a:xfrm>
              <a:off x="4841578" y="2216110"/>
              <a:ext cx="1029193" cy="1370628"/>
              <a:chOff x="4841578" y="2216110"/>
              <a:chExt cx="1029193" cy="1370628"/>
            </a:xfrm>
          </p:grpSpPr>
          <p:pic>
            <p:nvPicPr>
              <p:cNvPr id="15" name="Picture 14" descr="A purple circle with buildings and trees&#10;&#10;Description automatically generated">
                <a:extLst>
                  <a:ext uri="{FF2B5EF4-FFF2-40B4-BE49-F238E27FC236}">
                    <a16:creationId xmlns:a16="http://schemas.microsoft.com/office/drawing/2014/main" id="{18DCD4E1-2EAB-BA9A-D862-3AB55F91F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600" y="2216110"/>
                <a:ext cx="891080" cy="891080"/>
              </a:xfrm>
              <a:prstGeom prst="rect">
                <a:avLst/>
              </a:prstGeom>
            </p:spPr>
          </p:pic>
          <p:sp>
            <p:nvSpPr>
              <p:cNvPr id="6" name="TextBox 3">
                <a:extLst>
                  <a:ext uri="{FF2B5EF4-FFF2-40B4-BE49-F238E27FC236}">
                    <a16:creationId xmlns:a16="http://schemas.microsoft.com/office/drawing/2014/main" id="{10C94DCC-C724-FC4E-39CB-74E932223033}"/>
                  </a:ext>
                </a:extLst>
              </p:cNvPr>
              <p:cNvSpPr txBox="1"/>
              <p:nvPr/>
            </p:nvSpPr>
            <p:spPr>
              <a:xfrm>
                <a:off x="4841578" y="334051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a:cs typeface="Poppins"/>
                  </a:rPr>
                  <a:t>Cities </a:t>
                </a:r>
              </a:p>
            </p:txBody>
          </p:sp>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4"/>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r>
                  <a:rPr lang="en-US" sz="1000" b="1" dirty="0">
                    <a:solidFill>
                      <a:schemeClr val="bg1"/>
                    </a:solidFill>
                    <a:latin typeface="Poppins" pitchFamily="2" charset="77"/>
                    <a:cs typeface="Poppins" pitchFamily="2" charset="77"/>
                  </a:rPr>
                  <a:t>Management</a:t>
                </a: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5"/>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6"/>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a:cs typeface="Poppins"/>
                  </a:rPr>
                  <a:t>Food</a:t>
                </a:r>
                <a:r>
                  <a:rPr lang="en-US" sz="1000" b="1" dirty="0">
                    <a:solidFill>
                      <a:schemeClr val="bg1"/>
                    </a:solidFill>
                    <a:latin typeface="Poppins"/>
                    <a:cs typeface="Poppins"/>
                  </a:rPr>
                  <a:t> &amp;</a:t>
                </a:r>
                <a:endParaRPr lang="en-US" sz="1000" b="1" dirty="0">
                  <a:solidFill>
                    <a:schemeClr val="bg1"/>
                  </a:solidFill>
                  <a:latin typeface="Poppins" pitchFamily="2" charset="77"/>
                  <a:cs typeface="Poppins" pitchFamily="2" charset="77"/>
                </a:endParaRPr>
              </a:p>
              <a:p>
                <a:pPr algn="ctr"/>
                <a:r>
                  <a:rPr lang="en-US" sz="1000" b="1" dirty="0">
                    <a:solidFill>
                      <a:schemeClr val="bg1"/>
                    </a:solidFill>
                    <a:latin typeface="Poppins"/>
                    <a:cs typeface="Poppins"/>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7"/>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8"/>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Circular</a:t>
                </a:r>
              </a:p>
              <a:p>
                <a:pPr algn="ctr"/>
                <a:r>
                  <a:rPr lang="en-US" sz="1000" b="1" dirty="0">
                    <a:solidFill>
                      <a:schemeClr val="bg1"/>
                    </a:solidFill>
                    <a:latin typeface="Poppins" pitchFamily="2" charset="77"/>
                    <a:cs typeface="Poppins" pitchFamily="2" charset="77"/>
                  </a:rPr>
                  <a:t>Economy</a:t>
                </a:r>
                <a:endParaRPr lang="en-US" sz="1000" b="1" i="0" dirty="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9"/>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a:cs typeface="Poppins"/>
                  </a:rPr>
                  <a:t>Governance</a:t>
                </a:r>
                <a:endParaRPr lang="en-US" sz="1000" b="1" i="0" dirty="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0"/>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1"/>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a:cs typeface="Poppins"/>
                  </a:rPr>
                  <a:t>Economics</a:t>
                </a:r>
                <a:endParaRPr lang="en-US" dirty="0">
                  <a:solidFill>
                    <a:schemeClr val="bg1"/>
                  </a:solidFill>
                  <a:latin typeface="Poppins"/>
                  <a:cs typeface="Poppins"/>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2"/>
              <a:stretch>
                <a:fillRect/>
              </a:stretch>
            </p:blipFill>
            <p:spPr>
              <a:xfrm>
                <a:off x="10537600" y="4353256"/>
                <a:ext cx="890434" cy="878144"/>
              </a:xfrm>
              <a:prstGeom prst="rect">
                <a:avLst/>
              </a:prstGeom>
            </p:spPr>
          </p:pic>
        </p:grpSp>
        <p:grpSp>
          <p:nvGrpSpPr>
            <p:cNvPr id="17" name="Group 16">
              <a:extLst>
                <a:ext uri="{FF2B5EF4-FFF2-40B4-BE49-F238E27FC236}">
                  <a16:creationId xmlns:a16="http://schemas.microsoft.com/office/drawing/2014/main" id="{E5199D47-AF4B-A59F-F7FB-9D4052F82D8C}"/>
                </a:ext>
              </a:extLst>
            </p:cNvPr>
            <p:cNvGrpSpPr/>
            <p:nvPr/>
          </p:nvGrpSpPr>
          <p:grpSpPr>
            <a:xfrm>
              <a:off x="6287736" y="2216111"/>
              <a:ext cx="1029193" cy="1370627"/>
              <a:chOff x="6287736" y="2216111"/>
              <a:chExt cx="1029193" cy="1370627"/>
            </a:xfrm>
          </p:grpSpPr>
          <p:pic>
            <p:nvPicPr>
              <p:cNvPr id="11" name="Picture 10" descr="A blue circle with a building in the middle&#10;&#10;Description automatically generated">
                <a:extLst>
                  <a:ext uri="{FF2B5EF4-FFF2-40B4-BE49-F238E27FC236}">
                    <a16:creationId xmlns:a16="http://schemas.microsoft.com/office/drawing/2014/main" id="{264EBA32-5E72-495D-50ED-C337E9C05B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52585" y="22161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287736" y="334051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a:cs typeface="Poppins"/>
                  </a:rPr>
                  <a:t>Buildings</a:t>
                </a:r>
                <a:endParaRPr lang="en-US" dirty="0">
                  <a:solidFill>
                    <a:schemeClr val="bg1"/>
                  </a:solidFill>
                </a:endParaRPr>
              </a:p>
            </p:txBody>
          </p:sp>
        </p:grpSp>
        <p:grpSp>
          <p:nvGrpSpPr>
            <p:cNvPr id="13" name="Group 12">
              <a:extLst>
                <a:ext uri="{FF2B5EF4-FFF2-40B4-BE49-F238E27FC236}">
                  <a16:creationId xmlns:a16="http://schemas.microsoft.com/office/drawing/2014/main" id="{CB6C0351-DCAC-68D0-F8F4-51C74BE6FC8E}"/>
                </a:ext>
              </a:extLst>
            </p:cNvPr>
            <p:cNvGrpSpPr/>
            <p:nvPr/>
          </p:nvGrpSpPr>
          <p:grpSpPr>
            <a:xfrm>
              <a:off x="577648" y="2209337"/>
              <a:ext cx="1029193" cy="1377401"/>
              <a:chOff x="577648" y="2209337"/>
              <a:chExt cx="1029193" cy="1377401"/>
            </a:xfrm>
          </p:grpSpPr>
          <p:pic>
            <p:nvPicPr>
              <p:cNvPr id="12" name="Picture 11" descr="A blue lightning bolt in a circle&#10;&#10;Description automatically generated">
                <a:extLst>
                  <a:ext uri="{FF2B5EF4-FFF2-40B4-BE49-F238E27FC236}">
                    <a16:creationId xmlns:a16="http://schemas.microsoft.com/office/drawing/2014/main" id="{FCC8DC8C-F0C4-58C3-5C08-CD52E41891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791" y="2209337"/>
                <a:ext cx="888739" cy="877197"/>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a:cs typeface="Poppins"/>
                  </a:rPr>
                  <a:t>Carbon </a:t>
                </a:r>
                <a:r>
                  <a:rPr lang="en-US" sz="1000" b="1" dirty="0">
                    <a:solidFill>
                      <a:schemeClr val="bg1"/>
                    </a:solidFill>
                    <a:latin typeface="Poppins"/>
                    <a:cs typeface="Poppins"/>
                  </a:rPr>
                  <a:t>Removal</a:t>
                </a:r>
                <a:endParaRPr lang="en-US" sz="1000" b="1" i="0" dirty="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5"/>
              <a:stretch>
                <a:fillRect/>
              </a:stretch>
            </p:blipFill>
            <p:spPr>
              <a:xfrm>
                <a:off x="7791943" y="2211935"/>
                <a:ext cx="891080" cy="910130"/>
              </a:xfrm>
              <a:prstGeom prst="rect">
                <a:avLst/>
              </a:prstGeom>
            </p:spPr>
          </p:pic>
        </p:grpSp>
        <p:grpSp>
          <p:nvGrpSpPr>
            <p:cNvPr id="55" name="Group 54">
              <a:extLst>
                <a:ext uri="{FF2B5EF4-FFF2-40B4-BE49-F238E27FC236}">
                  <a16:creationId xmlns:a16="http://schemas.microsoft.com/office/drawing/2014/main" id="{F99BB7E9-045D-8AB9-2A68-ACEA7A9A2C28}"/>
                </a:ext>
              </a:extLst>
            </p:cNvPr>
            <p:cNvGrpSpPr/>
            <p:nvPr/>
          </p:nvGrpSpPr>
          <p:grpSpPr>
            <a:xfrm>
              <a:off x="1960618" y="2216111"/>
              <a:ext cx="1029193" cy="1370627"/>
              <a:chOff x="1960618" y="2216111"/>
              <a:chExt cx="1029193" cy="1370627"/>
            </a:xfrm>
          </p:grpSpPr>
          <p:sp>
            <p:nvSpPr>
              <p:cNvPr id="4" name="TextBox 1">
                <a:extLst>
                  <a:ext uri="{FF2B5EF4-FFF2-40B4-BE49-F238E27FC236}">
                    <a16:creationId xmlns:a16="http://schemas.microsoft.com/office/drawing/2014/main" id="{3979129E-A7B5-C806-FD5E-FA11ADDD1963}"/>
                  </a:ext>
                </a:extLst>
              </p:cNvPr>
              <p:cNvSpPr txBox="1"/>
              <p:nvPr/>
            </p:nvSpPr>
            <p:spPr>
              <a:xfrm>
                <a:off x="196061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Industry</a:t>
                </a:r>
              </a:p>
            </p:txBody>
          </p:sp>
          <p:pic>
            <p:nvPicPr>
              <p:cNvPr id="10" name="Graphic 9">
                <a:extLst>
                  <a:ext uri="{FF2B5EF4-FFF2-40B4-BE49-F238E27FC236}">
                    <a16:creationId xmlns:a16="http://schemas.microsoft.com/office/drawing/2014/main" id="{C56BA653-543F-C9B5-6D92-899CC4B25E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28819" y="2216111"/>
                <a:ext cx="877197" cy="877197"/>
              </a:xfrm>
              <a:prstGeom prst="rect">
                <a:avLst/>
              </a:prstGeom>
            </p:spPr>
          </p:pic>
        </p:grpSp>
      </p:grpSp>
    </p:spTree>
    <p:extLst>
      <p:ext uri="{BB962C8B-B14F-4D97-AF65-F5344CB8AC3E}">
        <p14:creationId xmlns:p14="http://schemas.microsoft.com/office/powerpoint/2010/main" val="2208039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681387"/>
            <a:ext cx="10847294" cy="646174"/>
          </a:xfrm>
        </p:spPr>
        <p:txBody>
          <a:bodyPr>
            <a:normAutofit fontScale="90000"/>
          </a:bodyPr>
          <a:lstStyle/>
          <a:p>
            <a:r>
              <a:rPr lang="en-US">
                <a:solidFill>
                  <a:schemeClr val="bg1"/>
                </a:solidFill>
                <a:latin typeface="Poppins Medium"/>
                <a:cs typeface="Poppins Medium"/>
              </a:rPr>
              <a:t>The </a:t>
            </a:r>
            <a:r>
              <a:rPr lang="en-US">
                <a:latin typeface="Poppins Medium"/>
                <a:cs typeface="Poppins Medium"/>
              </a:rPr>
              <a:t>built environment</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3" name="TextBox 2">
            <a:extLst>
              <a:ext uri="{FF2B5EF4-FFF2-40B4-BE49-F238E27FC236}">
                <a16:creationId xmlns:a16="http://schemas.microsoft.com/office/drawing/2014/main" id="{BE17FA5A-8128-CAE8-D66E-C0275121C57B}"/>
              </a:ext>
            </a:extLst>
          </p:cNvPr>
          <p:cNvSpPr txBox="1"/>
          <p:nvPr/>
        </p:nvSpPr>
        <p:spPr>
          <a:xfrm>
            <a:off x="4416153" y="3059668"/>
            <a:ext cx="3305908" cy="369332"/>
          </a:xfrm>
          <a:prstGeom prst="rect">
            <a:avLst/>
          </a:prstGeom>
          <a:noFill/>
        </p:spPr>
        <p:txBody>
          <a:bodyPr wrap="square" rtlCol="0">
            <a:spAutoFit/>
          </a:bodyPr>
          <a:lstStyle/>
          <a:p>
            <a:r>
              <a:rPr lang="en-US">
                <a:solidFill>
                  <a:schemeClr val="bg1"/>
                </a:solidFill>
              </a:rPr>
              <a:t>Add buildings emissions graphic</a:t>
            </a:r>
          </a:p>
        </p:txBody>
      </p:sp>
      <p:pic>
        <p:nvPicPr>
          <p:cNvPr id="6" name="Picture 5" descr="A diagram of gas emissions&#10;&#10;Description automatically generated">
            <a:extLst>
              <a:ext uri="{FF2B5EF4-FFF2-40B4-BE49-F238E27FC236}">
                <a16:creationId xmlns:a16="http://schemas.microsoft.com/office/drawing/2014/main" id="{CABE7F9B-2E78-D036-EE06-7ADD3509A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922" y="1502229"/>
            <a:ext cx="9208155" cy="5178552"/>
          </a:xfrm>
          <a:prstGeom prst="rect">
            <a:avLst/>
          </a:prstGeom>
        </p:spPr>
      </p:pic>
      <p:pic>
        <p:nvPicPr>
          <p:cNvPr id="8" name="Picture 7" descr="A blue circle with a building in the middle&#10;&#10;Description automatically generated">
            <a:extLst>
              <a:ext uri="{FF2B5EF4-FFF2-40B4-BE49-F238E27FC236}">
                <a16:creationId xmlns:a16="http://schemas.microsoft.com/office/drawing/2014/main" id="{6CBB4A38-EBCB-C3B6-B15E-AA2DC5AA7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8490" y="244112"/>
            <a:ext cx="748527" cy="748527"/>
          </a:xfrm>
          <a:prstGeom prst="rect">
            <a:avLst/>
          </a:prstGeom>
        </p:spPr>
      </p:pic>
    </p:spTree>
    <p:extLst>
      <p:ext uri="{BB962C8B-B14F-4D97-AF65-F5344CB8AC3E}">
        <p14:creationId xmlns:p14="http://schemas.microsoft.com/office/powerpoint/2010/main" val="39618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7" name="Picture 6" descr="A blue circle with a building in the middle&#10;&#10;Description automatically generated">
            <a:extLst>
              <a:ext uri="{FF2B5EF4-FFF2-40B4-BE49-F238E27FC236}">
                <a16:creationId xmlns:a16="http://schemas.microsoft.com/office/drawing/2014/main" id="{EF87F04E-91E2-CF8D-1C98-4FE1C5618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490" y="244112"/>
            <a:ext cx="748527" cy="748527"/>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80056"/>
            <a:ext cx="10847294" cy="646174"/>
          </a:xfrm>
        </p:spPr>
        <p:txBody>
          <a:bodyPr>
            <a:normAutofit/>
          </a:bodyPr>
          <a:lstStyle/>
          <a:p>
            <a:r>
              <a:rPr lang="en-US" sz="2700">
                <a:latin typeface="Poppins Medium"/>
                <a:cs typeface="Poppins Medium"/>
              </a:rPr>
              <a:t>Indirect emissions make up 75% of buildings’ CO2 emissions </a:t>
            </a:r>
            <a:endParaRPr lang="en-US" sz="270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3" name="TextBox 2">
            <a:extLst>
              <a:ext uri="{FF2B5EF4-FFF2-40B4-BE49-F238E27FC236}">
                <a16:creationId xmlns:a16="http://schemas.microsoft.com/office/drawing/2014/main" id="{BE17FA5A-8128-CAE8-D66E-C0275121C57B}"/>
              </a:ext>
            </a:extLst>
          </p:cNvPr>
          <p:cNvSpPr txBox="1"/>
          <p:nvPr/>
        </p:nvSpPr>
        <p:spPr>
          <a:xfrm>
            <a:off x="4416153" y="3059668"/>
            <a:ext cx="3305908" cy="369332"/>
          </a:xfrm>
          <a:prstGeom prst="rect">
            <a:avLst/>
          </a:prstGeom>
          <a:noFill/>
        </p:spPr>
        <p:txBody>
          <a:bodyPr wrap="square" rtlCol="0">
            <a:spAutoFit/>
          </a:bodyPr>
          <a:lstStyle/>
          <a:p>
            <a:r>
              <a:rPr lang="en-US">
                <a:solidFill>
                  <a:schemeClr val="bg1"/>
                </a:solidFill>
              </a:rPr>
              <a:t>Add buildings emissions graphic</a:t>
            </a:r>
          </a:p>
        </p:txBody>
      </p:sp>
      <p:pic>
        <p:nvPicPr>
          <p:cNvPr id="8" name="Picture 7" descr="A graph of energy consumption&#10;&#10;Description automatically generated with medium confidence">
            <a:extLst>
              <a:ext uri="{FF2B5EF4-FFF2-40B4-BE49-F238E27FC236}">
                <a16:creationId xmlns:a16="http://schemas.microsoft.com/office/drawing/2014/main" id="{68DB30B2-4DDC-D703-D511-76AE16F840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96"/>
          <a:stretch/>
        </p:blipFill>
        <p:spPr>
          <a:xfrm>
            <a:off x="802497" y="1612562"/>
            <a:ext cx="10587006" cy="4870580"/>
          </a:xfrm>
          <a:prstGeom prst="rect">
            <a:avLst/>
          </a:prstGeom>
        </p:spPr>
      </p:pic>
    </p:spTree>
    <p:extLst>
      <p:ext uri="{BB962C8B-B14F-4D97-AF65-F5344CB8AC3E}">
        <p14:creationId xmlns:p14="http://schemas.microsoft.com/office/powerpoint/2010/main" val="199357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251555-4F28-4A78-4FF8-9044DF46EAD5}"/>
              </a:ext>
            </a:extLst>
          </p:cNvPr>
          <p:cNvPicPr>
            <a:picLocks noChangeAspect="1"/>
          </p:cNvPicPr>
          <p:nvPr/>
        </p:nvPicPr>
        <p:blipFill>
          <a:blip r:embed="rId3"/>
          <a:stretch>
            <a:fillRect/>
          </a:stretch>
        </p:blipFill>
        <p:spPr>
          <a:xfrm>
            <a:off x="0" y="9400"/>
            <a:ext cx="12192000" cy="6848600"/>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three shifts needed to </a:t>
            </a:r>
            <a:br>
              <a:rPr lang="en-US">
                <a:latin typeface="Poppins Medium"/>
                <a:cs typeface="Poppins Medium"/>
              </a:rPr>
            </a:br>
            <a:r>
              <a:rPr lang="en-US">
                <a:solidFill>
                  <a:srgbClr val="64C9FF"/>
                </a:solidFill>
                <a:latin typeface="Poppins Medium"/>
                <a:cs typeface="Poppins Medium"/>
              </a:rPr>
              <a:t>transform the buildings system</a:t>
            </a:r>
            <a:endParaRPr lang="en-US">
              <a:solidFill>
                <a:srgbClr val="64C9FF"/>
              </a:solidFill>
              <a:latin typeface="Poppins Medium"/>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771303"/>
          </a:xfrm>
        </p:spPr>
        <p:txBody>
          <a:bodyPr/>
          <a:lstStyle/>
          <a:p>
            <a:r>
              <a:rPr lang="en-US" b="1">
                <a:latin typeface="Poppins"/>
                <a:cs typeface="Poppins"/>
              </a:rPr>
              <a:t>Construct </a:t>
            </a:r>
            <a:r>
              <a:rPr lang="en-US">
                <a:latin typeface="Poppins"/>
                <a:cs typeface="Poppins"/>
              </a:rPr>
              <a:t>zero-carbon buildings</a:t>
            </a:r>
            <a:endParaRPr lang="en-US"/>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400213"/>
            <a:ext cx="3888532" cy="771304"/>
          </a:xfrm>
        </p:spPr>
        <p:txBody>
          <a:bodyPr/>
          <a:lstStyle/>
          <a:p>
            <a:r>
              <a:rPr lang="en-US" b="1">
                <a:latin typeface="Poppins"/>
                <a:cs typeface="Poppins"/>
              </a:rPr>
              <a:t>Optimize </a:t>
            </a:r>
            <a:r>
              <a:rPr lang="en-US">
                <a:latin typeface="Poppins"/>
                <a:cs typeface="Poppins"/>
              </a:rPr>
              <a:t>building energy consumption</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339160" y="2417064"/>
            <a:ext cx="3888532" cy="771303"/>
          </a:xfrm>
        </p:spPr>
        <p:txBody>
          <a:bodyPr/>
          <a:lstStyle/>
          <a:p>
            <a:r>
              <a:rPr lang="en-US" b="1">
                <a:latin typeface="Poppins"/>
                <a:cs typeface="Poppins"/>
              </a:rPr>
              <a:t>Decarbonize </a:t>
            </a:r>
            <a:r>
              <a:rPr lang="en-US">
                <a:latin typeface="Poppins"/>
                <a:cs typeface="Poppins"/>
              </a:rPr>
              <a:t>building energy use</a:t>
            </a:r>
            <a:endParaRPr lang="en-US"/>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466537"/>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915922"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56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a:solidFill>
                  <a:schemeClr val="bg1"/>
                </a:solidFill>
                <a:latin typeface="Poppins"/>
                <a:cs typeface="Poppins"/>
              </a:rPr>
              <a:t>The global floor area of buildings is expected to </a:t>
            </a:r>
            <a:r>
              <a:rPr lang="en-US" sz="1800">
                <a:solidFill>
                  <a:srgbClr val="64C9FF"/>
                </a:solidFill>
                <a:latin typeface="Poppins"/>
                <a:cs typeface="Poppins"/>
              </a:rPr>
              <a:t>almost double </a:t>
            </a:r>
            <a:r>
              <a:rPr lang="en-US" sz="1800">
                <a:solidFill>
                  <a:schemeClr val="bg1"/>
                </a:solidFill>
                <a:latin typeface="Poppins"/>
                <a:cs typeface="Poppins"/>
              </a:rPr>
              <a:t>from 2020 to 2050.</a:t>
            </a:r>
            <a:endParaRPr lang="en-US" sz="1800">
              <a:solidFill>
                <a:schemeClr val="bg1"/>
              </a:solidFill>
            </a:endParaRPr>
          </a:p>
          <a:p>
            <a:pPr>
              <a:lnSpc>
                <a:spcPct val="140000"/>
              </a:lnSpc>
              <a:spcAft>
                <a:spcPts val="1000"/>
              </a:spcAft>
            </a:pPr>
            <a:r>
              <a:rPr lang="en-US" sz="1800">
                <a:solidFill>
                  <a:schemeClr val="bg1"/>
                </a:solidFill>
                <a:latin typeface="Poppins"/>
                <a:ea typeface="+mj-ea"/>
                <a:cs typeface="Poppins"/>
              </a:rPr>
              <a:t>The average global carbon intensity of buildings has decreased since 2000, and although it is heading in the right direction, </a:t>
            </a:r>
            <a:r>
              <a:rPr lang="en-US" sz="1800">
                <a:solidFill>
                  <a:srgbClr val="64C9FF"/>
                </a:solidFill>
                <a:latin typeface="Poppins"/>
                <a:ea typeface="+mj-ea"/>
                <a:cs typeface="Poppins"/>
              </a:rPr>
              <a:t>progress need to increase 4x </a:t>
            </a:r>
            <a:r>
              <a:rPr lang="en-US" sz="1800">
                <a:solidFill>
                  <a:schemeClr val="bg1"/>
                </a:solidFill>
                <a:latin typeface="Poppins"/>
                <a:ea typeface="+mj-ea"/>
                <a:cs typeface="Poppins"/>
              </a:rPr>
              <a:t>to achieve the 2030 target.</a:t>
            </a:r>
            <a:endParaRPr lang="en-US" sz="1800">
              <a:solidFill>
                <a:schemeClr val="bg1"/>
              </a:solidFill>
              <a:latin typeface="Poppins"/>
              <a:cs typeface="Poppins"/>
            </a:endParaRPr>
          </a:p>
          <a:p>
            <a:pPr>
              <a:lnSpc>
                <a:spcPct val="140000"/>
              </a:lnSpc>
              <a:spcAft>
                <a:spcPts val="1000"/>
              </a:spcAft>
            </a:pPr>
            <a:r>
              <a:rPr lang="en-US" sz="1800">
                <a:solidFill>
                  <a:srgbClr val="64C9FF"/>
                </a:solidFill>
                <a:latin typeface="Poppins"/>
                <a:cs typeface="Poppins"/>
              </a:rPr>
              <a:t>Heat pumps are a key technology for decarbonizing heating</a:t>
            </a:r>
            <a:r>
              <a:rPr lang="en-US" sz="1800">
                <a:solidFill>
                  <a:schemeClr val="bg1"/>
                </a:solidFill>
                <a:latin typeface="Poppins"/>
                <a:cs typeface="Poppins"/>
              </a:rPr>
              <a:t> and encouragingly, the number installed globally increased to roughly 180 million in 2020.</a:t>
            </a:r>
          </a:p>
          <a:p>
            <a:pPr>
              <a:lnSpc>
                <a:spcPct val="140000"/>
              </a:lnSpc>
              <a:spcAft>
                <a:spcPts val="1000"/>
              </a:spcAft>
            </a:pPr>
            <a:r>
              <a:rPr lang="en-US" sz="1800">
                <a:solidFill>
                  <a:schemeClr val="bg1"/>
                </a:solidFill>
                <a:latin typeface="Poppins"/>
                <a:cs typeface="Poppins"/>
              </a:rPr>
              <a:t>The construction sector generates </a:t>
            </a:r>
            <a:r>
              <a:rPr lang="en-US" sz="1800">
                <a:solidFill>
                  <a:srgbClr val="64C9FF"/>
                </a:solidFill>
                <a:latin typeface="Poppins"/>
                <a:cs typeface="Poppins"/>
              </a:rPr>
              <a:t>one-third</a:t>
            </a:r>
            <a:r>
              <a:rPr lang="en-US" sz="1800">
                <a:solidFill>
                  <a:schemeClr val="bg1"/>
                </a:solidFill>
                <a:latin typeface="Poppins"/>
                <a:cs typeface="Poppins"/>
              </a:rPr>
              <a:t> of the world’s solid waste.</a:t>
            </a:r>
          </a:p>
          <a:p>
            <a:pPr>
              <a:lnSpc>
                <a:spcPct val="140000"/>
              </a:lnSpc>
              <a:spcAft>
                <a:spcPts val="1000"/>
              </a:spcAft>
            </a:pPr>
            <a:r>
              <a:rPr lang="en-US" sz="1800">
                <a:solidFill>
                  <a:schemeClr val="bg1"/>
                </a:solidFill>
                <a:latin typeface="Poppins"/>
                <a:cs typeface="Poppins"/>
              </a:rPr>
              <a:t>The energy intensity of building operations declined by 5% from 2018 to 2022 but should decrease </a:t>
            </a:r>
            <a:r>
              <a:rPr lang="en-US" sz="1800">
                <a:solidFill>
                  <a:srgbClr val="64C9FF"/>
                </a:solidFill>
                <a:latin typeface="Poppins"/>
                <a:cs typeface="Poppins"/>
              </a:rPr>
              <a:t>three times faster </a:t>
            </a:r>
            <a:r>
              <a:rPr lang="en-US" sz="1800">
                <a:solidFill>
                  <a:schemeClr val="bg1"/>
                </a:solidFill>
                <a:latin typeface="Poppins"/>
                <a:cs typeface="Poppins"/>
              </a:rPr>
              <a:t>to meet 2030 climate targets.</a:t>
            </a:r>
          </a:p>
        </p:txBody>
      </p:sp>
      <p:pic>
        <p:nvPicPr>
          <p:cNvPr id="5" name="Picture 4" descr="A blue circle with a building in the middle&#10;&#10;Description automatically generated">
            <a:extLst>
              <a:ext uri="{FF2B5EF4-FFF2-40B4-BE49-F238E27FC236}">
                <a16:creationId xmlns:a16="http://schemas.microsoft.com/office/drawing/2014/main" id="{EDE17FAC-901B-5099-67B4-B6ADDBCAA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490" y="244112"/>
            <a:ext cx="748527" cy="748527"/>
          </a:xfrm>
          <a:prstGeom prst="rect">
            <a:avLst/>
          </a:prstGeom>
        </p:spPr>
      </p:pic>
    </p:spTree>
    <p:extLst>
      <p:ext uri="{BB962C8B-B14F-4D97-AF65-F5344CB8AC3E}">
        <p14:creationId xmlns:p14="http://schemas.microsoft.com/office/powerpoint/2010/main" val="290532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7EB3CA-A4EE-FCAF-52D3-51CFDAB39802}"/>
              </a:ext>
            </a:extLst>
          </p:cNvPr>
          <p:cNvGrpSpPr/>
          <p:nvPr/>
        </p:nvGrpSpPr>
        <p:grpSpPr>
          <a:xfrm>
            <a:off x="4343399" y="664448"/>
            <a:ext cx="7692799" cy="5132949"/>
            <a:chOff x="4343399" y="664448"/>
            <a:chExt cx="7692799" cy="5132949"/>
          </a:xfrm>
        </p:grpSpPr>
        <p:pic>
          <p:nvPicPr>
            <p:cNvPr id="6" name="Picture 5">
              <a:extLst>
                <a:ext uri="{FF2B5EF4-FFF2-40B4-BE49-F238E27FC236}">
                  <a16:creationId xmlns:a16="http://schemas.microsoft.com/office/drawing/2014/main" id="{3FE1A701-D11D-1633-175E-AF1B70672E91}"/>
                </a:ext>
              </a:extLst>
            </p:cNvPr>
            <p:cNvPicPr>
              <a:picLocks noChangeAspect="1"/>
            </p:cNvPicPr>
            <p:nvPr/>
          </p:nvPicPr>
          <p:blipFill>
            <a:blip r:embed="rId3"/>
            <a:stretch>
              <a:fillRect/>
            </a:stretch>
          </p:blipFill>
          <p:spPr>
            <a:xfrm>
              <a:off x="4431648" y="664448"/>
              <a:ext cx="7512702" cy="2482387"/>
            </a:xfrm>
            <a:prstGeom prst="rect">
              <a:avLst/>
            </a:prstGeom>
          </p:spPr>
        </p:pic>
        <p:pic>
          <p:nvPicPr>
            <p:cNvPr id="12" name="Picture 11">
              <a:extLst>
                <a:ext uri="{FF2B5EF4-FFF2-40B4-BE49-F238E27FC236}">
                  <a16:creationId xmlns:a16="http://schemas.microsoft.com/office/drawing/2014/main" id="{0576DE78-16E3-301F-9489-0EC8599C2257}"/>
                </a:ext>
              </a:extLst>
            </p:cNvPr>
            <p:cNvPicPr>
              <a:picLocks noChangeAspect="1"/>
            </p:cNvPicPr>
            <p:nvPr/>
          </p:nvPicPr>
          <p:blipFill>
            <a:blip r:embed="rId4"/>
            <a:stretch>
              <a:fillRect/>
            </a:stretch>
          </p:blipFill>
          <p:spPr>
            <a:xfrm>
              <a:off x="4343399" y="3315011"/>
              <a:ext cx="4540735" cy="2482386"/>
            </a:xfrm>
            <a:prstGeom prst="rect">
              <a:avLst/>
            </a:prstGeom>
          </p:spPr>
        </p:pic>
        <p:pic>
          <p:nvPicPr>
            <p:cNvPr id="14" name="Picture 13">
              <a:extLst>
                <a:ext uri="{FF2B5EF4-FFF2-40B4-BE49-F238E27FC236}">
                  <a16:creationId xmlns:a16="http://schemas.microsoft.com/office/drawing/2014/main" id="{03A3E17F-A51D-BBD6-6BBA-6C32CBB758F4}"/>
                </a:ext>
              </a:extLst>
            </p:cNvPr>
            <p:cNvPicPr>
              <a:picLocks noChangeAspect="1"/>
            </p:cNvPicPr>
            <p:nvPr/>
          </p:nvPicPr>
          <p:blipFill>
            <a:blip r:embed="rId5"/>
            <a:stretch>
              <a:fillRect/>
            </a:stretch>
          </p:blipFill>
          <p:spPr>
            <a:xfrm>
              <a:off x="9003663" y="3315011"/>
              <a:ext cx="3032535" cy="2482386"/>
            </a:xfrm>
            <a:prstGeom prst="rect">
              <a:avLst/>
            </a:prstGeom>
          </p:spPr>
        </p:pic>
      </p:grpSp>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10 outcome indicators. Out of the 10 targets we've evaluated, 4 have available data and benchmarks. Of these, all 4 are moving in the right direction, but 0 are on track.</a:t>
            </a:r>
            <a:endParaRPr lang="en-US" sz="1600">
              <a:latin typeface="Poppins"/>
            </a:endParaRPr>
          </a:p>
        </p:txBody>
      </p:sp>
    </p:spTree>
    <p:extLst>
      <p:ext uri="{BB962C8B-B14F-4D97-AF65-F5344CB8AC3E}">
        <p14:creationId xmlns:p14="http://schemas.microsoft.com/office/powerpoint/2010/main" val="423764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43354"/>
            <a:ext cx="3486087" cy="2769134"/>
          </a:xfrm>
        </p:spPr>
        <p:txBody>
          <a:bodyPr>
            <a:normAutofit/>
          </a:bodyPr>
          <a:lstStyle/>
          <a:p>
            <a:pPr>
              <a:lnSpc>
                <a:spcPct val="100000"/>
              </a:lnSpc>
              <a:spcBef>
                <a:spcPts val="0"/>
              </a:spcBef>
            </a:pPr>
            <a:r>
              <a:rPr lang="en-US" sz="4800">
                <a:latin typeface="Poppins Medium"/>
                <a:cs typeface="Poppins Medium"/>
              </a:rPr>
              <a:t>Enablers and barriers</a:t>
            </a:r>
            <a:endParaRPr lang="en-US" sz="480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25 enablers and barriers to change.</a:t>
            </a:r>
            <a:endParaRPr lang="en-US" sz="160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F274E50-0504-CF09-6CCB-8AAC54A702F6}"/>
              </a:ext>
            </a:extLst>
          </p:cNvPr>
          <p:cNvGrpSpPr/>
          <p:nvPr/>
        </p:nvGrpSpPr>
        <p:grpSpPr>
          <a:xfrm>
            <a:off x="5335129" y="241907"/>
            <a:ext cx="6856871" cy="6616093"/>
            <a:chOff x="5335129" y="241907"/>
            <a:chExt cx="6856871" cy="6616093"/>
          </a:xfrm>
        </p:grpSpPr>
        <p:sp>
          <p:nvSpPr>
            <p:cNvPr id="11" name="Rectangle 10">
              <a:extLst>
                <a:ext uri="{FF2B5EF4-FFF2-40B4-BE49-F238E27FC236}">
                  <a16:creationId xmlns:a16="http://schemas.microsoft.com/office/drawing/2014/main" id="{E95A3CDC-A953-26B6-CB6B-0C518D63EE0C}"/>
                </a:ext>
              </a:extLst>
            </p:cNvPr>
            <p:cNvSpPr/>
            <p:nvPr/>
          </p:nvSpPr>
          <p:spPr>
            <a:xfrm>
              <a:off x="9829800" y="6362700"/>
              <a:ext cx="2362200" cy="495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75FB62-CB6D-2D1B-F8A1-4F315086D65A}"/>
                </a:ext>
              </a:extLst>
            </p:cNvPr>
            <p:cNvPicPr>
              <a:picLocks noChangeAspect="1"/>
            </p:cNvPicPr>
            <p:nvPr/>
          </p:nvPicPr>
          <p:blipFill>
            <a:blip r:embed="rId3"/>
            <a:stretch>
              <a:fillRect/>
            </a:stretch>
          </p:blipFill>
          <p:spPr>
            <a:xfrm>
              <a:off x="5335129" y="241907"/>
              <a:ext cx="5905500" cy="2090943"/>
            </a:xfrm>
            <a:prstGeom prst="rect">
              <a:avLst/>
            </a:prstGeom>
          </p:spPr>
        </p:pic>
        <p:pic>
          <p:nvPicPr>
            <p:cNvPr id="6" name="Picture 5">
              <a:extLst>
                <a:ext uri="{FF2B5EF4-FFF2-40B4-BE49-F238E27FC236}">
                  <a16:creationId xmlns:a16="http://schemas.microsoft.com/office/drawing/2014/main" id="{ADE97001-45A1-68E3-565F-03AD64751002}"/>
                </a:ext>
              </a:extLst>
            </p:cNvPr>
            <p:cNvPicPr>
              <a:picLocks noChangeAspect="1"/>
            </p:cNvPicPr>
            <p:nvPr/>
          </p:nvPicPr>
          <p:blipFill>
            <a:blip r:embed="rId4"/>
            <a:stretch>
              <a:fillRect/>
            </a:stretch>
          </p:blipFill>
          <p:spPr>
            <a:xfrm>
              <a:off x="5347829" y="2467848"/>
              <a:ext cx="3510372" cy="2090943"/>
            </a:xfrm>
            <a:prstGeom prst="rect">
              <a:avLst/>
            </a:prstGeom>
          </p:spPr>
        </p:pic>
        <p:pic>
          <p:nvPicPr>
            <p:cNvPr id="8" name="Picture 7">
              <a:extLst>
                <a:ext uri="{FF2B5EF4-FFF2-40B4-BE49-F238E27FC236}">
                  <a16:creationId xmlns:a16="http://schemas.microsoft.com/office/drawing/2014/main" id="{21FF6585-BBFA-CB99-1BA3-848077762400}"/>
                </a:ext>
              </a:extLst>
            </p:cNvPr>
            <p:cNvPicPr>
              <a:picLocks noChangeAspect="1"/>
            </p:cNvPicPr>
            <p:nvPr/>
          </p:nvPicPr>
          <p:blipFill>
            <a:blip r:embed="rId5"/>
            <a:stretch>
              <a:fillRect/>
            </a:stretch>
          </p:blipFill>
          <p:spPr>
            <a:xfrm>
              <a:off x="8901014" y="2467848"/>
              <a:ext cx="2339615" cy="2090943"/>
            </a:xfrm>
            <a:prstGeom prst="rect">
              <a:avLst/>
            </a:prstGeom>
          </p:spPr>
        </p:pic>
        <p:pic>
          <p:nvPicPr>
            <p:cNvPr id="10" name="Picture 9">
              <a:extLst>
                <a:ext uri="{FF2B5EF4-FFF2-40B4-BE49-F238E27FC236}">
                  <a16:creationId xmlns:a16="http://schemas.microsoft.com/office/drawing/2014/main" id="{8AB97CCE-80F3-7852-A16A-07061F8D429E}"/>
                </a:ext>
              </a:extLst>
            </p:cNvPr>
            <p:cNvPicPr>
              <a:picLocks noChangeAspect="1"/>
            </p:cNvPicPr>
            <p:nvPr/>
          </p:nvPicPr>
          <p:blipFill>
            <a:blip r:embed="rId6"/>
            <a:stretch>
              <a:fillRect/>
            </a:stretch>
          </p:blipFill>
          <p:spPr>
            <a:xfrm>
              <a:off x="5347829" y="4644856"/>
              <a:ext cx="5905500" cy="2086144"/>
            </a:xfrm>
            <a:prstGeom prst="rect">
              <a:avLst/>
            </a:prstGeom>
          </p:spPr>
        </p:pic>
      </p:grpSp>
      <p:pic>
        <p:nvPicPr>
          <p:cNvPr id="13" name="Picture 4">
            <a:extLst>
              <a:ext uri="{FF2B5EF4-FFF2-40B4-BE49-F238E27FC236}">
                <a16:creationId xmlns:a16="http://schemas.microsoft.com/office/drawing/2014/main" id="{55E46BEE-EF0F-2356-2635-E3667EB298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791" y="6517143"/>
            <a:ext cx="1941845" cy="17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7931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C1C53"/>
      </a:accent1>
      <a:accent2>
        <a:srgbClr val="5D88FD"/>
      </a:accent2>
      <a:accent3>
        <a:srgbClr val="64C9FF"/>
      </a:accent3>
      <a:accent4>
        <a:srgbClr val="A9D9FE"/>
      </a:accent4>
      <a:accent5>
        <a:srgbClr val="AA75D3"/>
      </a:accent5>
      <a:accent6>
        <a:srgbClr val="DED3CB"/>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4E82C1-124F-4187-810E-B672F745B2CE}">
  <ds:schemaRefs>
    <ds:schemaRef ds:uri="2ba3b4cf-1946-4ae6-bfb6-77d990214beb"/>
    <ds:schemaRef ds:uri="60961fab-d629-44e6-b6be-fdf2fc7f6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97D32A-180F-4037-90E6-B6AEDCC5E28C}">
  <ds:schemaRefs>
    <ds:schemaRef ds:uri="http://schemas.microsoft.com/office/2006/documentManagement/types"/>
    <ds:schemaRef ds:uri="http://purl.org/dc/elements/1.1/"/>
    <ds:schemaRef ds:uri="http://schemas.microsoft.com/office/2006/metadata/properties"/>
    <ds:schemaRef ds:uri="2ba3b4cf-1946-4ae6-bfb6-77d990214beb"/>
    <ds:schemaRef ds:uri="http://schemas.microsoft.com/sharepoint/v3"/>
    <ds:schemaRef ds:uri="http://purl.org/dc/dcmitype/"/>
    <ds:schemaRef ds:uri="http://purl.org/dc/terms/"/>
    <ds:schemaRef ds:uri="http://schemas.microsoft.com/office/infopath/2007/PartnerControls"/>
    <ds:schemaRef ds:uri="http://www.w3.org/XML/1998/namespace"/>
    <ds:schemaRef ds:uri="http://schemas.openxmlformats.org/package/2006/metadata/core-properties"/>
    <ds:schemaRef ds:uri="60961fab-d629-44e6-b6be-fdf2fc7f6b8e"/>
  </ds:schemaRefs>
</ds:datastoreItem>
</file>

<file path=customXml/itemProps3.xml><?xml version="1.0" encoding="utf-8"?>
<ds:datastoreItem xmlns:ds="http://schemas.openxmlformats.org/officeDocument/2006/customXml" ds:itemID="{B452F389-B68E-4646-96C3-E1ADECCE59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1192</TotalTime>
  <Words>2741</Words>
  <Application>Microsoft Office PowerPoint</Application>
  <PresentationFormat>Widescreen</PresentationFormat>
  <Paragraphs>177</Paragraphs>
  <Slides>29</Slides>
  <Notes>21</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5_Office Theme</vt:lpstr>
      <vt:lpstr>Office Theme</vt:lpstr>
      <vt:lpstr>Buildings</vt:lpstr>
      <vt:lpstr>PowerPoint Presentation</vt:lpstr>
      <vt:lpstr>Interconnected systems    </vt:lpstr>
      <vt:lpstr>The built environment</vt:lpstr>
      <vt:lpstr>Indirect emissions make up 75% of buildings’ CO2 emissions </vt:lpstr>
      <vt:lpstr>The three shifts needed to  transform the buildings system</vt:lpstr>
      <vt:lpstr>Highlights</vt:lpstr>
      <vt:lpstr>Progress toward targets</vt:lpstr>
      <vt:lpstr>Enablers and barriers</vt:lpstr>
      <vt:lpstr>PowerPoint Presentation</vt:lpstr>
      <vt:lpstr>Construct zero-carbon buildings</vt:lpstr>
      <vt:lpstr>Global floor area of buildings is expected to double by 2050</vt:lpstr>
      <vt:lpstr>Decarbonizing cement and steel can curb buildings emissions</vt:lpstr>
      <vt:lpstr>PowerPoint Presentation</vt:lpstr>
      <vt:lpstr>Optimize building energy consumption</vt:lpstr>
      <vt:lpstr>The energy intensity of buildings must decline 3x faster</vt:lpstr>
      <vt:lpstr>PowerPoint Presentation</vt:lpstr>
      <vt:lpstr>PowerPoint Presentation</vt:lpstr>
      <vt:lpstr>Decarbonize building energy use</vt:lpstr>
      <vt:lpstr>Despite progress, heat pump installation must accelerate </vt:lpstr>
      <vt:lpstr>By 2030, 100% of new buildings should be zero-carbon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16</cp:revision>
  <dcterms:created xsi:type="dcterms:W3CDTF">2022-12-22T00:41:25Z</dcterms:created>
  <dcterms:modified xsi:type="dcterms:W3CDTF">2025-01-03T16:04:34Z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{"FileActivityType":"6","FileActivityTimeStamp":"2023-01-12T16:24:20.077Z","FileActivityUsersOnPage":[{"DisplayName":"Brynne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